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180" r:id="rId1"/>
  </p:sldMasterIdLst>
  <p:notesMasterIdLst>
    <p:notesMasterId r:id="rId69"/>
  </p:notesMasterIdLst>
  <p:handoutMasterIdLst>
    <p:handoutMasterId r:id="rId70"/>
  </p:handoutMasterIdLst>
  <p:sldIdLst>
    <p:sldId id="1229" r:id="rId2"/>
    <p:sldId id="879" r:id="rId3"/>
    <p:sldId id="1197" r:id="rId4"/>
    <p:sldId id="1198" r:id="rId5"/>
    <p:sldId id="1234" r:id="rId6"/>
    <p:sldId id="882" r:id="rId7"/>
    <p:sldId id="1190" r:id="rId8"/>
    <p:sldId id="1290" r:id="rId9"/>
    <p:sldId id="1307" r:id="rId10"/>
    <p:sldId id="1199" r:id="rId11"/>
    <p:sldId id="1253" r:id="rId12"/>
    <p:sldId id="1309" r:id="rId13"/>
    <p:sldId id="1254" r:id="rId14"/>
    <p:sldId id="1257" r:id="rId15"/>
    <p:sldId id="1258" r:id="rId16"/>
    <p:sldId id="1259" r:id="rId17"/>
    <p:sldId id="1260" r:id="rId18"/>
    <p:sldId id="1261" r:id="rId19"/>
    <p:sldId id="1262" r:id="rId20"/>
    <p:sldId id="1297" r:id="rId21"/>
    <p:sldId id="1301" r:id="rId22"/>
    <p:sldId id="1302" r:id="rId23"/>
    <p:sldId id="1303" r:id="rId24"/>
    <p:sldId id="1304" r:id="rId25"/>
    <p:sldId id="1300" r:id="rId26"/>
    <p:sldId id="1305" r:id="rId27"/>
    <p:sldId id="1306" r:id="rId28"/>
    <p:sldId id="1265" r:id="rId29"/>
    <p:sldId id="1266" r:id="rId30"/>
    <p:sldId id="1267" r:id="rId31"/>
    <p:sldId id="1272" r:id="rId32"/>
    <p:sldId id="1273" r:id="rId33"/>
    <p:sldId id="1274" r:id="rId34"/>
    <p:sldId id="1275" r:id="rId35"/>
    <p:sldId id="1292" r:id="rId36"/>
    <p:sldId id="1276" r:id="rId37"/>
    <p:sldId id="1278" r:id="rId38"/>
    <p:sldId id="1279" r:id="rId39"/>
    <p:sldId id="1280" r:id="rId40"/>
    <p:sldId id="1281" r:id="rId41"/>
    <p:sldId id="1282" r:id="rId42"/>
    <p:sldId id="1283" r:id="rId43"/>
    <p:sldId id="1313" r:id="rId44"/>
    <p:sldId id="1314" r:id="rId45"/>
    <p:sldId id="1284" r:id="rId46"/>
    <p:sldId id="1285" r:id="rId47"/>
    <p:sldId id="1310" r:id="rId48"/>
    <p:sldId id="1311" r:id="rId49"/>
    <p:sldId id="1312" r:id="rId50"/>
    <p:sldId id="1288" r:id="rId51"/>
    <p:sldId id="1293" r:id="rId52"/>
    <p:sldId id="1315" r:id="rId53"/>
    <p:sldId id="1316" r:id="rId54"/>
    <p:sldId id="1296" r:id="rId55"/>
    <p:sldId id="1255" r:id="rId56"/>
    <p:sldId id="1308" r:id="rId57"/>
    <p:sldId id="1317" r:id="rId58"/>
    <p:sldId id="1318" r:id="rId59"/>
    <p:sldId id="1319" r:id="rId60"/>
    <p:sldId id="1320" r:id="rId61"/>
    <p:sldId id="1321" r:id="rId62"/>
    <p:sldId id="1322" r:id="rId63"/>
    <p:sldId id="1323" r:id="rId64"/>
    <p:sldId id="1324" r:id="rId65"/>
    <p:sldId id="1325" r:id="rId66"/>
    <p:sldId id="1326" r:id="rId67"/>
    <p:sldId id="1327" r:id="rId68"/>
  </p:sldIdLst>
  <p:sldSz cx="9144000" cy="6858000" type="screen4x3"/>
  <p:notesSz cx="6797675" cy="9926638"/>
  <p:defaultTextStyle>
    <a:defPPr>
      <a:defRPr lang="zh-TW"/>
    </a:defPPr>
    <a:lvl1pPr algn="ctr" rtl="0" fontAlgn="base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Times New Roman" pitchFamily="18" charset="0"/>
        <a:ea typeface="標楷體" pitchFamily="65" charset="-12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Times New Roman" pitchFamily="18" charset="0"/>
        <a:ea typeface="標楷體" pitchFamily="65" charset="-12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Times New Roman" pitchFamily="18" charset="0"/>
        <a:ea typeface="標楷體" pitchFamily="65" charset="-12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Times New Roman" pitchFamily="18" charset="0"/>
        <a:ea typeface="標楷體" pitchFamily="65" charset="-12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Times New Roman" pitchFamily="18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2"/>
        </a:solidFill>
        <a:latin typeface="Times New Roman" pitchFamily="18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2"/>
        </a:solidFill>
        <a:latin typeface="Times New Roman" pitchFamily="18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2"/>
        </a:solidFill>
        <a:latin typeface="Times New Roman" pitchFamily="18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2"/>
        </a:solidFill>
        <a:latin typeface="Times New Roman" pitchFamily="18" charset="0"/>
        <a:ea typeface="標楷體" pitchFamily="65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BC159C3-D4CF-4B43-9106-BF579EFD5F21}">
          <p14:sldIdLst>
            <p14:sldId id="1229"/>
            <p14:sldId id="879"/>
            <p14:sldId id="1197"/>
            <p14:sldId id="1198"/>
            <p14:sldId id="1234"/>
            <p14:sldId id="882"/>
            <p14:sldId id="1190"/>
            <p14:sldId id="1290"/>
            <p14:sldId id="1307"/>
            <p14:sldId id="1199"/>
            <p14:sldId id="1253"/>
            <p14:sldId id="1309"/>
            <p14:sldId id="1254"/>
            <p14:sldId id="1257"/>
            <p14:sldId id="1258"/>
            <p14:sldId id="1259"/>
            <p14:sldId id="1260"/>
            <p14:sldId id="1261"/>
            <p14:sldId id="1262"/>
            <p14:sldId id="1297"/>
            <p14:sldId id="1301"/>
            <p14:sldId id="1302"/>
            <p14:sldId id="1303"/>
            <p14:sldId id="1304"/>
            <p14:sldId id="1300"/>
            <p14:sldId id="1305"/>
            <p14:sldId id="1306"/>
            <p14:sldId id="1265"/>
            <p14:sldId id="1266"/>
            <p14:sldId id="1267"/>
            <p14:sldId id="1272"/>
            <p14:sldId id="1273"/>
            <p14:sldId id="1274"/>
            <p14:sldId id="1275"/>
            <p14:sldId id="1292"/>
            <p14:sldId id="1276"/>
            <p14:sldId id="1278"/>
            <p14:sldId id="1279"/>
            <p14:sldId id="1280"/>
            <p14:sldId id="1281"/>
            <p14:sldId id="1282"/>
            <p14:sldId id="1283"/>
            <p14:sldId id="1313"/>
            <p14:sldId id="1314"/>
            <p14:sldId id="1284"/>
            <p14:sldId id="1285"/>
            <p14:sldId id="1310"/>
            <p14:sldId id="1311"/>
            <p14:sldId id="1312"/>
            <p14:sldId id="1288"/>
            <p14:sldId id="1293"/>
            <p14:sldId id="1315"/>
            <p14:sldId id="1316"/>
            <p14:sldId id="1296"/>
            <p14:sldId id="1255"/>
            <p14:sldId id="1308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1325"/>
            <p14:sldId id="1326"/>
            <p14:sldId id="1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5">
          <p15:clr>
            <a:srgbClr val="A4A3A4"/>
          </p15:clr>
        </p15:guide>
        <p15:guide id="3" orient="horz" pos="3125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00"/>
    <a:srgbClr val="FF0033"/>
    <a:srgbClr val="FFCC00"/>
    <a:srgbClr val="FF33CC"/>
    <a:srgbClr val="0000CC"/>
    <a:srgbClr val="996633"/>
    <a:srgbClr val="000080"/>
    <a:srgbClr val="00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41" autoAdjust="0"/>
    <p:restoredTop sz="94727" autoAdjust="0"/>
  </p:normalViewPr>
  <p:slideViewPr>
    <p:cSldViewPr>
      <p:cViewPr varScale="1">
        <p:scale>
          <a:sx n="112" d="100"/>
          <a:sy n="112" d="100"/>
        </p:scale>
        <p:origin x="175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-18252"/>
    </p:cViewPr>
  </p:sorterViewPr>
  <p:notesViewPr>
    <p:cSldViewPr>
      <p:cViewPr varScale="1">
        <p:scale>
          <a:sx n="73" d="100"/>
          <a:sy n="73" d="100"/>
        </p:scale>
        <p:origin x="-804" y="-90"/>
      </p:cViewPr>
      <p:guideLst>
        <p:guide orient="horz" pos="3129"/>
        <p:guide pos="2145"/>
        <p:guide orient="horz" pos="312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087637\Desktop\1100129&#34253;&#30000;&#36335;\110012901-1000PSI(&#35430;&#27700;&#22739;)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8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 altLang="zh-TW" sz="1020" b="0" i="0" u="none" strike="noStrike" baseline="0">
                <a:solidFill>
                  <a:srgbClr val="000000"/>
                </a:solidFill>
                <a:latin typeface="Arial"/>
                <a:cs typeface="Arial"/>
              </a:rPr>
              <a:t>Tag 1 - 26-</a:t>
            </a:r>
            <a:r>
              <a:rPr lang="zh-TW" altLang="en-US" sz="1020" b="0" i="0" u="none" strike="noStrike" baseline="0">
                <a:solidFill>
                  <a:srgbClr val="000000"/>
                </a:solidFill>
                <a:latin typeface="Arial"/>
                <a:cs typeface="Arial"/>
              </a:rPr>
              <a:t>一月</a:t>
            </a:r>
            <a:r>
              <a:rPr lang="en-US" altLang="zh-TW" sz="1020" b="0" i="0" u="none" strike="noStrike" baseline="0">
                <a:solidFill>
                  <a:srgbClr val="000000"/>
                </a:solidFill>
                <a:latin typeface="Arial"/>
                <a:cs typeface="Arial"/>
              </a:rPr>
              <a:t>-21, 12:31:43, 1467</a:t>
            </a:r>
          </a:p>
        </c:rich>
      </c:tx>
      <c:layout>
        <c:manualLayout>
          <c:xMode val="edge"/>
          <c:yMode val="edge"/>
          <c:x val="0.29734516783811565"/>
          <c:y val="1.834862385321101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3805309734513274"/>
          <c:y val="0.11238532110091744"/>
          <c:w val="0.78938053097345129"/>
          <c:h val="0.61926605504587151"/>
        </c:manualLayout>
      </c:layout>
      <c:scatterChart>
        <c:scatterStyle val="lineMarker"/>
        <c:varyColors val="0"/>
        <c:ser>
          <c:idx val="1"/>
          <c:order val="0"/>
          <c:tx>
            <c:v>kg/cm² G</c:v>
          </c:tx>
          <c:spPr>
            <a:ln w="25400">
              <a:solidFill>
                <a:srgbClr val="00CCFF"/>
              </a:solidFill>
              <a:prstDash val="solid"/>
            </a:ln>
          </c:spPr>
          <c:marker>
            <c:symbol val="none"/>
          </c:marker>
          <c:xVal>
            <c:numRef>
              <c:f>'[110012901-1000PSI(試水壓).xls]Data'!$C$25:$C$1492</c:f>
              <c:numCache>
                <c:formatCode>[hh]\:mm\:ss.0</c:formatCode>
                <c:ptCount val="1468"/>
                <c:pt idx="0">
                  <c:v>0</c:v>
                </c:pt>
                <c:pt idx="1">
                  <c:v>1.3888888888888889E-3</c:v>
                </c:pt>
                <c:pt idx="2">
                  <c:v>2.7777777777777779E-3</c:v>
                </c:pt>
                <c:pt idx="3">
                  <c:v>4.1666666666666666E-3</c:v>
                </c:pt>
                <c:pt idx="4">
                  <c:v>5.5555555555555558E-3</c:v>
                </c:pt>
                <c:pt idx="5">
                  <c:v>6.9444444444444441E-3</c:v>
                </c:pt>
                <c:pt idx="6">
                  <c:v>8.3333333333333332E-3</c:v>
                </c:pt>
                <c:pt idx="7">
                  <c:v>9.7222222222222224E-3</c:v>
                </c:pt>
                <c:pt idx="8">
                  <c:v>1.1111111111111112E-2</c:v>
                </c:pt>
                <c:pt idx="9">
                  <c:v>1.2500000000000001E-2</c:v>
                </c:pt>
                <c:pt idx="10">
                  <c:v>1.3888888888888888E-2</c:v>
                </c:pt>
                <c:pt idx="11">
                  <c:v>1.5277777777777777E-2</c:v>
                </c:pt>
                <c:pt idx="12">
                  <c:v>1.6666666666666666E-2</c:v>
                </c:pt>
                <c:pt idx="13">
                  <c:v>1.8055555555555554E-2</c:v>
                </c:pt>
                <c:pt idx="14">
                  <c:v>1.9444444444444445E-2</c:v>
                </c:pt>
                <c:pt idx="15">
                  <c:v>2.0833333333333332E-2</c:v>
                </c:pt>
                <c:pt idx="16">
                  <c:v>2.2222222222222223E-2</c:v>
                </c:pt>
                <c:pt idx="17">
                  <c:v>2.361111111111111E-2</c:v>
                </c:pt>
                <c:pt idx="18">
                  <c:v>2.5000000000000001E-2</c:v>
                </c:pt>
                <c:pt idx="19">
                  <c:v>2.6388888888888889E-2</c:v>
                </c:pt>
                <c:pt idx="20">
                  <c:v>2.7777777777777776E-2</c:v>
                </c:pt>
                <c:pt idx="21">
                  <c:v>2.9166666666666667E-2</c:v>
                </c:pt>
                <c:pt idx="22">
                  <c:v>3.0555555555555555E-2</c:v>
                </c:pt>
                <c:pt idx="23">
                  <c:v>3.1944444444444442E-2</c:v>
                </c:pt>
                <c:pt idx="24">
                  <c:v>3.3333333333333333E-2</c:v>
                </c:pt>
                <c:pt idx="25">
                  <c:v>3.4722222222222224E-2</c:v>
                </c:pt>
                <c:pt idx="26">
                  <c:v>3.6111111111111108E-2</c:v>
                </c:pt>
                <c:pt idx="27">
                  <c:v>3.7499999999999999E-2</c:v>
                </c:pt>
                <c:pt idx="28">
                  <c:v>3.888888888888889E-2</c:v>
                </c:pt>
                <c:pt idx="29">
                  <c:v>4.027777777777778E-2</c:v>
                </c:pt>
                <c:pt idx="30">
                  <c:v>4.1666666666666664E-2</c:v>
                </c:pt>
                <c:pt idx="31">
                  <c:v>4.3055555555555555E-2</c:v>
                </c:pt>
                <c:pt idx="32">
                  <c:v>4.4444444444444446E-2</c:v>
                </c:pt>
                <c:pt idx="33">
                  <c:v>4.583333333333333E-2</c:v>
                </c:pt>
                <c:pt idx="34">
                  <c:v>4.7222222222222221E-2</c:v>
                </c:pt>
                <c:pt idx="35">
                  <c:v>4.8611111111111112E-2</c:v>
                </c:pt>
                <c:pt idx="36">
                  <c:v>0.05</c:v>
                </c:pt>
                <c:pt idx="37">
                  <c:v>5.1388888888888887E-2</c:v>
                </c:pt>
                <c:pt idx="38">
                  <c:v>5.2777777777777778E-2</c:v>
                </c:pt>
                <c:pt idx="39">
                  <c:v>5.4166666666666669E-2</c:v>
                </c:pt>
                <c:pt idx="40">
                  <c:v>5.5555555555555552E-2</c:v>
                </c:pt>
                <c:pt idx="41">
                  <c:v>5.6944444444444443E-2</c:v>
                </c:pt>
                <c:pt idx="42">
                  <c:v>5.8333333333333334E-2</c:v>
                </c:pt>
                <c:pt idx="43">
                  <c:v>5.9722222222222225E-2</c:v>
                </c:pt>
                <c:pt idx="44">
                  <c:v>6.1111111111111109E-2</c:v>
                </c:pt>
                <c:pt idx="45">
                  <c:v>6.25E-2</c:v>
                </c:pt>
                <c:pt idx="46">
                  <c:v>6.3888888888888884E-2</c:v>
                </c:pt>
                <c:pt idx="47">
                  <c:v>6.5277777777777782E-2</c:v>
                </c:pt>
                <c:pt idx="48">
                  <c:v>6.6666666666666666E-2</c:v>
                </c:pt>
                <c:pt idx="49">
                  <c:v>6.805555555555555E-2</c:v>
                </c:pt>
                <c:pt idx="50">
                  <c:v>6.9444444444444448E-2</c:v>
                </c:pt>
                <c:pt idx="51">
                  <c:v>7.0833333333333331E-2</c:v>
                </c:pt>
                <c:pt idx="52">
                  <c:v>7.2222222222222215E-2</c:v>
                </c:pt>
                <c:pt idx="53">
                  <c:v>7.3611111111111113E-2</c:v>
                </c:pt>
                <c:pt idx="54">
                  <c:v>7.4999999999999997E-2</c:v>
                </c:pt>
                <c:pt idx="55">
                  <c:v>7.6388888888888895E-2</c:v>
                </c:pt>
                <c:pt idx="56">
                  <c:v>7.7777777777777779E-2</c:v>
                </c:pt>
                <c:pt idx="57">
                  <c:v>7.9166666666666663E-2</c:v>
                </c:pt>
                <c:pt idx="58">
                  <c:v>8.0555555555555561E-2</c:v>
                </c:pt>
                <c:pt idx="59">
                  <c:v>8.1944444444444445E-2</c:v>
                </c:pt>
                <c:pt idx="60">
                  <c:v>8.3333333333333329E-2</c:v>
                </c:pt>
                <c:pt idx="61">
                  <c:v>8.4722222222222227E-2</c:v>
                </c:pt>
                <c:pt idx="62">
                  <c:v>8.611111111111111E-2</c:v>
                </c:pt>
                <c:pt idx="63">
                  <c:v>8.7499999999999994E-2</c:v>
                </c:pt>
                <c:pt idx="64">
                  <c:v>8.8888888888888892E-2</c:v>
                </c:pt>
                <c:pt idx="65">
                  <c:v>9.0277777777777776E-2</c:v>
                </c:pt>
                <c:pt idx="66">
                  <c:v>9.166666666666666E-2</c:v>
                </c:pt>
                <c:pt idx="67">
                  <c:v>9.3055555555555558E-2</c:v>
                </c:pt>
                <c:pt idx="68">
                  <c:v>9.4444444444444442E-2</c:v>
                </c:pt>
                <c:pt idx="69">
                  <c:v>9.583333333333334E-2</c:v>
                </c:pt>
                <c:pt idx="70">
                  <c:v>9.7222222222222224E-2</c:v>
                </c:pt>
                <c:pt idx="71">
                  <c:v>9.8611111111111108E-2</c:v>
                </c:pt>
                <c:pt idx="72">
                  <c:v>0.1</c:v>
                </c:pt>
                <c:pt idx="73">
                  <c:v>0.10138888888888889</c:v>
                </c:pt>
                <c:pt idx="74">
                  <c:v>0.10277777777777777</c:v>
                </c:pt>
                <c:pt idx="75">
                  <c:v>0.10416666666666667</c:v>
                </c:pt>
                <c:pt idx="76">
                  <c:v>0.10555555555555556</c:v>
                </c:pt>
                <c:pt idx="77">
                  <c:v>0.10694444444444444</c:v>
                </c:pt>
                <c:pt idx="78">
                  <c:v>0.10833333333333334</c:v>
                </c:pt>
                <c:pt idx="79">
                  <c:v>0.10972222222222222</c:v>
                </c:pt>
                <c:pt idx="80">
                  <c:v>0.1111111111111111</c:v>
                </c:pt>
                <c:pt idx="81">
                  <c:v>0.1125</c:v>
                </c:pt>
                <c:pt idx="82">
                  <c:v>0.11388888888888889</c:v>
                </c:pt>
                <c:pt idx="83">
                  <c:v>0.11527777777777778</c:v>
                </c:pt>
                <c:pt idx="84">
                  <c:v>0.11666666666666667</c:v>
                </c:pt>
                <c:pt idx="85">
                  <c:v>0.11805555555555555</c:v>
                </c:pt>
                <c:pt idx="86">
                  <c:v>0.11944444444444445</c:v>
                </c:pt>
                <c:pt idx="87">
                  <c:v>0.12083333333333333</c:v>
                </c:pt>
                <c:pt idx="88">
                  <c:v>0.12222222222222222</c:v>
                </c:pt>
                <c:pt idx="89">
                  <c:v>0.12361111111111112</c:v>
                </c:pt>
                <c:pt idx="90">
                  <c:v>0.125</c:v>
                </c:pt>
                <c:pt idx="91">
                  <c:v>0.12638888888888888</c:v>
                </c:pt>
                <c:pt idx="92">
                  <c:v>0.12777777777777777</c:v>
                </c:pt>
                <c:pt idx="93">
                  <c:v>0.12916666666666668</c:v>
                </c:pt>
                <c:pt idx="94">
                  <c:v>0.13055555555555556</c:v>
                </c:pt>
                <c:pt idx="95">
                  <c:v>0.13194444444444445</c:v>
                </c:pt>
                <c:pt idx="96">
                  <c:v>0.13333333333333333</c:v>
                </c:pt>
                <c:pt idx="97">
                  <c:v>0.13472222222222222</c:v>
                </c:pt>
                <c:pt idx="98">
                  <c:v>0.1361111111111111</c:v>
                </c:pt>
                <c:pt idx="99">
                  <c:v>0.13750000000000001</c:v>
                </c:pt>
                <c:pt idx="100">
                  <c:v>0.1388888888888889</c:v>
                </c:pt>
                <c:pt idx="101">
                  <c:v>0.14027777777777778</c:v>
                </c:pt>
                <c:pt idx="102">
                  <c:v>0.14166666666666666</c:v>
                </c:pt>
                <c:pt idx="103">
                  <c:v>0.14305555555555555</c:v>
                </c:pt>
                <c:pt idx="104">
                  <c:v>0.14444444444444443</c:v>
                </c:pt>
                <c:pt idx="105">
                  <c:v>0.14583333333333334</c:v>
                </c:pt>
                <c:pt idx="106">
                  <c:v>0.14722222222222223</c:v>
                </c:pt>
                <c:pt idx="107">
                  <c:v>0.14861111111111111</c:v>
                </c:pt>
                <c:pt idx="108">
                  <c:v>0.15</c:v>
                </c:pt>
                <c:pt idx="109">
                  <c:v>0.15138888888888888</c:v>
                </c:pt>
                <c:pt idx="110">
                  <c:v>0.15277777777777779</c:v>
                </c:pt>
                <c:pt idx="111">
                  <c:v>0.15416666666666667</c:v>
                </c:pt>
                <c:pt idx="112">
                  <c:v>0.15555555555555556</c:v>
                </c:pt>
                <c:pt idx="113">
                  <c:v>0.15694444444444444</c:v>
                </c:pt>
                <c:pt idx="114">
                  <c:v>0.15833333333333333</c:v>
                </c:pt>
                <c:pt idx="115">
                  <c:v>0.15972222222222221</c:v>
                </c:pt>
                <c:pt idx="116">
                  <c:v>0.16111111111111112</c:v>
                </c:pt>
                <c:pt idx="117">
                  <c:v>0.16250000000000001</c:v>
                </c:pt>
                <c:pt idx="118">
                  <c:v>0.16388888888888889</c:v>
                </c:pt>
                <c:pt idx="119">
                  <c:v>0.16527777777777777</c:v>
                </c:pt>
                <c:pt idx="120">
                  <c:v>0.16666666666666666</c:v>
                </c:pt>
                <c:pt idx="121">
                  <c:v>0.16805555555555557</c:v>
                </c:pt>
                <c:pt idx="122">
                  <c:v>0.16944444444444445</c:v>
                </c:pt>
                <c:pt idx="123">
                  <c:v>0.17083333333333334</c:v>
                </c:pt>
                <c:pt idx="124">
                  <c:v>0.17222222222222222</c:v>
                </c:pt>
                <c:pt idx="125">
                  <c:v>0.1736111111111111</c:v>
                </c:pt>
                <c:pt idx="126">
                  <c:v>0.17499999999999999</c:v>
                </c:pt>
                <c:pt idx="127">
                  <c:v>0.1763888888888889</c:v>
                </c:pt>
                <c:pt idx="128">
                  <c:v>0.17777777777777778</c:v>
                </c:pt>
                <c:pt idx="129">
                  <c:v>0.17916666666666667</c:v>
                </c:pt>
                <c:pt idx="130">
                  <c:v>0.18055555555555555</c:v>
                </c:pt>
                <c:pt idx="131">
                  <c:v>0.18194444444444444</c:v>
                </c:pt>
                <c:pt idx="132">
                  <c:v>0.18333333333333332</c:v>
                </c:pt>
                <c:pt idx="133">
                  <c:v>0.18472222222222223</c:v>
                </c:pt>
                <c:pt idx="134">
                  <c:v>0.18611111111111112</c:v>
                </c:pt>
                <c:pt idx="135">
                  <c:v>0.1875</c:v>
                </c:pt>
                <c:pt idx="136">
                  <c:v>0.18888888888888888</c:v>
                </c:pt>
                <c:pt idx="137">
                  <c:v>0.19027777777777777</c:v>
                </c:pt>
                <c:pt idx="138">
                  <c:v>0.19166666666666668</c:v>
                </c:pt>
                <c:pt idx="139">
                  <c:v>0.19305555555555556</c:v>
                </c:pt>
                <c:pt idx="140">
                  <c:v>0.19444444444444445</c:v>
                </c:pt>
                <c:pt idx="141">
                  <c:v>0.19583333333333333</c:v>
                </c:pt>
                <c:pt idx="142">
                  <c:v>0.19722222222222222</c:v>
                </c:pt>
                <c:pt idx="143">
                  <c:v>0.1986111111111111</c:v>
                </c:pt>
                <c:pt idx="144">
                  <c:v>0.2</c:v>
                </c:pt>
                <c:pt idx="145">
                  <c:v>0.2013888888888889</c:v>
                </c:pt>
                <c:pt idx="146">
                  <c:v>0.20277777777777778</c:v>
                </c:pt>
                <c:pt idx="147">
                  <c:v>0.20416666666666666</c:v>
                </c:pt>
                <c:pt idx="148">
                  <c:v>0.20555555555555555</c:v>
                </c:pt>
                <c:pt idx="149">
                  <c:v>0.20694444444444443</c:v>
                </c:pt>
                <c:pt idx="150">
                  <c:v>0.20833333333333334</c:v>
                </c:pt>
                <c:pt idx="151">
                  <c:v>0.20972222222222223</c:v>
                </c:pt>
                <c:pt idx="152">
                  <c:v>0.21111111111111111</c:v>
                </c:pt>
                <c:pt idx="153">
                  <c:v>0.21249999999999999</c:v>
                </c:pt>
                <c:pt idx="154">
                  <c:v>0.21388888888888888</c:v>
                </c:pt>
                <c:pt idx="155">
                  <c:v>0.21527777777777779</c:v>
                </c:pt>
                <c:pt idx="156">
                  <c:v>0.21666666666666667</c:v>
                </c:pt>
                <c:pt idx="157">
                  <c:v>0.21805555555555556</c:v>
                </c:pt>
                <c:pt idx="158">
                  <c:v>0.21944444444444444</c:v>
                </c:pt>
                <c:pt idx="159">
                  <c:v>0.22083333333333333</c:v>
                </c:pt>
                <c:pt idx="160">
                  <c:v>0.22222222222222221</c:v>
                </c:pt>
                <c:pt idx="161">
                  <c:v>0.22361111111111112</c:v>
                </c:pt>
                <c:pt idx="162">
                  <c:v>0.22500000000000001</c:v>
                </c:pt>
                <c:pt idx="163">
                  <c:v>0.22638888888888889</c:v>
                </c:pt>
                <c:pt idx="164">
                  <c:v>0.22777777777777777</c:v>
                </c:pt>
                <c:pt idx="165">
                  <c:v>0.22916666666666666</c:v>
                </c:pt>
                <c:pt idx="166">
                  <c:v>0.23055555555555557</c:v>
                </c:pt>
                <c:pt idx="167">
                  <c:v>0.23194444444444445</c:v>
                </c:pt>
                <c:pt idx="168">
                  <c:v>0.23333333333333334</c:v>
                </c:pt>
                <c:pt idx="169">
                  <c:v>0.23472222222222222</c:v>
                </c:pt>
                <c:pt idx="170">
                  <c:v>0.2361111111111111</c:v>
                </c:pt>
                <c:pt idx="171">
                  <c:v>0.23749999999999999</c:v>
                </c:pt>
                <c:pt idx="172">
                  <c:v>0.2388888888888889</c:v>
                </c:pt>
                <c:pt idx="173">
                  <c:v>0.24027777777777778</c:v>
                </c:pt>
                <c:pt idx="174">
                  <c:v>0.24166666666666667</c:v>
                </c:pt>
                <c:pt idx="175">
                  <c:v>0.24305555555555555</c:v>
                </c:pt>
                <c:pt idx="176">
                  <c:v>0.24444444444444444</c:v>
                </c:pt>
                <c:pt idx="177">
                  <c:v>0.24583333333333332</c:v>
                </c:pt>
                <c:pt idx="178">
                  <c:v>0.24722222222222223</c:v>
                </c:pt>
                <c:pt idx="179">
                  <c:v>0.24861111111111112</c:v>
                </c:pt>
                <c:pt idx="180">
                  <c:v>0.25</c:v>
                </c:pt>
                <c:pt idx="181">
                  <c:v>0.25138888888888888</c:v>
                </c:pt>
                <c:pt idx="182">
                  <c:v>0.25277777777777777</c:v>
                </c:pt>
                <c:pt idx="183">
                  <c:v>0.25416666666666665</c:v>
                </c:pt>
                <c:pt idx="184">
                  <c:v>0.25555555555555554</c:v>
                </c:pt>
                <c:pt idx="185">
                  <c:v>0.25694444444444442</c:v>
                </c:pt>
                <c:pt idx="186">
                  <c:v>0.25833333333333336</c:v>
                </c:pt>
                <c:pt idx="187">
                  <c:v>0.25972222222222224</c:v>
                </c:pt>
                <c:pt idx="188">
                  <c:v>0.26111111111111113</c:v>
                </c:pt>
                <c:pt idx="189">
                  <c:v>0.26250000000000001</c:v>
                </c:pt>
                <c:pt idx="190">
                  <c:v>0.2638888888888889</c:v>
                </c:pt>
                <c:pt idx="191">
                  <c:v>0.26527777777777778</c:v>
                </c:pt>
                <c:pt idx="192">
                  <c:v>0.26666666666666666</c:v>
                </c:pt>
                <c:pt idx="193">
                  <c:v>0.26805555555555555</c:v>
                </c:pt>
                <c:pt idx="194">
                  <c:v>0.26944444444444443</c:v>
                </c:pt>
                <c:pt idx="195">
                  <c:v>0.27083333333333331</c:v>
                </c:pt>
                <c:pt idx="196">
                  <c:v>0.2722222222222222</c:v>
                </c:pt>
                <c:pt idx="197">
                  <c:v>0.27361111111111114</c:v>
                </c:pt>
                <c:pt idx="198">
                  <c:v>0.27500000000000002</c:v>
                </c:pt>
                <c:pt idx="199">
                  <c:v>0.27638888888888891</c:v>
                </c:pt>
                <c:pt idx="200">
                  <c:v>0.27777777777777779</c:v>
                </c:pt>
                <c:pt idx="201">
                  <c:v>0.27916666666666667</c:v>
                </c:pt>
                <c:pt idx="202">
                  <c:v>0.28055555555555556</c:v>
                </c:pt>
                <c:pt idx="203">
                  <c:v>0.28194444444444444</c:v>
                </c:pt>
                <c:pt idx="204">
                  <c:v>0.28333333333333333</c:v>
                </c:pt>
                <c:pt idx="205">
                  <c:v>0.28472222222222221</c:v>
                </c:pt>
                <c:pt idx="206">
                  <c:v>0.28611111111111109</c:v>
                </c:pt>
                <c:pt idx="207">
                  <c:v>0.28749999999999998</c:v>
                </c:pt>
                <c:pt idx="208">
                  <c:v>0.28888888888888886</c:v>
                </c:pt>
                <c:pt idx="209">
                  <c:v>0.2902777777777778</c:v>
                </c:pt>
                <c:pt idx="210">
                  <c:v>0.29166666666666669</c:v>
                </c:pt>
                <c:pt idx="211">
                  <c:v>0.29305555555555557</c:v>
                </c:pt>
                <c:pt idx="212">
                  <c:v>0.29444444444444445</c:v>
                </c:pt>
                <c:pt idx="213">
                  <c:v>0.29583333333333334</c:v>
                </c:pt>
                <c:pt idx="214">
                  <c:v>0.29722222222222222</c:v>
                </c:pt>
                <c:pt idx="215">
                  <c:v>0.2986111111111111</c:v>
                </c:pt>
                <c:pt idx="216">
                  <c:v>0.3</c:v>
                </c:pt>
                <c:pt idx="217">
                  <c:v>0.30138888888888887</c:v>
                </c:pt>
                <c:pt idx="218">
                  <c:v>0.30277777777777776</c:v>
                </c:pt>
                <c:pt idx="219">
                  <c:v>0.30416666666666664</c:v>
                </c:pt>
                <c:pt idx="220">
                  <c:v>0.30555555555555558</c:v>
                </c:pt>
                <c:pt idx="221">
                  <c:v>0.30694444444444446</c:v>
                </c:pt>
                <c:pt idx="222">
                  <c:v>0.30833333333333335</c:v>
                </c:pt>
                <c:pt idx="223">
                  <c:v>0.30972222222222223</c:v>
                </c:pt>
                <c:pt idx="224">
                  <c:v>0.31111111111111112</c:v>
                </c:pt>
                <c:pt idx="225">
                  <c:v>0.3125</c:v>
                </c:pt>
                <c:pt idx="226">
                  <c:v>0.31388888888888888</c:v>
                </c:pt>
                <c:pt idx="227">
                  <c:v>0.31527777777777777</c:v>
                </c:pt>
                <c:pt idx="228">
                  <c:v>0.31666666666666665</c:v>
                </c:pt>
                <c:pt idx="229">
                  <c:v>0.31805555555555554</c:v>
                </c:pt>
                <c:pt idx="230">
                  <c:v>0.31944444444444442</c:v>
                </c:pt>
                <c:pt idx="231">
                  <c:v>0.32083333333333336</c:v>
                </c:pt>
                <c:pt idx="232">
                  <c:v>0.32222222222222224</c:v>
                </c:pt>
                <c:pt idx="233">
                  <c:v>0.32361111111111113</c:v>
                </c:pt>
                <c:pt idx="234">
                  <c:v>0.32500000000000001</c:v>
                </c:pt>
                <c:pt idx="235">
                  <c:v>0.3263888888888889</c:v>
                </c:pt>
                <c:pt idx="236">
                  <c:v>0.32777777777777778</c:v>
                </c:pt>
                <c:pt idx="237">
                  <c:v>0.32916666666666666</c:v>
                </c:pt>
                <c:pt idx="238">
                  <c:v>0.33055555555555555</c:v>
                </c:pt>
                <c:pt idx="239">
                  <c:v>0.33194444444444443</c:v>
                </c:pt>
                <c:pt idx="240">
                  <c:v>0.33333333333333331</c:v>
                </c:pt>
                <c:pt idx="241">
                  <c:v>0.3347222222222222</c:v>
                </c:pt>
                <c:pt idx="242">
                  <c:v>0.33611111111111114</c:v>
                </c:pt>
                <c:pt idx="243">
                  <c:v>0.33750000000000002</c:v>
                </c:pt>
                <c:pt idx="244">
                  <c:v>0.33888888888888891</c:v>
                </c:pt>
                <c:pt idx="245">
                  <c:v>0.34027777777777779</c:v>
                </c:pt>
                <c:pt idx="246">
                  <c:v>0.34166666666666667</c:v>
                </c:pt>
                <c:pt idx="247">
                  <c:v>0.34305555555555556</c:v>
                </c:pt>
                <c:pt idx="248">
                  <c:v>0.34444444444444444</c:v>
                </c:pt>
                <c:pt idx="249">
                  <c:v>0.34583333333333333</c:v>
                </c:pt>
                <c:pt idx="250">
                  <c:v>0.34722222222222221</c:v>
                </c:pt>
                <c:pt idx="251">
                  <c:v>0.34861111111111109</c:v>
                </c:pt>
                <c:pt idx="252">
                  <c:v>0.35</c:v>
                </c:pt>
                <c:pt idx="253">
                  <c:v>0.35138888888888886</c:v>
                </c:pt>
                <c:pt idx="254">
                  <c:v>0.3527777777777778</c:v>
                </c:pt>
                <c:pt idx="255">
                  <c:v>0.35416666666666669</c:v>
                </c:pt>
                <c:pt idx="256">
                  <c:v>0.35555555555555557</c:v>
                </c:pt>
                <c:pt idx="257">
                  <c:v>0.35694444444444445</c:v>
                </c:pt>
                <c:pt idx="258">
                  <c:v>0.35833333333333334</c:v>
                </c:pt>
                <c:pt idx="259">
                  <c:v>0.35972222222222222</c:v>
                </c:pt>
                <c:pt idx="260">
                  <c:v>0.3611111111111111</c:v>
                </c:pt>
                <c:pt idx="261">
                  <c:v>0.36249999999999999</c:v>
                </c:pt>
                <c:pt idx="262">
                  <c:v>0.36388888888888887</c:v>
                </c:pt>
                <c:pt idx="263">
                  <c:v>0.36527777777777776</c:v>
                </c:pt>
                <c:pt idx="264">
                  <c:v>0.36666666666666664</c:v>
                </c:pt>
                <c:pt idx="265">
                  <c:v>0.36805555555555558</c:v>
                </c:pt>
                <c:pt idx="266">
                  <c:v>0.36944444444444446</c:v>
                </c:pt>
                <c:pt idx="267">
                  <c:v>0.37083333333333335</c:v>
                </c:pt>
                <c:pt idx="268">
                  <c:v>0.37222222222222223</c:v>
                </c:pt>
                <c:pt idx="269">
                  <c:v>0.37361111111111112</c:v>
                </c:pt>
                <c:pt idx="270">
                  <c:v>0.375</c:v>
                </c:pt>
                <c:pt idx="271">
                  <c:v>0.37638888888888888</c:v>
                </c:pt>
                <c:pt idx="272">
                  <c:v>0.37777777777777777</c:v>
                </c:pt>
                <c:pt idx="273">
                  <c:v>0.37916666666666665</c:v>
                </c:pt>
                <c:pt idx="274">
                  <c:v>0.38055555555555554</c:v>
                </c:pt>
                <c:pt idx="275">
                  <c:v>0.38194444444444442</c:v>
                </c:pt>
                <c:pt idx="276">
                  <c:v>0.38333333333333336</c:v>
                </c:pt>
                <c:pt idx="277">
                  <c:v>0.38472222222222224</c:v>
                </c:pt>
                <c:pt idx="278">
                  <c:v>0.38611111111111113</c:v>
                </c:pt>
                <c:pt idx="279">
                  <c:v>0.38750000000000001</c:v>
                </c:pt>
                <c:pt idx="280">
                  <c:v>0.3888888888888889</c:v>
                </c:pt>
                <c:pt idx="281">
                  <c:v>0.39027777777777778</c:v>
                </c:pt>
                <c:pt idx="282">
                  <c:v>0.39166666666666666</c:v>
                </c:pt>
                <c:pt idx="283">
                  <c:v>0.39305555555555555</c:v>
                </c:pt>
                <c:pt idx="284">
                  <c:v>0.39444444444444443</c:v>
                </c:pt>
                <c:pt idx="285">
                  <c:v>0.39583333333333331</c:v>
                </c:pt>
                <c:pt idx="286">
                  <c:v>0.3972222222222222</c:v>
                </c:pt>
                <c:pt idx="287">
                  <c:v>0.39861111111111114</c:v>
                </c:pt>
                <c:pt idx="288">
                  <c:v>0.4</c:v>
                </c:pt>
                <c:pt idx="289">
                  <c:v>0.40138888888888891</c:v>
                </c:pt>
                <c:pt idx="290">
                  <c:v>0.40277777777777779</c:v>
                </c:pt>
                <c:pt idx="291">
                  <c:v>0.40416666666666667</c:v>
                </c:pt>
                <c:pt idx="292">
                  <c:v>0.40555555555555556</c:v>
                </c:pt>
                <c:pt idx="293">
                  <c:v>0.40694444444444444</c:v>
                </c:pt>
                <c:pt idx="294">
                  <c:v>0.40833333333333333</c:v>
                </c:pt>
                <c:pt idx="295">
                  <c:v>0.40972222222222221</c:v>
                </c:pt>
                <c:pt idx="296">
                  <c:v>0.41111111111111109</c:v>
                </c:pt>
                <c:pt idx="297">
                  <c:v>0.41249999999999998</c:v>
                </c:pt>
                <c:pt idx="298">
                  <c:v>0.41388888888888886</c:v>
                </c:pt>
                <c:pt idx="299">
                  <c:v>0.4152777777777778</c:v>
                </c:pt>
                <c:pt idx="300">
                  <c:v>0.41666666666666669</c:v>
                </c:pt>
                <c:pt idx="301">
                  <c:v>0.41805555555555557</c:v>
                </c:pt>
                <c:pt idx="302">
                  <c:v>0.41944444444444445</c:v>
                </c:pt>
                <c:pt idx="303">
                  <c:v>0.42083333333333334</c:v>
                </c:pt>
                <c:pt idx="304">
                  <c:v>0.42222222222222222</c:v>
                </c:pt>
                <c:pt idx="305">
                  <c:v>0.4236111111111111</c:v>
                </c:pt>
                <c:pt idx="306">
                  <c:v>0.42499999999999999</c:v>
                </c:pt>
                <c:pt idx="307">
                  <c:v>0.42638888888888887</c:v>
                </c:pt>
                <c:pt idx="308">
                  <c:v>0.42777777777777776</c:v>
                </c:pt>
                <c:pt idx="309">
                  <c:v>0.42916666666666664</c:v>
                </c:pt>
                <c:pt idx="310">
                  <c:v>0.43055555555555558</c:v>
                </c:pt>
                <c:pt idx="311">
                  <c:v>0.43194444444444446</c:v>
                </c:pt>
                <c:pt idx="312">
                  <c:v>0.43333333333333335</c:v>
                </c:pt>
                <c:pt idx="313">
                  <c:v>0.43472222222222223</c:v>
                </c:pt>
                <c:pt idx="314">
                  <c:v>0.43611111111111112</c:v>
                </c:pt>
                <c:pt idx="315">
                  <c:v>0.4375</c:v>
                </c:pt>
                <c:pt idx="316">
                  <c:v>0.43888888888888888</c:v>
                </c:pt>
                <c:pt idx="317">
                  <c:v>0.44027777777777777</c:v>
                </c:pt>
                <c:pt idx="318">
                  <c:v>0.44166666666666665</c:v>
                </c:pt>
                <c:pt idx="319">
                  <c:v>0.44305555555555554</c:v>
                </c:pt>
                <c:pt idx="320">
                  <c:v>0.44444444444444442</c:v>
                </c:pt>
                <c:pt idx="321">
                  <c:v>0.44583333333333336</c:v>
                </c:pt>
                <c:pt idx="322">
                  <c:v>0.44722222222222224</c:v>
                </c:pt>
                <c:pt idx="323">
                  <c:v>0.44861111111111113</c:v>
                </c:pt>
                <c:pt idx="324">
                  <c:v>0.45</c:v>
                </c:pt>
                <c:pt idx="325">
                  <c:v>0.4513888888888889</c:v>
                </c:pt>
                <c:pt idx="326">
                  <c:v>0.45277777777777778</c:v>
                </c:pt>
                <c:pt idx="327">
                  <c:v>0.45416666666666666</c:v>
                </c:pt>
                <c:pt idx="328">
                  <c:v>0.45555555555555555</c:v>
                </c:pt>
                <c:pt idx="329">
                  <c:v>0.45694444444444443</c:v>
                </c:pt>
                <c:pt idx="330">
                  <c:v>0.45833333333333331</c:v>
                </c:pt>
                <c:pt idx="331">
                  <c:v>0.4597222222222222</c:v>
                </c:pt>
                <c:pt idx="332">
                  <c:v>0.46111111111111114</c:v>
                </c:pt>
                <c:pt idx="333">
                  <c:v>0.46250000000000002</c:v>
                </c:pt>
                <c:pt idx="334">
                  <c:v>0.46388888888888891</c:v>
                </c:pt>
                <c:pt idx="335">
                  <c:v>0.46527777777777779</c:v>
                </c:pt>
                <c:pt idx="336">
                  <c:v>0.46666666666666667</c:v>
                </c:pt>
                <c:pt idx="337">
                  <c:v>0.46805555555555556</c:v>
                </c:pt>
                <c:pt idx="338">
                  <c:v>0.46944444444444444</c:v>
                </c:pt>
                <c:pt idx="339">
                  <c:v>0.47083333333333333</c:v>
                </c:pt>
                <c:pt idx="340">
                  <c:v>0.47222222222222221</c:v>
                </c:pt>
                <c:pt idx="341">
                  <c:v>0.47361111111111109</c:v>
                </c:pt>
                <c:pt idx="342">
                  <c:v>0.47499999999999998</c:v>
                </c:pt>
                <c:pt idx="343">
                  <c:v>0.47638888888888886</c:v>
                </c:pt>
                <c:pt idx="344">
                  <c:v>0.4777777777777778</c:v>
                </c:pt>
                <c:pt idx="345">
                  <c:v>0.47916666666666669</c:v>
                </c:pt>
                <c:pt idx="346">
                  <c:v>0.48055555555555557</c:v>
                </c:pt>
                <c:pt idx="347">
                  <c:v>0.48194444444444445</c:v>
                </c:pt>
                <c:pt idx="348">
                  <c:v>0.48333333333333334</c:v>
                </c:pt>
                <c:pt idx="349">
                  <c:v>0.48472222222222222</c:v>
                </c:pt>
                <c:pt idx="350">
                  <c:v>0.4861111111111111</c:v>
                </c:pt>
                <c:pt idx="351">
                  <c:v>0.48749999999999999</c:v>
                </c:pt>
                <c:pt idx="352">
                  <c:v>0.48888888888888887</c:v>
                </c:pt>
                <c:pt idx="353">
                  <c:v>0.49027777777777776</c:v>
                </c:pt>
                <c:pt idx="354">
                  <c:v>0.49166666666666664</c:v>
                </c:pt>
                <c:pt idx="355">
                  <c:v>0.49305555555555558</c:v>
                </c:pt>
                <c:pt idx="356">
                  <c:v>0.49444444444444446</c:v>
                </c:pt>
                <c:pt idx="357">
                  <c:v>0.49583333333333335</c:v>
                </c:pt>
                <c:pt idx="358">
                  <c:v>0.49722222222222223</c:v>
                </c:pt>
                <c:pt idx="359">
                  <c:v>0.49861111111111112</c:v>
                </c:pt>
                <c:pt idx="360">
                  <c:v>0.5</c:v>
                </c:pt>
                <c:pt idx="361">
                  <c:v>0.50138888888888888</c:v>
                </c:pt>
                <c:pt idx="362">
                  <c:v>0.50277777777777777</c:v>
                </c:pt>
                <c:pt idx="363">
                  <c:v>0.50416666666666665</c:v>
                </c:pt>
                <c:pt idx="364">
                  <c:v>0.50555555555555554</c:v>
                </c:pt>
                <c:pt idx="365">
                  <c:v>0.50694444444444442</c:v>
                </c:pt>
                <c:pt idx="366">
                  <c:v>0.5083333333333333</c:v>
                </c:pt>
                <c:pt idx="367">
                  <c:v>0.50972222222222219</c:v>
                </c:pt>
                <c:pt idx="368">
                  <c:v>0.51111111111111107</c:v>
                </c:pt>
                <c:pt idx="369">
                  <c:v>0.51249999999999996</c:v>
                </c:pt>
                <c:pt idx="370">
                  <c:v>0.51388888888888884</c:v>
                </c:pt>
                <c:pt idx="371">
                  <c:v>0.51527777777777772</c:v>
                </c:pt>
                <c:pt idx="372">
                  <c:v>0.51666666666666672</c:v>
                </c:pt>
                <c:pt idx="373">
                  <c:v>0.5180555555555556</c:v>
                </c:pt>
                <c:pt idx="374">
                  <c:v>0.51944444444444449</c:v>
                </c:pt>
                <c:pt idx="375">
                  <c:v>0.52083333333333337</c:v>
                </c:pt>
                <c:pt idx="376">
                  <c:v>0.52222222222222225</c:v>
                </c:pt>
                <c:pt idx="377">
                  <c:v>0.52361111111111114</c:v>
                </c:pt>
                <c:pt idx="378">
                  <c:v>0.52500000000000002</c:v>
                </c:pt>
                <c:pt idx="379">
                  <c:v>0.52638888888888891</c:v>
                </c:pt>
                <c:pt idx="380">
                  <c:v>0.52777777777777779</c:v>
                </c:pt>
                <c:pt idx="381">
                  <c:v>0.52916666666666667</c:v>
                </c:pt>
                <c:pt idx="382">
                  <c:v>0.53055555555555556</c:v>
                </c:pt>
                <c:pt idx="383">
                  <c:v>0.53194444444444444</c:v>
                </c:pt>
                <c:pt idx="384">
                  <c:v>0.53333333333333333</c:v>
                </c:pt>
                <c:pt idx="385">
                  <c:v>0.53472222222222221</c:v>
                </c:pt>
                <c:pt idx="386">
                  <c:v>0.53611111111111109</c:v>
                </c:pt>
                <c:pt idx="387">
                  <c:v>0.53749999999999998</c:v>
                </c:pt>
                <c:pt idx="388">
                  <c:v>0.53888888888888886</c:v>
                </c:pt>
                <c:pt idx="389">
                  <c:v>0.54027777777777775</c:v>
                </c:pt>
                <c:pt idx="390">
                  <c:v>0.54166666666666663</c:v>
                </c:pt>
                <c:pt idx="391">
                  <c:v>0.54305555555555551</c:v>
                </c:pt>
                <c:pt idx="392">
                  <c:v>0.5444444444444444</c:v>
                </c:pt>
                <c:pt idx="393">
                  <c:v>0.54583333333333328</c:v>
                </c:pt>
                <c:pt idx="394">
                  <c:v>0.54722222222222228</c:v>
                </c:pt>
                <c:pt idx="395">
                  <c:v>0.54861111111111116</c:v>
                </c:pt>
                <c:pt idx="396">
                  <c:v>0.55000000000000004</c:v>
                </c:pt>
                <c:pt idx="397">
                  <c:v>0.55138888888888893</c:v>
                </c:pt>
                <c:pt idx="398">
                  <c:v>0.55277777777777781</c:v>
                </c:pt>
                <c:pt idx="399">
                  <c:v>0.5541666666666667</c:v>
                </c:pt>
                <c:pt idx="400">
                  <c:v>0.55555555555555558</c:v>
                </c:pt>
                <c:pt idx="401">
                  <c:v>0.55694444444444446</c:v>
                </c:pt>
                <c:pt idx="402">
                  <c:v>0.55833333333333335</c:v>
                </c:pt>
                <c:pt idx="403">
                  <c:v>0.55972222222222223</c:v>
                </c:pt>
                <c:pt idx="404">
                  <c:v>0.56111111111111112</c:v>
                </c:pt>
                <c:pt idx="405">
                  <c:v>0.5625</c:v>
                </c:pt>
                <c:pt idx="406">
                  <c:v>0.56388888888888888</c:v>
                </c:pt>
                <c:pt idx="407">
                  <c:v>0.56527777777777777</c:v>
                </c:pt>
                <c:pt idx="408">
                  <c:v>0.56666666666666665</c:v>
                </c:pt>
                <c:pt idx="409">
                  <c:v>0.56805555555555554</c:v>
                </c:pt>
                <c:pt idx="410">
                  <c:v>0.56944444444444442</c:v>
                </c:pt>
                <c:pt idx="411">
                  <c:v>0.5708333333333333</c:v>
                </c:pt>
                <c:pt idx="412">
                  <c:v>0.57222222222222219</c:v>
                </c:pt>
                <c:pt idx="413">
                  <c:v>0.57361111111111107</c:v>
                </c:pt>
                <c:pt idx="414">
                  <c:v>0.57499999999999996</c:v>
                </c:pt>
                <c:pt idx="415">
                  <c:v>0.57638888888888884</c:v>
                </c:pt>
                <c:pt idx="416">
                  <c:v>0.57777777777777772</c:v>
                </c:pt>
                <c:pt idx="417">
                  <c:v>0.57916666666666672</c:v>
                </c:pt>
                <c:pt idx="418">
                  <c:v>0.5805555555555556</c:v>
                </c:pt>
                <c:pt idx="419">
                  <c:v>0.58194444444444449</c:v>
                </c:pt>
                <c:pt idx="420">
                  <c:v>0.58333333333333337</c:v>
                </c:pt>
                <c:pt idx="421">
                  <c:v>0.58472222222222225</c:v>
                </c:pt>
                <c:pt idx="422">
                  <c:v>0.58611111111111114</c:v>
                </c:pt>
                <c:pt idx="423">
                  <c:v>0.58750000000000002</c:v>
                </c:pt>
                <c:pt idx="424">
                  <c:v>0.58888888888888891</c:v>
                </c:pt>
                <c:pt idx="425">
                  <c:v>0.59027777777777779</c:v>
                </c:pt>
                <c:pt idx="426">
                  <c:v>0.59166666666666667</c:v>
                </c:pt>
                <c:pt idx="427">
                  <c:v>0.59305555555555556</c:v>
                </c:pt>
                <c:pt idx="428">
                  <c:v>0.59444444444444444</c:v>
                </c:pt>
                <c:pt idx="429">
                  <c:v>0.59583333333333333</c:v>
                </c:pt>
                <c:pt idx="430">
                  <c:v>0.59722222222222221</c:v>
                </c:pt>
                <c:pt idx="431">
                  <c:v>0.59861111111111109</c:v>
                </c:pt>
                <c:pt idx="432">
                  <c:v>0.6</c:v>
                </c:pt>
                <c:pt idx="433">
                  <c:v>0.60138888888888886</c:v>
                </c:pt>
                <c:pt idx="434">
                  <c:v>0.60277777777777775</c:v>
                </c:pt>
                <c:pt idx="435">
                  <c:v>0.60416666666666663</c:v>
                </c:pt>
                <c:pt idx="436">
                  <c:v>0.60555555555555551</c:v>
                </c:pt>
                <c:pt idx="437">
                  <c:v>0.6069444444444444</c:v>
                </c:pt>
                <c:pt idx="438">
                  <c:v>0.60833333333333328</c:v>
                </c:pt>
                <c:pt idx="439">
                  <c:v>0.60972222222222228</c:v>
                </c:pt>
                <c:pt idx="440">
                  <c:v>0.61111111111111116</c:v>
                </c:pt>
                <c:pt idx="441">
                  <c:v>0.61250000000000004</c:v>
                </c:pt>
                <c:pt idx="442">
                  <c:v>0.61388888888888893</c:v>
                </c:pt>
                <c:pt idx="443">
                  <c:v>0.61527777777777781</c:v>
                </c:pt>
                <c:pt idx="444">
                  <c:v>0.6166666666666667</c:v>
                </c:pt>
                <c:pt idx="445">
                  <c:v>0.61805555555555558</c:v>
                </c:pt>
                <c:pt idx="446">
                  <c:v>0.61944444444444446</c:v>
                </c:pt>
                <c:pt idx="447">
                  <c:v>0.62083333333333335</c:v>
                </c:pt>
                <c:pt idx="448">
                  <c:v>0.62222222222222223</c:v>
                </c:pt>
                <c:pt idx="449">
                  <c:v>0.62361111111111112</c:v>
                </c:pt>
                <c:pt idx="450">
                  <c:v>0.625</c:v>
                </c:pt>
                <c:pt idx="451">
                  <c:v>0.62638888888888888</c:v>
                </c:pt>
                <c:pt idx="452">
                  <c:v>0.62777777777777777</c:v>
                </c:pt>
                <c:pt idx="453">
                  <c:v>0.62916666666666665</c:v>
                </c:pt>
                <c:pt idx="454">
                  <c:v>0.63055555555555554</c:v>
                </c:pt>
                <c:pt idx="455">
                  <c:v>0.63194444444444442</c:v>
                </c:pt>
                <c:pt idx="456">
                  <c:v>0.6333333333333333</c:v>
                </c:pt>
                <c:pt idx="457">
                  <c:v>0.63472222222222219</c:v>
                </c:pt>
                <c:pt idx="458">
                  <c:v>0.63611111111111107</c:v>
                </c:pt>
                <c:pt idx="459">
                  <c:v>0.63749999999999996</c:v>
                </c:pt>
                <c:pt idx="460">
                  <c:v>0.63888888888888884</c:v>
                </c:pt>
                <c:pt idx="461">
                  <c:v>0.64027777777777772</c:v>
                </c:pt>
                <c:pt idx="462">
                  <c:v>0.64166666666666672</c:v>
                </c:pt>
                <c:pt idx="463">
                  <c:v>0.6430555555555556</c:v>
                </c:pt>
                <c:pt idx="464">
                  <c:v>0.64444444444444449</c:v>
                </c:pt>
                <c:pt idx="465">
                  <c:v>0.64583333333333337</c:v>
                </c:pt>
                <c:pt idx="466">
                  <c:v>0.64722222222222225</c:v>
                </c:pt>
                <c:pt idx="467">
                  <c:v>0.64861111111111114</c:v>
                </c:pt>
                <c:pt idx="468">
                  <c:v>0.65</c:v>
                </c:pt>
                <c:pt idx="469">
                  <c:v>0.65138888888888891</c:v>
                </c:pt>
                <c:pt idx="470">
                  <c:v>0.65277777777777779</c:v>
                </c:pt>
                <c:pt idx="471">
                  <c:v>0.65416666666666667</c:v>
                </c:pt>
                <c:pt idx="472">
                  <c:v>0.65555555555555556</c:v>
                </c:pt>
                <c:pt idx="473">
                  <c:v>0.65694444444444444</c:v>
                </c:pt>
                <c:pt idx="474">
                  <c:v>0.65833333333333333</c:v>
                </c:pt>
                <c:pt idx="475">
                  <c:v>0.65972222222222221</c:v>
                </c:pt>
                <c:pt idx="476">
                  <c:v>0.66111111111111109</c:v>
                </c:pt>
                <c:pt idx="477">
                  <c:v>0.66249999999999998</c:v>
                </c:pt>
                <c:pt idx="478">
                  <c:v>0.66388888888888886</c:v>
                </c:pt>
                <c:pt idx="479">
                  <c:v>0.66527777777777775</c:v>
                </c:pt>
                <c:pt idx="480">
                  <c:v>0.66666666666666663</c:v>
                </c:pt>
                <c:pt idx="481">
                  <c:v>0.66805555555555551</c:v>
                </c:pt>
                <c:pt idx="482">
                  <c:v>0.6694444444444444</c:v>
                </c:pt>
                <c:pt idx="483">
                  <c:v>0.67083333333333328</c:v>
                </c:pt>
                <c:pt idx="484">
                  <c:v>0.67222222222222228</c:v>
                </c:pt>
                <c:pt idx="485">
                  <c:v>0.67361111111111116</c:v>
                </c:pt>
                <c:pt idx="486">
                  <c:v>0.67500000000000004</c:v>
                </c:pt>
                <c:pt idx="487">
                  <c:v>0.67638888888888893</c:v>
                </c:pt>
                <c:pt idx="488">
                  <c:v>0.67777777777777781</c:v>
                </c:pt>
                <c:pt idx="489">
                  <c:v>0.6791666666666667</c:v>
                </c:pt>
                <c:pt idx="490">
                  <c:v>0.68055555555555558</c:v>
                </c:pt>
                <c:pt idx="491">
                  <c:v>0.68194444444444446</c:v>
                </c:pt>
                <c:pt idx="492">
                  <c:v>0.68333333333333335</c:v>
                </c:pt>
                <c:pt idx="493">
                  <c:v>0.68472222222222223</c:v>
                </c:pt>
                <c:pt idx="494">
                  <c:v>0.68611111111111112</c:v>
                </c:pt>
                <c:pt idx="495">
                  <c:v>0.6875</c:v>
                </c:pt>
                <c:pt idx="496">
                  <c:v>0.68888888888888888</c:v>
                </c:pt>
                <c:pt idx="497">
                  <c:v>0.69027777777777777</c:v>
                </c:pt>
                <c:pt idx="498">
                  <c:v>0.69166666666666665</c:v>
                </c:pt>
                <c:pt idx="499">
                  <c:v>0.69305555555555554</c:v>
                </c:pt>
                <c:pt idx="500">
                  <c:v>0.69444444444444442</c:v>
                </c:pt>
                <c:pt idx="501">
                  <c:v>0.6958333333333333</c:v>
                </c:pt>
                <c:pt idx="502">
                  <c:v>0.69722222222222219</c:v>
                </c:pt>
                <c:pt idx="503">
                  <c:v>0.69861111111111107</c:v>
                </c:pt>
                <c:pt idx="504">
                  <c:v>0.7</c:v>
                </c:pt>
                <c:pt idx="505">
                  <c:v>0.70138888888888884</c:v>
                </c:pt>
                <c:pt idx="506">
                  <c:v>0.70277777777777772</c:v>
                </c:pt>
                <c:pt idx="507">
                  <c:v>0.70416666666666672</c:v>
                </c:pt>
                <c:pt idx="508">
                  <c:v>0.7055555555555556</c:v>
                </c:pt>
                <c:pt idx="509">
                  <c:v>0.70694444444444449</c:v>
                </c:pt>
                <c:pt idx="510">
                  <c:v>0.70833333333333337</c:v>
                </c:pt>
                <c:pt idx="511">
                  <c:v>0.70972222222222225</c:v>
                </c:pt>
                <c:pt idx="512">
                  <c:v>0.71111111111111114</c:v>
                </c:pt>
                <c:pt idx="513">
                  <c:v>0.71250000000000002</c:v>
                </c:pt>
                <c:pt idx="514">
                  <c:v>0.71388888888888891</c:v>
                </c:pt>
                <c:pt idx="515">
                  <c:v>0.71527777777777779</c:v>
                </c:pt>
                <c:pt idx="516">
                  <c:v>0.71666666666666667</c:v>
                </c:pt>
                <c:pt idx="517">
                  <c:v>0.71805555555555556</c:v>
                </c:pt>
                <c:pt idx="518">
                  <c:v>0.71944444444444444</c:v>
                </c:pt>
                <c:pt idx="519">
                  <c:v>0.72083333333333333</c:v>
                </c:pt>
                <c:pt idx="520">
                  <c:v>0.72222222222222221</c:v>
                </c:pt>
                <c:pt idx="521">
                  <c:v>0.72361111111111109</c:v>
                </c:pt>
                <c:pt idx="522">
                  <c:v>0.72499999999999998</c:v>
                </c:pt>
                <c:pt idx="523">
                  <c:v>0.72638888888888886</c:v>
                </c:pt>
                <c:pt idx="524">
                  <c:v>0.72777777777777775</c:v>
                </c:pt>
                <c:pt idx="525">
                  <c:v>0.72916666666666663</c:v>
                </c:pt>
                <c:pt idx="526">
                  <c:v>0.73055555555555551</c:v>
                </c:pt>
                <c:pt idx="527">
                  <c:v>0.7319444444444444</c:v>
                </c:pt>
                <c:pt idx="528">
                  <c:v>0.73333333333333328</c:v>
                </c:pt>
                <c:pt idx="529">
                  <c:v>0.73472222222222228</c:v>
                </c:pt>
                <c:pt idx="530">
                  <c:v>0.73611111111111116</c:v>
                </c:pt>
                <c:pt idx="531">
                  <c:v>0.73750000000000004</c:v>
                </c:pt>
                <c:pt idx="532">
                  <c:v>0.73888888888888893</c:v>
                </c:pt>
                <c:pt idx="533">
                  <c:v>0.74027777777777781</c:v>
                </c:pt>
                <c:pt idx="534">
                  <c:v>0.7416666666666667</c:v>
                </c:pt>
                <c:pt idx="535">
                  <c:v>0.74305555555555558</c:v>
                </c:pt>
                <c:pt idx="536">
                  <c:v>0.74444444444444446</c:v>
                </c:pt>
                <c:pt idx="537">
                  <c:v>0.74583333333333335</c:v>
                </c:pt>
                <c:pt idx="538">
                  <c:v>0.74722222222222223</c:v>
                </c:pt>
                <c:pt idx="539">
                  <c:v>0.74861111111111112</c:v>
                </c:pt>
                <c:pt idx="540">
                  <c:v>0.75</c:v>
                </c:pt>
                <c:pt idx="541">
                  <c:v>0.75138888888888888</c:v>
                </c:pt>
                <c:pt idx="542">
                  <c:v>0.75277777777777777</c:v>
                </c:pt>
                <c:pt idx="543">
                  <c:v>0.75416666666666665</c:v>
                </c:pt>
                <c:pt idx="544">
                  <c:v>0.75555555555555554</c:v>
                </c:pt>
                <c:pt idx="545">
                  <c:v>0.75694444444444442</c:v>
                </c:pt>
                <c:pt idx="546">
                  <c:v>0.7583333333333333</c:v>
                </c:pt>
                <c:pt idx="547">
                  <c:v>0.75972222222222219</c:v>
                </c:pt>
                <c:pt idx="548">
                  <c:v>0.76111111111111107</c:v>
                </c:pt>
                <c:pt idx="549">
                  <c:v>0.76249999999999996</c:v>
                </c:pt>
                <c:pt idx="550">
                  <c:v>0.76388888888888884</c:v>
                </c:pt>
                <c:pt idx="551">
                  <c:v>0.76527777777777772</c:v>
                </c:pt>
                <c:pt idx="552">
                  <c:v>0.76666666666666672</c:v>
                </c:pt>
                <c:pt idx="553">
                  <c:v>0.7680555555555556</c:v>
                </c:pt>
                <c:pt idx="554">
                  <c:v>0.76944444444444449</c:v>
                </c:pt>
                <c:pt idx="555">
                  <c:v>0.77083333333333337</c:v>
                </c:pt>
                <c:pt idx="556">
                  <c:v>0.77222222222222225</c:v>
                </c:pt>
                <c:pt idx="557">
                  <c:v>0.77361111111111114</c:v>
                </c:pt>
                <c:pt idx="558">
                  <c:v>0.77500000000000002</c:v>
                </c:pt>
                <c:pt idx="559">
                  <c:v>0.77638888888888891</c:v>
                </c:pt>
                <c:pt idx="560">
                  <c:v>0.77777777777777779</c:v>
                </c:pt>
                <c:pt idx="561">
                  <c:v>0.77916666666666667</c:v>
                </c:pt>
                <c:pt idx="562">
                  <c:v>0.78055555555555556</c:v>
                </c:pt>
                <c:pt idx="563">
                  <c:v>0.78194444444444444</c:v>
                </c:pt>
                <c:pt idx="564">
                  <c:v>0.78333333333333333</c:v>
                </c:pt>
                <c:pt idx="565">
                  <c:v>0.78472222222222221</c:v>
                </c:pt>
                <c:pt idx="566">
                  <c:v>0.78611111111111109</c:v>
                </c:pt>
                <c:pt idx="567">
                  <c:v>0.78749999999999998</c:v>
                </c:pt>
                <c:pt idx="568">
                  <c:v>0.78888888888888886</c:v>
                </c:pt>
                <c:pt idx="569">
                  <c:v>0.79027777777777775</c:v>
                </c:pt>
                <c:pt idx="570">
                  <c:v>0.79166666666666663</c:v>
                </c:pt>
                <c:pt idx="571">
                  <c:v>0.79305555555555551</c:v>
                </c:pt>
                <c:pt idx="572">
                  <c:v>0.7944444444444444</c:v>
                </c:pt>
                <c:pt idx="573">
                  <c:v>0.79583333333333328</c:v>
                </c:pt>
                <c:pt idx="574">
                  <c:v>0.79722222222222228</c:v>
                </c:pt>
                <c:pt idx="575">
                  <c:v>0.79861111111111116</c:v>
                </c:pt>
                <c:pt idx="576">
                  <c:v>0.8</c:v>
                </c:pt>
                <c:pt idx="577">
                  <c:v>0.80138888888888893</c:v>
                </c:pt>
                <c:pt idx="578">
                  <c:v>0.80277777777777781</c:v>
                </c:pt>
                <c:pt idx="579">
                  <c:v>0.8041666666666667</c:v>
                </c:pt>
                <c:pt idx="580">
                  <c:v>0.80555555555555558</c:v>
                </c:pt>
                <c:pt idx="581">
                  <c:v>0.80694444444444446</c:v>
                </c:pt>
                <c:pt idx="582">
                  <c:v>0.80833333333333335</c:v>
                </c:pt>
                <c:pt idx="583">
                  <c:v>0.80972222222222223</c:v>
                </c:pt>
                <c:pt idx="584">
                  <c:v>0.81111111111111112</c:v>
                </c:pt>
                <c:pt idx="585">
                  <c:v>0.8125</c:v>
                </c:pt>
                <c:pt idx="586">
                  <c:v>0.81388888888888888</c:v>
                </c:pt>
                <c:pt idx="587">
                  <c:v>0.81527777777777777</c:v>
                </c:pt>
                <c:pt idx="588">
                  <c:v>0.81666666666666665</c:v>
                </c:pt>
                <c:pt idx="589">
                  <c:v>0.81805555555555554</c:v>
                </c:pt>
                <c:pt idx="590">
                  <c:v>0.81944444444444442</c:v>
                </c:pt>
                <c:pt idx="591">
                  <c:v>0.8208333333333333</c:v>
                </c:pt>
                <c:pt idx="592">
                  <c:v>0.82222222222222219</c:v>
                </c:pt>
                <c:pt idx="593">
                  <c:v>0.82361111111111107</c:v>
                </c:pt>
                <c:pt idx="594">
                  <c:v>0.82499999999999996</c:v>
                </c:pt>
                <c:pt idx="595">
                  <c:v>0.82638888888888884</c:v>
                </c:pt>
                <c:pt idx="596">
                  <c:v>0.82777777777777772</c:v>
                </c:pt>
                <c:pt idx="597">
                  <c:v>0.82916666666666672</c:v>
                </c:pt>
                <c:pt idx="598">
                  <c:v>0.8305555555555556</c:v>
                </c:pt>
                <c:pt idx="599">
                  <c:v>0.83194444444444449</c:v>
                </c:pt>
                <c:pt idx="600">
                  <c:v>0.83333333333333337</c:v>
                </c:pt>
                <c:pt idx="601">
                  <c:v>0.83472222222222225</c:v>
                </c:pt>
                <c:pt idx="602">
                  <c:v>0.83611111111111114</c:v>
                </c:pt>
                <c:pt idx="603">
                  <c:v>0.83750000000000002</c:v>
                </c:pt>
                <c:pt idx="604">
                  <c:v>0.83888888888888891</c:v>
                </c:pt>
                <c:pt idx="605">
                  <c:v>0.84027777777777779</c:v>
                </c:pt>
                <c:pt idx="606">
                  <c:v>0.84166666666666667</c:v>
                </c:pt>
                <c:pt idx="607">
                  <c:v>0.84305555555555556</c:v>
                </c:pt>
                <c:pt idx="608">
                  <c:v>0.84444444444444444</c:v>
                </c:pt>
                <c:pt idx="609">
                  <c:v>0.84583333333333333</c:v>
                </c:pt>
                <c:pt idx="610">
                  <c:v>0.84722222222222221</c:v>
                </c:pt>
                <c:pt idx="611">
                  <c:v>0.84861111111111109</c:v>
                </c:pt>
                <c:pt idx="612">
                  <c:v>0.85</c:v>
                </c:pt>
                <c:pt idx="613">
                  <c:v>0.85138888888888886</c:v>
                </c:pt>
                <c:pt idx="614">
                  <c:v>0.85277777777777775</c:v>
                </c:pt>
                <c:pt idx="615">
                  <c:v>0.85416666666666663</c:v>
                </c:pt>
                <c:pt idx="616">
                  <c:v>0.85555555555555551</c:v>
                </c:pt>
                <c:pt idx="617">
                  <c:v>0.8569444444444444</c:v>
                </c:pt>
                <c:pt idx="618">
                  <c:v>0.85833333333333328</c:v>
                </c:pt>
                <c:pt idx="619">
                  <c:v>0.85972222222222228</c:v>
                </c:pt>
                <c:pt idx="620">
                  <c:v>0.86111111111111116</c:v>
                </c:pt>
                <c:pt idx="621">
                  <c:v>0.86250000000000004</c:v>
                </c:pt>
                <c:pt idx="622">
                  <c:v>0.86388888888888893</c:v>
                </c:pt>
                <c:pt idx="623">
                  <c:v>0.86527777777777781</c:v>
                </c:pt>
                <c:pt idx="624">
                  <c:v>0.8666666666666667</c:v>
                </c:pt>
                <c:pt idx="625">
                  <c:v>0.86805555555555558</c:v>
                </c:pt>
                <c:pt idx="626">
                  <c:v>0.86944444444444446</c:v>
                </c:pt>
                <c:pt idx="627">
                  <c:v>0.87083333333333335</c:v>
                </c:pt>
                <c:pt idx="628">
                  <c:v>0.87222222222222223</c:v>
                </c:pt>
                <c:pt idx="629">
                  <c:v>0.87361111111111112</c:v>
                </c:pt>
                <c:pt idx="630">
                  <c:v>0.875</c:v>
                </c:pt>
                <c:pt idx="631">
                  <c:v>0.87638888888888888</c:v>
                </c:pt>
                <c:pt idx="632">
                  <c:v>0.87777777777777777</c:v>
                </c:pt>
                <c:pt idx="633">
                  <c:v>0.87916666666666665</c:v>
                </c:pt>
                <c:pt idx="634">
                  <c:v>0.88055555555555554</c:v>
                </c:pt>
                <c:pt idx="635">
                  <c:v>0.88194444444444442</c:v>
                </c:pt>
                <c:pt idx="636">
                  <c:v>0.8833333333333333</c:v>
                </c:pt>
                <c:pt idx="637">
                  <c:v>0.88472222222222219</c:v>
                </c:pt>
                <c:pt idx="638">
                  <c:v>0.88611111111111107</c:v>
                </c:pt>
                <c:pt idx="639">
                  <c:v>0.88749999999999996</c:v>
                </c:pt>
                <c:pt idx="640">
                  <c:v>0.88888888888888884</c:v>
                </c:pt>
                <c:pt idx="641">
                  <c:v>0.89027777777777772</c:v>
                </c:pt>
                <c:pt idx="642">
                  <c:v>0.89166666666666672</c:v>
                </c:pt>
                <c:pt idx="643">
                  <c:v>0.8930555555555556</c:v>
                </c:pt>
                <c:pt idx="644">
                  <c:v>0.89444444444444449</c:v>
                </c:pt>
                <c:pt idx="645">
                  <c:v>0.89583333333333337</c:v>
                </c:pt>
                <c:pt idx="646">
                  <c:v>0.89722222222222225</c:v>
                </c:pt>
                <c:pt idx="647">
                  <c:v>0.89861111111111114</c:v>
                </c:pt>
                <c:pt idx="648">
                  <c:v>0.9</c:v>
                </c:pt>
                <c:pt idx="649">
                  <c:v>0.90138888888888891</c:v>
                </c:pt>
                <c:pt idx="650">
                  <c:v>0.90277777777777779</c:v>
                </c:pt>
                <c:pt idx="651">
                  <c:v>0.90416666666666667</c:v>
                </c:pt>
                <c:pt idx="652">
                  <c:v>0.90555555555555556</c:v>
                </c:pt>
                <c:pt idx="653">
                  <c:v>0.90694444444444444</c:v>
                </c:pt>
                <c:pt idx="654">
                  <c:v>0.90833333333333333</c:v>
                </c:pt>
                <c:pt idx="655">
                  <c:v>0.90972222222222221</c:v>
                </c:pt>
                <c:pt idx="656">
                  <c:v>0.91111111111111109</c:v>
                </c:pt>
                <c:pt idx="657">
                  <c:v>0.91249999999999998</c:v>
                </c:pt>
                <c:pt idx="658">
                  <c:v>0.91388888888888886</c:v>
                </c:pt>
                <c:pt idx="659">
                  <c:v>0.91527777777777775</c:v>
                </c:pt>
                <c:pt idx="660">
                  <c:v>0.91666666666666663</c:v>
                </c:pt>
                <c:pt idx="661">
                  <c:v>0.91805555555555551</c:v>
                </c:pt>
                <c:pt idx="662">
                  <c:v>0.9194444444444444</c:v>
                </c:pt>
                <c:pt idx="663">
                  <c:v>0.92083333333333328</c:v>
                </c:pt>
                <c:pt idx="664">
                  <c:v>0.92222222222222228</c:v>
                </c:pt>
                <c:pt idx="665">
                  <c:v>0.92361111111111116</c:v>
                </c:pt>
                <c:pt idx="666">
                  <c:v>0.92500000000000004</c:v>
                </c:pt>
                <c:pt idx="667">
                  <c:v>0.92638888888888893</c:v>
                </c:pt>
                <c:pt idx="668">
                  <c:v>0.92777777777777781</c:v>
                </c:pt>
                <c:pt idx="669">
                  <c:v>0.9291666666666667</c:v>
                </c:pt>
                <c:pt idx="670">
                  <c:v>0.93055555555555558</c:v>
                </c:pt>
                <c:pt idx="671">
                  <c:v>0.93194444444444446</c:v>
                </c:pt>
                <c:pt idx="672">
                  <c:v>0.93333333333333335</c:v>
                </c:pt>
                <c:pt idx="673">
                  <c:v>0.93472222222222223</c:v>
                </c:pt>
                <c:pt idx="674">
                  <c:v>0.93611111111111112</c:v>
                </c:pt>
                <c:pt idx="675">
                  <c:v>0.9375</c:v>
                </c:pt>
                <c:pt idx="676">
                  <c:v>0.93888888888888888</c:v>
                </c:pt>
                <c:pt idx="677">
                  <c:v>0.94027777777777777</c:v>
                </c:pt>
                <c:pt idx="678">
                  <c:v>0.94166666666666665</c:v>
                </c:pt>
                <c:pt idx="679">
                  <c:v>0.94305555555555554</c:v>
                </c:pt>
                <c:pt idx="680">
                  <c:v>0.94444444444444442</c:v>
                </c:pt>
                <c:pt idx="681">
                  <c:v>0.9458333333333333</c:v>
                </c:pt>
                <c:pt idx="682">
                  <c:v>0.94722222222222219</c:v>
                </c:pt>
                <c:pt idx="683">
                  <c:v>0.94861111111111107</c:v>
                </c:pt>
                <c:pt idx="684">
                  <c:v>0.95</c:v>
                </c:pt>
                <c:pt idx="685">
                  <c:v>0.95138888888888884</c:v>
                </c:pt>
                <c:pt idx="686">
                  <c:v>0.95277777777777772</c:v>
                </c:pt>
                <c:pt idx="687">
                  <c:v>0.95416666666666672</c:v>
                </c:pt>
                <c:pt idx="688">
                  <c:v>0.9555555555555556</c:v>
                </c:pt>
                <c:pt idx="689">
                  <c:v>0.95694444444444449</c:v>
                </c:pt>
                <c:pt idx="690">
                  <c:v>0.95833333333333337</c:v>
                </c:pt>
                <c:pt idx="691">
                  <c:v>0.95972222222222225</c:v>
                </c:pt>
                <c:pt idx="692">
                  <c:v>0.96111111111111114</c:v>
                </c:pt>
                <c:pt idx="693">
                  <c:v>0.96250000000000002</c:v>
                </c:pt>
                <c:pt idx="694">
                  <c:v>0.96388888888888891</c:v>
                </c:pt>
                <c:pt idx="695">
                  <c:v>0.96527777777777779</c:v>
                </c:pt>
                <c:pt idx="696">
                  <c:v>0.96666666666666667</c:v>
                </c:pt>
                <c:pt idx="697">
                  <c:v>0.96805555555555556</c:v>
                </c:pt>
                <c:pt idx="698">
                  <c:v>0.96944444444444444</c:v>
                </c:pt>
                <c:pt idx="699">
                  <c:v>0.97083333333333333</c:v>
                </c:pt>
                <c:pt idx="700">
                  <c:v>0.97222222222222221</c:v>
                </c:pt>
                <c:pt idx="701">
                  <c:v>0.97361111111111109</c:v>
                </c:pt>
                <c:pt idx="702">
                  <c:v>0.97499999999999998</c:v>
                </c:pt>
                <c:pt idx="703">
                  <c:v>0.97638888888888886</c:v>
                </c:pt>
                <c:pt idx="704">
                  <c:v>0.97777777777777775</c:v>
                </c:pt>
                <c:pt idx="705">
                  <c:v>0.97916666666666663</c:v>
                </c:pt>
                <c:pt idx="706">
                  <c:v>0.98055555555555551</c:v>
                </c:pt>
                <c:pt idx="707">
                  <c:v>0.9819444444444444</c:v>
                </c:pt>
                <c:pt idx="708">
                  <c:v>0.98333333333333328</c:v>
                </c:pt>
                <c:pt idx="709">
                  <c:v>0.98472222222222228</c:v>
                </c:pt>
                <c:pt idx="710">
                  <c:v>0.98611111111111116</c:v>
                </c:pt>
                <c:pt idx="711">
                  <c:v>0.98750000000000004</c:v>
                </c:pt>
                <c:pt idx="712">
                  <c:v>0.98888888888888893</c:v>
                </c:pt>
                <c:pt idx="713">
                  <c:v>0.99027777777777781</c:v>
                </c:pt>
                <c:pt idx="714">
                  <c:v>0.9916666666666667</c:v>
                </c:pt>
                <c:pt idx="715">
                  <c:v>0.99305555555555558</c:v>
                </c:pt>
                <c:pt idx="716">
                  <c:v>0.99444444444444446</c:v>
                </c:pt>
                <c:pt idx="717">
                  <c:v>0.99583333333333335</c:v>
                </c:pt>
                <c:pt idx="718">
                  <c:v>0.99722222222222223</c:v>
                </c:pt>
                <c:pt idx="719">
                  <c:v>0.99861111111111112</c:v>
                </c:pt>
                <c:pt idx="720">
                  <c:v>1</c:v>
                </c:pt>
                <c:pt idx="721">
                  <c:v>1.0013888888888889</c:v>
                </c:pt>
                <c:pt idx="722">
                  <c:v>1.0027777777777778</c:v>
                </c:pt>
                <c:pt idx="723">
                  <c:v>1.0041666666666667</c:v>
                </c:pt>
                <c:pt idx="724">
                  <c:v>1.0055555555555555</c:v>
                </c:pt>
                <c:pt idx="725">
                  <c:v>1.0069444444444444</c:v>
                </c:pt>
                <c:pt idx="726">
                  <c:v>1.0083333333333333</c:v>
                </c:pt>
                <c:pt idx="727">
                  <c:v>1.0097222222222222</c:v>
                </c:pt>
                <c:pt idx="728">
                  <c:v>1.0111111111111111</c:v>
                </c:pt>
                <c:pt idx="729">
                  <c:v>1.0125</c:v>
                </c:pt>
                <c:pt idx="730">
                  <c:v>1.0138888888888888</c:v>
                </c:pt>
                <c:pt idx="731">
                  <c:v>1.0152777777777777</c:v>
                </c:pt>
                <c:pt idx="732">
                  <c:v>1.0166666666666666</c:v>
                </c:pt>
                <c:pt idx="733">
                  <c:v>1.0180555555555555</c:v>
                </c:pt>
                <c:pt idx="734">
                  <c:v>1.0194444444444444</c:v>
                </c:pt>
                <c:pt idx="735">
                  <c:v>1.0208333333333333</c:v>
                </c:pt>
                <c:pt idx="736">
                  <c:v>1.0222222222222221</c:v>
                </c:pt>
                <c:pt idx="737">
                  <c:v>1.023611111111111</c:v>
                </c:pt>
                <c:pt idx="738">
                  <c:v>1.0249999999999999</c:v>
                </c:pt>
                <c:pt idx="739">
                  <c:v>1.0263888888888888</c:v>
                </c:pt>
                <c:pt idx="740">
                  <c:v>1.0277777777777777</c:v>
                </c:pt>
                <c:pt idx="741">
                  <c:v>1.0291666666666666</c:v>
                </c:pt>
                <c:pt idx="742">
                  <c:v>1.0305555555555554</c:v>
                </c:pt>
                <c:pt idx="743">
                  <c:v>1.0319444444444446</c:v>
                </c:pt>
                <c:pt idx="744">
                  <c:v>1.0333333333333334</c:v>
                </c:pt>
                <c:pt idx="745">
                  <c:v>1.0347222222222223</c:v>
                </c:pt>
                <c:pt idx="746">
                  <c:v>1.0361111111111112</c:v>
                </c:pt>
                <c:pt idx="747">
                  <c:v>1.0375000000000001</c:v>
                </c:pt>
                <c:pt idx="748">
                  <c:v>1.038888888888889</c:v>
                </c:pt>
                <c:pt idx="749">
                  <c:v>1.0402777777777779</c:v>
                </c:pt>
                <c:pt idx="750">
                  <c:v>1.0416666666666667</c:v>
                </c:pt>
                <c:pt idx="751">
                  <c:v>1.0430555555555556</c:v>
                </c:pt>
                <c:pt idx="752">
                  <c:v>1.0444444444444445</c:v>
                </c:pt>
                <c:pt idx="753">
                  <c:v>1.0458333333333334</c:v>
                </c:pt>
                <c:pt idx="754">
                  <c:v>1.0472222222222223</c:v>
                </c:pt>
                <c:pt idx="755">
                  <c:v>1.0486111111111112</c:v>
                </c:pt>
                <c:pt idx="756">
                  <c:v>1.05</c:v>
                </c:pt>
                <c:pt idx="757">
                  <c:v>1.0513888888888889</c:v>
                </c:pt>
                <c:pt idx="758">
                  <c:v>1.0527777777777778</c:v>
                </c:pt>
                <c:pt idx="759">
                  <c:v>1.0541666666666667</c:v>
                </c:pt>
                <c:pt idx="760">
                  <c:v>1.0555555555555556</c:v>
                </c:pt>
                <c:pt idx="761">
                  <c:v>1.0569444444444445</c:v>
                </c:pt>
                <c:pt idx="762">
                  <c:v>1.0583333333333333</c:v>
                </c:pt>
                <c:pt idx="763">
                  <c:v>1.0597222222222222</c:v>
                </c:pt>
                <c:pt idx="764">
                  <c:v>1.0611111111111111</c:v>
                </c:pt>
                <c:pt idx="765">
                  <c:v>1.0625</c:v>
                </c:pt>
                <c:pt idx="766">
                  <c:v>1.0638888888888889</c:v>
                </c:pt>
                <c:pt idx="767">
                  <c:v>1.0652777777777778</c:v>
                </c:pt>
                <c:pt idx="768">
                  <c:v>1.0666666666666667</c:v>
                </c:pt>
                <c:pt idx="769">
                  <c:v>1.0680555555555555</c:v>
                </c:pt>
                <c:pt idx="770">
                  <c:v>1.0694444444444444</c:v>
                </c:pt>
                <c:pt idx="771">
                  <c:v>1.0708333333333333</c:v>
                </c:pt>
                <c:pt idx="772">
                  <c:v>1.0722222222222222</c:v>
                </c:pt>
                <c:pt idx="773">
                  <c:v>1.0736111111111111</c:v>
                </c:pt>
                <c:pt idx="774">
                  <c:v>1.075</c:v>
                </c:pt>
                <c:pt idx="775">
                  <c:v>1.0763888888888888</c:v>
                </c:pt>
                <c:pt idx="776">
                  <c:v>1.0777777777777777</c:v>
                </c:pt>
                <c:pt idx="777">
                  <c:v>1.0791666666666666</c:v>
                </c:pt>
                <c:pt idx="778">
                  <c:v>1.0805555555555555</c:v>
                </c:pt>
                <c:pt idx="779">
                  <c:v>1.0819444444444444</c:v>
                </c:pt>
                <c:pt idx="780">
                  <c:v>1.0833333333333333</c:v>
                </c:pt>
                <c:pt idx="781">
                  <c:v>1.0847222222222221</c:v>
                </c:pt>
                <c:pt idx="782">
                  <c:v>1.086111111111111</c:v>
                </c:pt>
                <c:pt idx="783">
                  <c:v>1.0874999999999999</c:v>
                </c:pt>
                <c:pt idx="784">
                  <c:v>1.0888888888888888</c:v>
                </c:pt>
                <c:pt idx="785">
                  <c:v>1.0902777777777777</c:v>
                </c:pt>
                <c:pt idx="786">
                  <c:v>1.0916666666666666</c:v>
                </c:pt>
                <c:pt idx="787">
                  <c:v>1.0930555555555554</c:v>
                </c:pt>
                <c:pt idx="788">
                  <c:v>1.0944444444444446</c:v>
                </c:pt>
                <c:pt idx="789">
                  <c:v>1.0958333333333334</c:v>
                </c:pt>
                <c:pt idx="790">
                  <c:v>1.0972222222222223</c:v>
                </c:pt>
                <c:pt idx="791">
                  <c:v>1.0986111111111112</c:v>
                </c:pt>
                <c:pt idx="792">
                  <c:v>1.1000000000000001</c:v>
                </c:pt>
                <c:pt idx="793">
                  <c:v>1.101388888888889</c:v>
                </c:pt>
                <c:pt idx="794">
                  <c:v>1.1027777777777779</c:v>
                </c:pt>
                <c:pt idx="795">
                  <c:v>1.1041666666666667</c:v>
                </c:pt>
                <c:pt idx="796">
                  <c:v>1.1055555555555556</c:v>
                </c:pt>
                <c:pt idx="797">
                  <c:v>1.1069444444444445</c:v>
                </c:pt>
                <c:pt idx="798">
                  <c:v>1.1083333333333334</c:v>
                </c:pt>
                <c:pt idx="799">
                  <c:v>1.1097222222222223</c:v>
                </c:pt>
                <c:pt idx="800">
                  <c:v>1.1111111111111112</c:v>
                </c:pt>
                <c:pt idx="801">
                  <c:v>1.1125</c:v>
                </c:pt>
                <c:pt idx="802">
                  <c:v>1.1138888888888889</c:v>
                </c:pt>
                <c:pt idx="803">
                  <c:v>1.1152777777777778</c:v>
                </c:pt>
                <c:pt idx="804">
                  <c:v>1.1166666666666667</c:v>
                </c:pt>
                <c:pt idx="805">
                  <c:v>1.1180555555555556</c:v>
                </c:pt>
                <c:pt idx="806">
                  <c:v>1.1194444444444445</c:v>
                </c:pt>
                <c:pt idx="807">
                  <c:v>1.1208333333333333</c:v>
                </c:pt>
                <c:pt idx="808">
                  <c:v>1.1222222222222222</c:v>
                </c:pt>
                <c:pt idx="809">
                  <c:v>1.1236111111111111</c:v>
                </c:pt>
                <c:pt idx="810">
                  <c:v>1.125</c:v>
                </c:pt>
                <c:pt idx="811">
                  <c:v>1.1263888888888889</c:v>
                </c:pt>
                <c:pt idx="812">
                  <c:v>1.1277777777777778</c:v>
                </c:pt>
                <c:pt idx="813">
                  <c:v>1.1291666666666667</c:v>
                </c:pt>
                <c:pt idx="814">
                  <c:v>1.1305555555555555</c:v>
                </c:pt>
                <c:pt idx="815">
                  <c:v>1.1319444444444444</c:v>
                </c:pt>
                <c:pt idx="816">
                  <c:v>1.1333333333333333</c:v>
                </c:pt>
                <c:pt idx="817">
                  <c:v>1.1347222222222222</c:v>
                </c:pt>
                <c:pt idx="818">
                  <c:v>1.1361111111111111</c:v>
                </c:pt>
                <c:pt idx="819">
                  <c:v>1.1375</c:v>
                </c:pt>
                <c:pt idx="820">
                  <c:v>1.1388888888888888</c:v>
                </c:pt>
                <c:pt idx="821">
                  <c:v>1.1402777777777777</c:v>
                </c:pt>
                <c:pt idx="822">
                  <c:v>1.1416666666666666</c:v>
                </c:pt>
                <c:pt idx="823">
                  <c:v>1.1430555555555555</c:v>
                </c:pt>
                <c:pt idx="824">
                  <c:v>1.1444444444444444</c:v>
                </c:pt>
                <c:pt idx="825">
                  <c:v>1.1458333333333333</c:v>
                </c:pt>
                <c:pt idx="826">
                  <c:v>1.1472222222222221</c:v>
                </c:pt>
                <c:pt idx="827">
                  <c:v>1.148611111111111</c:v>
                </c:pt>
                <c:pt idx="828">
                  <c:v>1.1499999999999999</c:v>
                </c:pt>
                <c:pt idx="829">
                  <c:v>1.1513888888888888</c:v>
                </c:pt>
                <c:pt idx="830">
                  <c:v>1.1527777777777777</c:v>
                </c:pt>
                <c:pt idx="831">
                  <c:v>1.1541666666666666</c:v>
                </c:pt>
                <c:pt idx="832">
                  <c:v>1.1555555555555554</c:v>
                </c:pt>
                <c:pt idx="833">
                  <c:v>1.1569444444444446</c:v>
                </c:pt>
                <c:pt idx="834">
                  <c:v>1.1583333333333334</c:v>
                </c:pt>
                <c:pt idx="835">
                  <c:v>1.1597222222222223</c:v>
                </c:pt>
                <c:pt idx="836">
                  <c:v>1.1611111111111112</c:v>
                </c:pt>
                <c:pt idx="837">
                  <c:v>1.1625000000000001</c:v>
                </c:pt>
                <c:pt idx="838">
                  <c:v>1.163888888888889</c:v>
                </c:pt>
                <c:pt idx="839">
                  <c:v>1.1652777777777779</c:v>
                </c:pt>
                <c:pt idx="840">
                  <c:v>1.1666666666666667</c:v>
                </c:pt>
                <c:pt idx="841">
                  <c:v>1.1680555555555556</c:v>
                </c:pt>
                <c:pt idx="842">
                  <c:v>1.1694444444444445</c:v>
                </c:pt>
                <c:pt idx="843">
                  <c:v>1.1708333333333334</c:v>
                </c:pt>
                <c:pt idx="844">
                  <c:v>1.1722222222222223</c:v>
                </c:pt>
                <c:pt idx="845">
                  <c:v>1.1736111111111112</c:v>
                </c:pt>
                <c:pt idx="846">
                  <c:v>1.175</c:v>
                </c:pt>
                <c:pt idx="847">
                  <c:v>1.1763888888888889</c:v>
                </c:pt>
                <c:pt idx="848">
                  <c:v>1.1777777777777778</c:v>
                </c:pt>
                <c:pt idx="849">
                  <c:v>1.1791666666666667</c:v>
                </c:pt>
                <c:pt idx="850">
                  <c:v>1.1805555555555556</c:v>
                </c:pt>
                <c:pt idx="851">
                  <c:v>1.1819444444444445</c:v>
                </c:pt>
                <c:pt idx="852">
                  <c:v>1.1833333333333333</c:v>
                </c:pt>
                <c:pt idx="853">
                  <c:v>1.1847222222222222</c:v>
                </c:pt>
                <c:pt idx="854">
                  <c:v>1.1861111111111111</c:v>
                </c:pt>
                <c:pt idx="855">
                  <c:v>1.1875</c:v>
                </c:pt>
                <c:pt idx="856">
                  <c:v>1.1888888888888889</c:v>
                </c:pt>
                <c:pt idx="857">
                  <c:v>1.1902777777777778</c:v>
                </c:pt>
                <c:pt idx="858">
                  <c:v>1.1916666666666667</c:v>
                </c:pt>
                <c:pt idx="859">
                  <c:v>1.1930555555555555</c:v>
                </c:pt>
                <c:pt idx="860">
                  <c:v>1.1944444444444444</c:v>
                </c:pt>
                <c:pt idx="861">
                  <c:v>1.1958333333333333</c:v>
                </c:pt>
                <c:pt idx="862">
                  <c:v>1.1972222222222222</c:v>
                </c:pt>
                <c:pt idx="863">
                  <c:v>1.1986111111111111</c:v>
                </c:pt>
                <c:pt idx="864">
                  <c:v>1.2</c:v>
                </c:pt>
                <c:pt idx="865">
                  <c:v>1.2013888888888888</c:v>
                </c:pt>
                <c:pt idx="866">
                  <c:v>1.2027777777777777</c:v>
                </c:pt>
                <c:pt idx="867">
                  <c:v>1.2041666666666666</c:v>
                </c:pt>
                <c:pt idx="868">
                  <c:v>1.2055555555555555</c:v>
                </c:pt>
                <c:pt idx="869">
                  <c:v>1.2069444444444444</c:v>
                </c:pt>
                <c:pt idx="870">
                  <c:v>1.2083333333333333</c:v>
                </c:pt>
                <c:pt idx="871">
                  <c:v>1.2097222222222221</c:v>
                </c:pt>
                <c:pt idx="872">
                  <c:v>1.211111111111111</c:v>
                </c:pt>
                <c:pt idx="873">
                  <c:v>1.2124999999999999</c:v>
                </c:pt>
                <c:pt idx="874">
                  <c:v>1.2138888888888888</c:v>
                </c:pt>
                <c:pt idx="875">
                  <c:v>1.2152777777777777</c:v>
                </c:pt>
                <c:pt idx="876">
                  <c:v>1.2166666666666666</c:v>
                </c:pt>
                <c:pt idx="877">
                  <c:v>1.2180555555555554</c:v>
                </c:pt>
                <c:pt idx="878">
                  <c:v>1.2194444444444446</c:v>
                </c:pt>
                <c:pt idx="879">
                  <c:v>1.2208333333333334</c:v>
                </c:pt>
                <c:pt idx="880">
                  <c:v>1.2222222222222223</c:v>
                </c:pt>
                <c:pt idx="881">
                  <c:v>1.2236111111111112</c:v>
                </c:pt>
                <c:pt idx="882">
                  <c:v>1.2250000000000001</c:v>
                </c:pt>
                <c:pt idx="883">
                  <c:v>1.226388888888889</c:v>
                </c:pt>
                <c:pt idx="884">
                  <c:v>1.2277777777777779</c:v>
                </c:pt>
                <c:pt idx="885">
                  <c:v>1.2291666666666667</c:v>
                </c:pt>
                <c:pt idx="886">
                  <c:v>1.2305555555555556</c:v>
                </c:pt>
                <c:pt idx="887">
                  <c:v>1.2319444444444445</c:v>
                </c:pt>
                <c:pt idx="888">
                  <c:v>1.2333333333333334</c:v>
                </c:pt>
                <c:pt idx="889">
                  <c:v>1.2347222222222223</c:v>
                </c:pt>
                <c:pt idx="890">
                  <c:v>1.2361111111111112</c:v>
                </c:pt>
                <c:pt idx="891">
                  <c:v>1.2375</c:v>
                </c:pt>
                <c:pt idx="892">
                  <c:v>1.2388888888888889</c:v>
                </c:pt>
                <c:pt idx="893">
                  <c:v>1.2402777777777778</c:v>
                </c:pt>
                <c:pt idx="894">
                  <c:v>1.2416666666666667</c:v>
                </c:pt>
                <c:pt idx="895">
                  <c:v>1.2430555555555556</c:v>
                </c:pt>
                <c:pt idx="896">
                  <c:v>1.2444444444444445</c:v>
                </c:pt>
                <c:pt idx="897">
                  <c:v>1.2458333333333333</c:v>
                </c:pt>
                <c:pt idx="898">
                  <c:v>1.2472222222222222</c:v>
                </c:pt>
                <c:pt idx="899">
                  <c:v>1.2486111111111111</c:v>
                </c:pt>
                <c:pt idx="900">
                  <c:v>1.25</c:v>
                </c:pt>
                <c:pt idx="901">
                  <c:v>1.2513888888888889</c:v>
                </c:pt>
                <c:pt idx="902">
                  <c:v>1.2527777777777778</c:v>
                </c:pt>
                <c:pt idx="903">
                  <c:v>1.2541666666666667</c:v>
                </c:pt>
                <c:pt idx="904">
                  <c:v>1.2555555555555555</c:v>
                </c:pt>
                <c:pt idx="905">
                  <c:v>1.2569444444444444</c:v>
                </c:pt>
                <c:pt idx="906">
                  <c:v>1.2583333333333333</c:v>
                </c:pt>
                <c:pt idx="907">
                  <c:v>1.2597222222222222</c:v>
                </c:pt>
                <c:pt idx="908">
                  <c:v>1.2611111111111111</c:v>
                </c:pt>
                <c:pt idx="909">
                  <c:v>1.2625</c:v>
                </c:pt>
                <c:pt idx="910">
                  <c:v>1.2638888888888888</c:v>
                </c:pt>
                <c:pt idx="911">
                  <c:v>1.2652777777777777</c:v>
                </c:pt>
                <c:pt idx="912">
                  <c:v>1.2666666666666666</c:v>
                </c:pt>
                <c:pt idx="913">
                  <c:v>1.2680555555555555</c:v>
                </c:pt>
                <c:pt idx="914">
                  <c:v>1.2694444444444444</c:v>
                </c:pt>
                <c:pt idx="915">
                  <c:v>1.2708333333333333</c:v>
                </c:pt>
                <c:pt idx="916">
                  <c:v>1.2722222222222221</c:v>
                </c:pt>
                <c:pt idx="917">
                  <c:v>1.273611111111111</c:v>
                </c:pt>
                <c:pt idx="918">
                  <c:v>1.2749999999999999</c:v>
                </c:pt>
                <c:pt idx="919">
                  <c:v>1.2763888888888888</c:v>
                </c:pt>
                <c:pt idx="920">
                  <c:v>1.2777777777777777</c:v>
                </c:pt>
                <c:pt idx="921">
                  <c:v>1.2791666666666666</c:v>
                </c:pt>
                <c:pt idx="922">
                  <c:v>1.2805555555555554</c:v>
                </c:pt>
                <c:pt idx="923">
                  <c:v>1.2819444444444446</c:v>
                </c:pt>
                <c:pt idx="924">
                  <c:v>1.2833333333333334</c:v>
                </c:pt>
                <c:pt idx="925">
                  <c:v>1.2847222222222223</c:v>
                </c:pt>
                <c:pt idx="926">
                  <c:v>1.2861111111111112</c:v>
                </c:pt>
                <c:pt idx="927">
                  <c:v>1.2875000000000001</c:v>
                </c:pt>
                <c:pt idx="928">
                  <c:v>1.288888888888889</c:v>
                </c:pt>
                <c:pt idx="929">
                  <c:v>1.2902777777777779</c:v>
                </c:pt>
                <c:pt idx="930">
                  <c:v>1.2916666666666667</c:v>
                </c:pt>
                <c:pt idx="931">
                  <c:v>1.2930555555555556</c:v>
                </c:pt>
                <c:pt idx="932">
                  <c:v>1.2944444444444445</c:v>
                </c:pt>
                <c:pt idx="933">
                  <c:v>1.2958333333333334</c:v>
                </c:pt>
                <c:pt idx="934">
                  <c:v>1.2972222222222223</c:v>
                </c:pt>
                <c:pt idx="935">
                  <c:v>1.2986111111111112</c:v>
                </c:pt>
                <c:pt idx="936">
                  <c:v>1.3</c:v>
                </c:pt>
                <c:pt idx="937">
                  <c:v>1.3013888888888889</c:v>
                </c:pt>
                <c:pt idx="938">
                  <c:v>1.3027777777777778</c:v>
                </c:pt>
                <c:pt idx="939">
                  <c:v>1.3041666666666667</c:v>
                </c:pt>
                <c:pt idx="940">
                  <c:v>1.3055555555555556</c:v>
                </c:pt>
                <c:pt idx="941">
                  <c:v>1.3069444444444445</c:v>
                </c:pt>
                <c:pt idx="942">
                  <c:v>1.3083333333333333</c:v>
                </c:pt>
                <c:pt idx="943">
                  <c:v>1.3097222222222222</c:v>
                </c:pt>
                <c:pt idx="944">
                  <c:v>1.3111111111111111</c:v>
                </c:pt>
                <c:pt idx="945">
                  <c:v>1.3125</c:v>
                </c:pt>
                <c:pt idx="946">
                  <c:v>1.3138888888888889</c:v>
                </c:pt>
                <c:pt idx="947">
                  <c:v>1.3152777777777778</c:v>
                </c:pt>
                <c:pt idx="948">
                  <c:v>1.3166666666666667</c:v>
                </c:pt>
                <c:pt idx="949">
                  <c:v>1.3180555555555555</c:v>
                </c:pt>
                <c:pt idx="950">
                  <c:v>1.3194444444444444</c:v>
                </c:pt>
                <c:pt idx="951">
                  <c:v>1.3208333333333333</c:v>
                </c:pt>
                <c:pt idx="952">
                  <c:v>1.3222222222222222</c:v>
                </c:pt>
                <c:pt idx="953">
                  <c:v>1.3236111111111111</c:v>
                </c:pt>
                <c:pt idx="954">
                  <c:v>1.325</c:v>
                </c:pt>
                <c:pt idx="955">
                  <c:v>1.3263888888888888</c:v>
                </c:pt>
                <c:pt idx="956">
                  <c:v>1.3277777777777777</c:v>
                </c:pt>
                <c:pt idx="957">
                  <c:v>1.3291666666666666</c:v>
                </c:pt>
                <c:pt idx="958">
                  <c:v>1.3305555555555555</c:v>
                </c:pt>
                <c:pt idx="959">
                  <c:v>1.3319444444444444</c:v>
                </c:pt>
                <c:pt idx="960">
                  <c:v>1.3333333333333333</c:v>
                </c:pt>
                <c:pt idx="961">
                  <c:v>1.3347222222222221</c:v>
                </c:pt>
                <c:pt idx="962">
                  <c:v>1.336111111111111</c:v>
                </c:pt>
                <c:pt idx="963">
                  <c:v>1.3374999999999999</c:v>
                </c:pt>
                <c:pt idx="964">
                  <c:v>1.3388888888888888</c:v>
                </c:pt>
                <c:pt idx="965">
                  <c:v>1.3402777777777777</c:v>
                </c:pt>
                <c:pt idx="966">
                  <c:v>1.3416666666666666</c:v>
                </c:pt>
                <c:pt idx="967">
                  <c:v>1.3430555555555554</c:v>
                </c:pt>
                <c:pt idx="968">
                  <c:v>1.3444444444444446</c:v>
                </c:pt>
                <c:pt idx="969">
                  <c:v>1.3458333333333334</c:v>
                </c:pt>
                <c:pt idx="970">
                  <c:v>1.3472222222222223</c:v>
                </c:pt>
                <c:pt idx="971">
                  <c:v>1.3486111111111112</c:v>
                </c:pt>
                <c:pt idx="972">
                  <c:v>1.35</c:v>
                </c:pt>
                <c:pt idx="973">
                  <c:v>1.351388888888889</c:v>
                </c:pt>
                <c:pt idx="974">
                  <c:v>1.3527777777777779</c:v>
                </c:pt>
                <c:pt idx="975">
                  <c:v>1.3541666666666667</c:v>
                </c:pt>
                <c:pt idx="976">
                  <c:v>1.3555555555555556</c:v>
                </c:pt>
                <c:pt idx="977">
                  <c:v>1.3569444444444445</c:v>
                </c:pt>
                <c:pt idx="978">
                  <c:v>1.3583333333333334</c:v>
                </c:pt>
                <c:pt idx="979">
                  <c:v>1.3597222222222223</c:v>
                </c:pt>
                <c:pt idx="980">
                  <c:v>1.3611111111111112</c:v>
                </c:pt>
                <c:pt idx="981">
                  <c:v>1.3625</c:v>
                </c:pt>
                <c:pt idx="982">
                  <c:v>1.3638888888888889</c:v>
                </c:pt>
                <c:pt idx="983">
                  <c:v>1.3652777777777778</c:v>
                </c:pt>
                <c:pt idx="984">
                  <c:v>1.3666666666666667</c:v>
                </c:pt>
                <c:pt idx="985">
                  <c:v>1.3680555555555556</c:v>
                </c:pt>
                <c:pt idx="986">
                  <c:v>1.3694444444444445</c:v>
                </c:pt>
                <c:pt idx="987">
                  <c:v>1.3708333333333333</c:v>
                </c:pt>
                <c:pt idx="988">
                  <c:v>1.3722222222222222</c:v>
                </c:pt>
                <c:pt idx="989">
                  <c:v>1.3736111111111111</c:v>
                </c:pt>
                <c:pt idx="990">
                  <c:v>1.375</c:v>
                </c:pt>
                <c:pt idx="991">
                  <c:v>1.3763888888888889</c:v>
                </c:pt>
                <c:pt idx="992">
                  <c:v>1.3777777777777778</c:v>
                </c:pt>
                <c:pt idx="993">
                  <c:v>1.3791666666666667</c:v>
                </c:pt>
                <c:pt idx="994">
                  <c:v>1.3805555555555555</c:v>
                </c:pt>
                <c:pt idx="995">
                  <c:v>1.3819444444444444</c:v>
                </c:pt>
                <c:pt idx="996">
                  <c:v>1.3833333333333333</c:v>
                </c:pt>
                <c:pt idx="997">
                  <c:v>1.3847222222222222</c:v>
                </c:pt>
                <c:pt idx="998">
                  <c:v>1.3861111111111111</c:v>
                </c:pt>
                <c:pt idx="999">
                  <c:v>1.3875</c:v>
                </c:pt>
                <c:pt idx="1000">
                  <c:v>1.3888888888888888</c:v>
                </c:pt>
                <c:pt idx="1001">
                  <c:v>1.3902777777777777</c:v>
                </c:pt>
                <c:pt idx="1002">
                  <c:v>1.3916666666666666</c:v>
                </c:pt>
                <c:pt idx="1003">
                  <c:v>1.3930555555555555</c:v>
                </c:pt>
                <c:pt idx="1004">
                  <c:v>1.3944444444444444</c:v>
                </c:pt>
                <c:pt idx="1005">
                  <c:v>1.3958333333333333</c:v>
                </c:pt>
                <c:pt idx="1006">
                  <c:v>1.3972222222222221</c:v>
                </c:pt>
                <c:pt idx="1007">
                  <c:v>1.398611111111111</c:v>
                </c:pt>
                <c:pt idx="1008">
                  <c:v>1.4</c:v>
                </c:pt>
                <c:pt idx="1009">
                  <c:v>1.4013888888888888</c:v>
                </c:pt>
                <c:pt idx="1010">
                  <c:v>1.4027777777777777</c:v>
                </c:pt>
                <c:pt idx="1011">
                  <c:v>1.4041666666666666</c:v>
                </c:pt>
                <c:pt idx="1012">
                  <c:v>1.4055555555555554</c:v>
                </c:pt>
                <c:pt idx="1013">
                  <c:v>1.4069444444444446</c:v>
                </c:pt>
                <c:pt idx="1014">
                  <c:v>1.4083333333333334</c:v>
                </c:pt>
                <c:pt idx="1015">
                  <c:v>1.4097222222222223</c:v>
                </c:pt>
                <c:pt idx="1016">
                  <c:v>1.4111111111111112</c:v>
                </c:pt>
                <c:pt idx="1017">
                  <c:v>1.4125000000000001</c:v>
                </c:pt>
                <c:pt idx="1018">
                  <c:v>1.413888888888889</c:v>
                </c:pt>
                <c:pt idx="1019">
                  <c:v>1.4152777777777779</c:v>
                </c:pt>
                <c:pt idx="1020">
                  <c:v>1.4166666666666667</c:v>
                </c:pt>
                <c:pt idx="1021">
                  <c:v>1.4180555555555556</c:v>
                </c:pt>
                <c:pt idx="1022">
                  <c:v>1.4194444444444445</c:v>
                </c:pt>
                <c:pt idx="1023">
                  <c:v>1.4208333333333334</c:v>
                </c:pt>
                <c:pt idx="1024">
                  <c:v>1.4222222222222223</c:v>
                </c:pt>
                <c:pt idx="1025">
                  <c:v>1.4236111111111112</c:v>
                </c:pt>
                <c:pt idx="1026">
                  <c:v>1.425</c:v>
                </c:pt>
                <c:pt idx="1027">
                  <c:v>1.4263888888888889</c:v>
                </c:pt>
                <c:pt idx="1028">
                  <c:v>1.4277777777777778</c:v>
                </c:pt>
                <c:pt idx="1029">
                  <c:v>1.4291666666666667</c:v>
                </c:pt>
                <c:pt idx="1030">
                  <c:v>1.4305555555555556</c:v>
                </c:pt>
                <c:pt idx="1031">
                  <c:v>1.4319444444444445</c:v>
                </c:pt>
                <c:pt idx="1032">
                  <c:v>1.4333333333333333</c:v>
                </c:pt>
                <c:pt idx="1033">
                  <c:v>1.4347222222222222</c:v>
                </c:pt>
                <c:pt idx="1034">
                  <c:v>1.4361111111111111</c:v>
                </c:pt>
                <c:pt idx="1035">
                  <c:v>1.4375</c:v>
                </c:pt>
                <c:pt idx="1036">
                  <c:v>1.4388888888888889</c:v>
                </c:pt>
                <c:pt idx="1037">
                  <c:v>1.4402777777777778</c:v>
                </c:pt>
                <c:pt idx="1038">
                  <c:v>1.4416666666666667</c:v>
                </c:pt>
                <c:pt idx="1039">
                  <c:v>1.4430555555555555</c:v>
                </c:pt>
                <c:pt idx="1040">
                  <c:v>1.4444444444444444</c:v>
                </c:pt>
                <c:pt idx="1041">
                  <c:v>1.4458333333333333</c:v>
                </c:pt>
                <c:pt idx="1042">
                  <c:v>1.4472222222222222</c:v>
                </c:pt>
                <c:pt idx="1043">
                  <c:v>1.4486111111111111</c:v>
                </c:pt>
                <c:pt idx="1044">
                  <c:v>1.45</c:v>
                </c:pt>
                <c:pt idx="1045">
                  <c:v>1.4513888888888888</c:v>
                </c:pt>
                <c:pt idx="1046">
                  <c:v>1.4527777777777777</c:v>
                </c:pt>
                <c:pt idx="1047">
                  <c:v>1.4541666666666666</c:v>
                </c:pt>
                <c:pt idx="1048">
                  <c:v>1.4555555555555555</c:v>
                </c:pt>
                <c:pt idx="1049">
                  <c:v>1.4569444444444444</c:v>
                </c:pt>
                <c:pt idx="1050">
                  <c:v>1.4583333333333333</c:v>
                </c:pt>
                <c:pt idx="1051">
                  <c:v>1.4597222222222221</c:v>
                </c:pt>
                <c:pt idx="1052">
                  <c:v>1.461111111111111</c:v>
                </c:pt>
                <c:pt idx="1053">
                  <c:v>1.4624999999999999</c:v>
                </c:pt>
                <c:pt idx="1054">
                  <c:v>1.4638888888888888</c:v>
                </c:pt>
                <c:pt idx="1055">
                  <c:v>1.4652777777777777</c:v>
                </c:pt>
                <c:pt idx="1056">
                  <c:v>1.4666666666666666</c:v>
                </c:pt>
                <c:pt idx="1057">
                  <c:v>1.4680555555555554</c:v>
                </c:pt>
                <c:pt idx="1058">
                  <c:v>1.4694444444444446</c:v>
                </c:pt>
                <c:pt idx="1059">
                  <c:v>1.4708333333333334</c:v>
                </c:pt>
                <c:pt idx="1060">
                  <c:v>1.4722222222222223</c:v>
                </c:pt>
                <c:pt idx="1061">
                  <c:v>1.4736111111111112</c:v>
                </c:pt>
                <c:pt idx="1062">
                  <c:v>1.4750000000000001</c:v>
                </c:pt>
                <c:pt idx="1063">
                  <c:v>1.476388888888889</c:v>
                </c:pt>
                <c:pt idx="1064">
                  <c:v>1.4777777777777779</c:v>
                </c:pt>
                <c:pt idx="1065">
                  <c:v>1.4791666666666667</c:v>
                </c:pt>
                <c:pt idx="1066">
                  <c:v>1.4805555555555556</c:v>
                </c:pt>
                <c:pt idx="1067">
                  <c:v>1.4819444444444445</c:v>
                </c:pt>
                <c:pt idx="1068">
                  <c:v>1.4833333333333334</c:v>
                </c:pt>
                <c:pt idx="1069">
                  <c:v>1.4847222222222223</c:v>
                </c:pt>
                <c:pt idx="1070">
                  <c:v>1.4861111111111112</c:v>
                </c:pt>
                <c:pt idx="1071">
                  <c:v>1.4875</c:v>
                </c:pt>
                <c:pt idx="1072">
                  <c:v>1.4888888888888889</c:v>
                </c:pt>
                <c:pt idx="1073">
                  <c:v>1.4902777777777778</c:v>
                </c:pt>
                <c:pt idx="1074">
                  <c:v>1.4916666666666667</c:v>
                </c:pt>
                <c:pt idx="1075">
                  <c:v>1.4930555555555556</c:v>
                </c:pt>
                <c:pt idx="1076">
                  <c:v>1.4944444444444445</c:v>
                </c:pt>
                <c:pt idx="1077">
                  <c:v>1.4958333333333333</c:v>
                </c:pt>
                <c:pt idx="1078">
                  <c:v>1.4972222222222222</c:v>
                </c:pt>
                <c:pt idx="1079">
                  <c:v>1.4986111111111111</c:v>
                </c:pt>
                <c:pt idx="1080">
                  <c:v>1.5</c:v>
                </c:pt>
                <c:pt idx="1081">
                  <c:v>1.5013888888888889</c:v>
                </c:pt>
                <c:pt idx="1082">
                  <c:v>1.5027777777777778</c:v>
                </c:pt>
                <c:pt idx="1083">
                  <c:v>1.5041666666666667</c:v>
                </c:pt>
                <c:pt idx="1084">
                  <c:v>1.5055555555555555</c:v>
                </c:pt>
                <c:pt idx="1085">
                  <c:v>1.5069444444444444</c:v>
                </c:pt>
                <c:pt idx="1086">
                  <c:v>1.5083333333333333</c:v>
                </c:pt>
                <c:pt idx="1087">
                  <c:v>1.5097222222222222</c:v>
                </c:pt>
                <c:pt idx="1088">
                  <c:v>1.5111111111111111</c:v>
                </c:pt>
                <c:pt idx="1089">
                  <c:v>1.5125</c:v>
                </c:pt>
                <c:pt idx="1090">
                  <c:v>1.5138888888888888</c:v>
                </c:pt>
                <c:pt idx="1091">
                  <c:v>1.5152777777777777</c:v>
                </c:pt>
                <c:pt idx="1092">
                  <c:v>1.5166666666666666</c:v>
                </c:pt>
                <c:pt idx="1093">
                  <c:v>1.5180555555555555</c:v>
                </c:pt>
                <c:pt idx="1094">
                  <c:v>1.5194444444444444</c:v>
                </c:pt>
                <c:pt idx="1095">
                  <c:v>1.5208333333333333</c:v>
                </c:pt>
                <c:pt idx="1096">
                  <c:v>1.5222222222222221</c:v>
                </c:pt>
                <c:pt idx="1097">
                  <c:v>1.523611111111111</c:v>
                </c:pt>
                <c:pt idx="1098">
                  <c:v>1.5249999999999999</c:v>
                </c:pt>
                <c:pt idx="1099">
                  <c:v>1.5263888888888888</c:v>
                </c:pt>
                <c:pt idx="1100">
                  <c:v>1.5277777777777777</c:v>
                </c:pt>
                <c:pt idx="1101">
                  <c:v>1.5291666666666666</c:v>
                </c:pt>
                <c:pt idx="1102">
                  <c:v>1.5305555555555554</c:v>
                </c:pt>
                <c:pt idx="1103">
                  <c:v>1.5319444444444446</c:v>
                </c:pt>
                <c:pt idx="1104">
                  <c:v>1.5333333333333334</c:v>
                </c:pt>
                <c:pt idx="1105">
                  <c:v>1.5347222222222223</c:v>
                </c:pt>
                <c:pt idx="1106">
                  <c:v>1.5361111111111112</c:v>
                </c:pt>
                <c:pt idx="1107">
                  <c:v>1.5375000000000001</c:v>
                </c:pt>
                <c:pt idx="1108">
                  <c:v>1.538888888888889</c:v>
                </c:pt>
                <c:pt idx="1109">
                  <c:v>1.5402777777777779</c:v>
                </c:pt>
                <c:pt idx="1110">
                  <c:v>1.5416666666666667</c:v>
                </c:pt>
                <c:pt idx="1111">
                  <c:v>1.5430555555555556</c:v>
                </c:pt>
                <c:pt idx="1112">
                  <c:v>1.5444444444444445</c:v>
                </c:pt>
                <c:pt idx="1113">
                  <c:v>1.5458333333333334</c:v>
                </c:pt>
                <c:pt idx="1114">
                  <c:v>1.5472222222222223</c:v>
                </c:pt>
                <c:pt idx="1115">
                  <c:v>1.5486111111111112</c:v>
                </c:pt>
                <c:pt idx="1116">
                  <c:v>1.55</c:v>
                </c:pt>
                <c:pt idx="1117">
                  <c:v>1.5513888888888889</c:v>
                </c:pt>
                <c:pt idx="1118">
                  <c:v>1.5527777777777778</c:v>
                </c:pt>
                <c:pt idx="1119">
                  <c:v>1.5541666666666667</c:v>
                </c:pt>
                <c:pt idx="1120">
                  <c:v>1.5555555555555556</c:v>
                </c:pt>
                <c:pt idx="1121">
                  <c:v>1.5569444444444445</c:v>
                </c:pt>
                <c:pt idx="1122">
                  <c:v>1.5583333333333333</c:v>
                </c:pt>
                <c:pt idx="1123">
                  <c:v>1.5597222222222222</c:v>
                </c:pt>
                <c:pt idx="1124">
                  <c:v>1.5611111111111111</c:v>
                </c:pt>
                <c:pt idx="1125">
                  <c:v>1.5625</c:v>
                </c:pt>
                <c:pt idx="1126">
                  <c:v>1.5638888888888889</c:v>
                </c:pt>
                <c:pt idx="1127">
                  <c:v>1.5652777777777778</c:v>
                </c:pt>
                <c:pt idx="1128">
                  <c:v>1.5666666666666667</c:v>
                </c:pt>
                <c:pt idx="1129">
                  <c:v>1.5680555555555555</c:v>
                </c:pt>
                <c:pt idx="1130">
                  <c:v>1.5694444444444444</c:v>
                </c:pt>
                <c:pt idx="1131">
                  <c:v>1.5708333333333333</c:v>
                </c:pt>
                <c:pt idx="1132">
                  <c:v>1.5722222222222222</c:v>
                </c:pt>
                <c:pt idx="1133">
                  <c:v>1.5736111111111111</c:v>
                </c:pt>
                <c:pt idx="1134">
                  <c:v>1.575</c:v>
                </c:pt>
                <c:pt idx="1135">
                  <c:v>1.5763888888888888</c:v>
                </c:pt>
                <c:pt idx="1136">
                  <c:v>1.5777777777777777</c:v>
                </c:pt>
                <c:pt idx="1137">
                  <c:v>1.5791666666666666</c:v>
                </c:pt>
                <c:pt idx="1138">
                  <c:v>1.5805555555555555</c:v>
                </c:pt>
                <c:pt idx="1139">
                  <c:v>1.5819444444444444</c:v>
                </c:pt>
                <c:pt idx="1140">
                  <c:v>1.5833333333333333</c:v>
                </c:pt>
                <c:pt idx="1141">
                  <c:v>1.5847222222222221</c:v>
                </c:pt>
                <c:pt idx="1142">
                  <c:v>1.586111111111111</c:v>
                </c:pt>
                <c:pt idx="1143">
                  <c:v>1.5874999999999999</c:v>
                </c:pt>
                <c:pt idx="1144">
                  <c:v>1.5888888888888888</c:v>
                </c:pt>
                <c:pt idx="1145">
                  <c:v>1.5902777777777777</c:v>
                </c:pt>
                <c:pt idx="1146">
                  <c:v>1.5916666666666666</c:v>
                </c:pt>
                <c:pt idx="1147">
                  <c:v>1.5930555555555554</c:v>
                </c:pt>
                <c:pt idx="1148">
                  <c:v>1.5944444444444446</c:v>
                </c:pt>
                <c:pt idx="1149">
                  <c:v>1.5958333333333334</c:v>
                </c:pt>
                <c:pt idx="1150">
                  <c:v>1.5972222222222223</c:v>
                </c:pt>
                <c:pt idx="1151">
                  <c:v>1.5986111111111112</c:v>
                </c:pt>
                <c:pt idx="1152">
                  <c:v>1.6</c:v>
                </c:pt>
                <c:pt idx="1153">
                  <c:v>1.601388888888889</c:v>
                </c:pt>
                <c:pt idx="1154">
                  <c:v>1.6027777777777779</c:v>
                </c:pt>
                <c:pt idx="1155">
                  <c:v>1.6041666666666667</c:v>
                </c:pt>
                <c:pt idx="1156">
                  <c:v>1.6055555555555556</c:v>
                </c:pt>
                <c:pt idx="1157">
                  <c:v>1.6069444444444445</c:v>
                </c:pt>
                <c:pt idx="1158">
                  <c:v>1.6083333333333334</c:v>
                </c:pt>
                <c:pt idx="1159">
                  <c:v>1.6097222222222223</c:v>
                </c:pt>
                <c:pt idx="1160">
                  <c:v>1.6111111111111112</c:v>
                </c:pt>
                <c:pt idx="1161">
                  <c:v>1.6125</c:v>
                </c:pt>
                <c:pt idx="1162">
                  <c:v>1.6138888888888889</c:v>
                </c:pt>
                <c:pt idx="1163">
                  <c:v>1.6152777777777778</c:v>
                </c:pt>
                <c:pt idx="1164">
                  <c:v>1.6166666666666667</c:v>
                </c:pt>
                <c:pt idx="1165">
                  <c:v>1.6180555555555556</c:v>
                </c:pt>
                <c:pt idx="1166">
                  <c:v>1.6194444444444445</c:v>
                </c:pt>
                <c:pt idx="1167">
                  <c:v>1.6208333333333333</c:v>
                </c:pt>
                <c:pt idx="1168">
                  <c:v>1.6222222222222222</c:v>
                </c:pt>
                <c:pt idx="1169">
                  <c:v>1.6236111111111111</c:v>
                </c:pt>
                <c:pt idx="1170">
                  <c:v>1.625</c:v>
                </c:pt>
                <c:pt idx="1171">
                  <c:v>1.6263888888888889</c:v>
                </c:pt>
                <c:pt idx="1172">
                  <c:v>1.6277777777777778</c:v>
                </c:pt>
                <c:pt idx="1173">
                  <c:v>1.6291666666666667</c:v>
                </c:pt>
                <c:pt idx="1174">
                  <c:v>1.6305555555555555</c:v>
                </c:pt>
                <c:pt idx="1175">
                  <c:v>1.6319444444444444</c:v>
                </c:pt>
                <c:pt idx="1176">
                  <c:v>1.6333333333333333</c:v>
                </c:pt>
                <c:pt idx="1177">
                  <c:v>1.6347222222222222</c:v>
                </c:pt>
                <c:pt idx="1178">
                  <c:v>1.6361111111111111</c:v>
                </c:pt>
                <c:pt idx="1179">
                  <c:v>1.6375</c:v>
                </c:pt>
                <c:pt idx="1180">
                  <c:v>1.6388888888888888</c:v>
                </c:pt>
                <c:pt idx="1181">
                  <c:v>1.6402777777777777</c:v>
                </c:pt>
                <c:pt idx="1182">
                  <c:v>1.6416666666666666</c:v>
                </c:pt>
                <c:pt idx="1183">
                  <c:v>1.6430555555555555</c:v>
                </c:pt>
                <c:pt idx="1184">
                  <c:v>1.6444444444444444</c:v>
                </c:pt>
                <c:pt idx="1185">
                  <c:v>1.6458333333333333</c:v>
                </c:pt>
                <c:pt idx="1186">
                  <c:v>1.6472222222222221</c:v>
                </c:pt>
                <c:pt idx="1187">
                  <c:v>1.648611111111111</c:v>
                </c:pt>
                <c:pt idx="1188">
                  <c:v>1.65</c:v>
                </c:pt>
                <c:pt idx="1189">
                  <c:v>1.6513888888888888</c:v>
                </c:pt>
                <c:pt idx="1190">
                  <c:v>1.6527777777777777</c:v>
                </c:pt>
                <c:pt idx="1191">
                  <c:v>1.6541666666666666</c:v>
                </c:pt>
                <c:pt idx="1192">
                  <c:v>1.6555555555555554</c:v>
                </c:pt>
                <c:pt idx="1193">
                  <c:v>1.6569444444444446</c:v>
                </c:pt>
                <c:pt idx="1194">
                  <c:v>1.6583333333333334</c:v>
                </c:pt>
                <c:pt idx="1195">
                  <c:v>1.6597222222222223</c:v>
                </c:pt>
                <c:pt idx="1196">
                  <c:v>1.6611111111111112</c:v>
                </c:pt>
                <c:pt idx="1197">
                  <c:v>1.6625000000000001</c:v>
                </c:pt>
                <c:pt idx="1198">
                  <c:v>1.663888888888889</c:v>
                </c:pt>
                <c:pt idx="1199">
                  <c:v>1.6652777777777779</c:v>
                </c:pt>
                <c:pt idx="1200">
                  <c:v>1.6666666666666667</c:v>
                </c:pt>
                <c:pt idx="1201">
                  <c:v>1.6680555555555556</c:v>
                </c:pt>
                <c:pt idx="1202">
                  <c:v>1.6694444444444445</c:v>
                </c:pt>
                <c:pt idx="1203">
                  <c:v>1.6708333333333334</c:v>
                </c:pt>
                <c:pt idx="1204">
                  <c:v>1.6722222222222223</c:v>
                </c:pt>
                <c:pt idx="1205">
                  <c:v>1.6736111111111112</c:v>
                </c:pt>
                <c:pt idx="1206">
                  <c:v>1.675</c:v>
                </c:pt>
                <c:pt idx="1207">
                  <c:v>1.6763888888888889</c:v>
                </c:pt>
                <c:pt idx="1208">
                  <c:v>1.6777777777777778</c:v>
                </c:pt>
                <c:pt idx="1209">
                  <c:v>1.6791666666666667</c:v>
                </c:pt>
                <c:pt idx="1210">
                  <c:v>1.6805555555555556</c:v>
                </c:pt>
                <c:pt idx="1211">
                  <c:v>1.6819444444444445</c:v>
                </c:pt>
                <c:pt idx="1212">
                  <c:v>1.6833333333333333</c:v>
                </c:pt>
                <c:pt idx="1213">
                  <c:v>1.6847222222222222</c:v>
                </c:pt>
                <c:pt idx="1214">
                  <c:v>1.6861111111111111</c:v>
                </c:pt>
                <c:pt idx="1215">
                  <c:v>1.6875</c:v>
                </c:pt>
                <c:pt idx="1216">
                  <c:v>1.6888888888888889</c:v>
                </c:pt>
                <c:pt idx="1217">
                  <c:v>1.6902777777777778</c:v>
                </c:pt>
                <c:pt idx="1218">
                  <c:v>1.6916666666666667</c:v>
                </c:pt>
                <c:pt idx="1219">
                  <c:v>1.6930555555555555</c:v>
                </c:pt>
                <c:pt idx="1220">
                  <c:v>1.6944444444444444</c:v>
                </c:pt>
                <c:pt idx="1221">
                  <c:v>1.6958333333333333</c:v>
                </c:pt>
                <c:pt idx="1222">
                  <c:v>1.6972222222222222</c:v>
                </c:pt>
                <c:pt idx="1223">
                  <c:v>1.6986111111111111</c:v>
                </c:pt>
                <c:pt idx="1224">
                  <c:v>1.7</c:v>
                </c:pt>
                <c:pt idx="1225">
                  <c:v>1.7013888888888888</c:v>
                </c:pt>
                <c:pt idx="1226">
                  <c:v>1.7027777777777777</c:v>
                </c:pt>
                <c:pt idx="1227">
                  <c:v>1.7041666666666666</c:v>
                </c:pt>
                <c:pt idx="1228">
                  <c:v>1.7055555555555555</c:v>
                </c:pt>
                <c:pt idx="1229">
                  <c:v>1.7069444444444444</c:v>
                </c:pt>
                <c:pt idx="1230">
                  <c:v>1.7083333333333333</c:v>
                </c:pt>
                <c:pt idx="1231">
                  <c:v>1.7097222222222221</c:v>
                </c:pt>
                <c:pt idx="1232">
                  <c:v>1.711111111111111</c:v>
                </c:pt>
                <c:pt idx="1233">
                  <c:v>1.7124999999999999</c:v>
                </c:pt>
                <c:pt idx="1234">
                  <c:v>1.7138888888888888</c:v>
                </c:pt>
                <c:pt idx="1235">
                  <c:v>1.7152777777777777</c:v>
                </c:pt>
                <c:pt idx="1236">
                  <c:v>1.7166666666666666</c:v>
                </c:pt>
                <c:pt idx="1237">
                  <c:v>1.7180555555555554</c:v>
                </c:pt>
                <c:pt idx="1238">
                  <c:v>1.7194444444444446</c:v>
                </c:pt>
                <c:pt idx="1239">
                  <c:v>1.7208333333333334</c:v>
                </c:pt>
                <c:pt idx="1240">
                  <c:v>1.7222222222222223</c:v>
                </c:pt>
                <c:pt idx="1241">
                  <c:v>1.7236111111111112</c:v>
                </c:pt>
                <c:pt idx="1242">
                  <c:v>1.7250000000000001</c:v>
                </c:pt>
                <c:pt idx="1243">
                  <c:v>1.726388888888889</c:v>
                </c:pt>
                <c:pt idx="1244">
                  <c:v>1.7277777777777779</c:v>
                </c:pt>
                <c:pt idx="1245">
                  <c:v>1.7291666666666667</c:v>
                </c:pt>
                <c:pt idx="1246">
                  <c:v>1.7305555555555556</c:v>
                </c:pt>
                <c:pt idx="1247">
                  <c:v>1.7319444444444445</c:v>
                </c:pt>
                <c:pt idx="1248">
                  <c:v>1.7333333333333334</c:v>
                </c:pt>
                <c:pt idx="1249">
                  <c:v>1.7347222222222223</c:v>
                </c:pt>
                <c:pt idx="1250">
                  <c:v>1.7361111111111112</c:v>
                </c:pt>
                <c:pt idx="1251">
                  <c:v>1.7375</c:v>
                </c:pt>
                <c:pt idx="1252">
                  <c:v>1.7388888888888889</c:v>
                </c:pt>
                <c:pt idx="1253">
                  <c:v>1.7402777777777778</c:v>
                </c:pt>
                <c:pt idx="1254">
                  <c:v>1.7416666666666667</c:v>
                </c:pt>
                <c:pt idx="1255">
                  <c:v>1.7430555555555556</c:v>
                </c:pt>
                <c:pt idx="1256">
                  <c:v>1.7444444444444445</c:v>
                </c:pt>
                <c:pt idx="1257">
                  <c:v>1.7458333333333333</c:v>
                </c:pt>
                <c:pt idx="1258">
                  <c:v>1.7472222222222222</c:v>
                </c:pt>
                <c:pt idx="1259">
                  <c:v>1.7486111111111111</c:v>
                </c:pt>
                <c:pt idx="1260">
                  <c:v>1.75</c:v>
                </c:pt>
                <c:pt idx="1261">
                  <c:v>1.7513888888888889</c:v>
                </c:pt>
                <c:pt idx="1262">
                  <c:v>1.7527777777777778</c:v>
                </c:pt>
                <c:pt idx="1263">
                  <c:v>1.7541666666666667</c:v>
                </c:pt>
                <c:pt idx="1264">
                  <c:v>1.7555555555555555</c:v>
                </c:pt>
                <c:pt idx="1265">
                  <c:v>1.7569444444444444</c:v>
                </c:pt>
                <c:pt idx="1266">
                  <c:v>1.7583333333333333</c:v>
                </c:pt>
                <c:pt idx="1267">
                  <c:v>1.7597222222222222</c:v>
                </c:pt>
                <c:pt idx="1268">
                  <c:v>1.7611111111111111</c:v>
                </c:pt>
                <c:pt idx="1269">
                  <c:v>1.7625</c:v>
                </c:pt>
                <c:pt idx="1270">
                  <c:v>1.7638888888888888</c:v>
                </c:pt>
                <c:pt idx="1271">
                  <c:v>1.7652777777777777</c:v>
                </c:pt>
                <c:pt idx="1272">
                  <c:v>1.7666666666666666</c:v>
                </c:pt>
                <c:pt idx="1273">
                  <c:v>1.7680555555555555</c:v>
                </c:pt>
                <c:pt idx="1274">
                  <c:v>1.7694444444444444</c:v>
                </c:pt>
                <c:pt idx="1275">
                  <c:v>1.7708333333333333</c:v>
                </c:pt>
                <c:pt idx="1276">
                  <c:v>1.7722222222222221</c:v>
                </c:pt>
                <c:pt idx="1277">
                  <c:v>1.773611111111111</c:v>
                </c:pt>
                <c:pt idx="1278">
                  <c:v>1.7749999999999999</c:v>
                </c:pt>
                <c:pt idx="1279">
                  <c:v>1.7763888888888888</c:v>
                </c:pt>
                <c:pt idx="1280">
                  <c:v>1.7777777777777777</c:v>
                </c:pt>
                <c:pt idx="1281">
                  <c:v>1.7791666666666666</c:v>
                </c:pt>
                <c:pt idx="1282">
                  <c:v>1.7805555555555554</c:v>
                </c:pt>
                <c:pt idx="1283">
                  <c:v>1.7819444444444446</c:v>
                </c:pt>
                <c:pt idx="1284">
                  <c:v>1.7833333333333334</c:v>
                </c:pt>
                <c:pt idx="1285">
                  <c:v>1.7847222222222223</c:v>
                </c:pt>
                <c:pt idx="1286">
                  <c:v>1.7861111111111112</c:v>
                </c:pt>
                <c:pt idx="1287">
                  <c:v>1.7875000000000001</c:v>
                </c:pt>
                <c:pt idx="1288">
                  <c:v>1.788888888888889</c:v>
                </c:pt>
                <c:pt idx="1289">
                  <c:v>1.7902777777777779</c:v>
                </c:pt>
                <c:pt idx="1290">
                  <c:v>1.7916666666666667</c:v>
                </c:pt>
                <c:pt idx="1291">
                  <c:v>1.7930555555555556</c:v>
                </c:pt>
                <c:pt idx="1292">
                  <c:v>1.7944444444444445</c:v>
                </c:pt>
                <c:pt idx="1293">
                  <c:v>1.7958333333333334</c:v>
                </c:pt>
                <c:pt idx="1294">
                  <c:v>1.7972222222222223</c:v>
                </c:pt>
                <c:pt idx="1295">
                  <c:v>1.7986111111111112</c:v>
                </c:pt>
                <c:pt idx="1296">
                  <c:v>1.8</c:v>
                </c:pt>
                <c:pt idx="1297">
                  <c:v>1.8013888888888889</c:v>
                </c:pt>
                <c:pt idx="1298">
                  <c:v>1.8027777777777778</c:v>
                </c:pt>
                <c:pt idx="1299">
                  <c:v>1.8041666666666667</c:v>
                </c:pt>
                <c:pt idx="1300">
                  <c:v>1.8055555555555556</c:v>
                </c:pt>
                <c:pt idx="1301">
                  <c:v>1.8069444444444445</c:v>
                </c:pt>
                <c:pt idx="1302">
                  <c:v>1.8083333333333333</c:v>
                </c:pt>
                <c:pt idx="1303">
                  <c:v>1.8097222222222222</c:v>
                </c:pt>
                <c:pt idx="1304">
                  <c:v>1.8111111111111111</c:v>
                </c:pt>
                <c:pt idx="1305">
                  <c:v>1.8125</c:v>
                </c:pt>
                <c:pt idx="1306">
                  <c:v>1.8138888888888889</c:v>
                </c:pt>
                <c:pt idx="1307">
                  <c:v>1.8152777777777778</c:v>
                </c:pt>
                <c:pt idx="1308">
                  <c:v>1.8166666666666667</c:v>
                </c:pt>
                <c:pt idx="1309">
                  <c:v>1.8180555555555555</c:v>
                </c:pt>
                <c:pt idx="1310">
                  <c:v>1.8194444444444444</c:v>
                </c:pt>
                <c:pt idx="1311">
                  <c:v>1.8208333333333333</c:v>
                </c:pt>
                <c:pt idx="1312">
                  <c:v>1.8222222222222222</c:v>
                </c:pt>
                <c:pt idx="1313">
                  <c:v>1.8236111111111111</c:v>
                </c:pt>
                <c:pt idx="1314">
                  <c:v>1.825</c:v>
                </c:pt>
                <c:pt idx="1315">
                  <c:v>1.8263888888888888</c:v>
                </c:pt>
                <c:pt idx="1316">
                  <c:v>1.8277777777777777</c:v>
                </c:pt>
                <c:pt idx="1317">
                  <c:v>1.8291666666666666</c:v>
                </c:pt>
                <c:pt idx="1318">
                  <c:v>1.8305555555555555</c:v>
                </c:pt>
                <c:pt idx="1319">
                  <c:v>1.8319444444444444</c:v>
                </c:pt>
                <c:pt idx="1320">
                  <c:v>1.8333333333333333</c:v>
                </c:pt>
                <c:pt idx="1321">
                  <c:v>1.8347222222222221</c:v>
                </c:pt>
                <c:pt idx="1322">
                  <c:v>1.836111111111111</c:v>
                </c:pt>
                <c:pt idx="1323">
                  <c:v>1.8374999999999999</c:v>
                </c:pt>
                <c:pt idx="1324">
                  <c:v>1.8388888888888888</c:v>
                </c:pt>
                <c:pt idx="1325">
                  <c:v>1.8402777777777777</c:v>
                </c:pt>
                <c:pt idx="1326">
                  <c:v>1.8416666666666666</c:v>
                </c:pt>
                <c:pt idx="1327">
                  <c:v>1.8430555555555554</c:v>
                </c:pt>
                <c:pt idx="1328">
                  <c:v>1.8444444444444446</c:v>
                </c:pt>
                <c:pt idx="1329">
                  <c:v>1.8458333333333334</c:v>
                </c:pt>
                <c:pt idx="1330">
                  <c:v>1.8472222222222223</c:v>
                </c:pt>
                <c:pt idx="1331">
                  <c:v>1.8486111111111112</c:v>
                </c:pt>
                <c:pt idx="1332">
                  <c:v>1.85</c:v>
                </c:pt>
                <c:pt idx="1333">
                  <c:v>1.851388888888889</c:v>
                </c:pt>
                <c:pt idx="1334">
                  <c:v>1.8527777777777779</c:v>
                </c:pt>
                <c:pt idx="1335">
                  <c:v>1.8541666666666667</c:v>
                </c:pt>
                <c:pt idx="1336">
                  <c:v>1.8555555555555556</c:v>
                </c:pt>
                <c:pt idx="1337">
                  <c:v>1.8569444444444445</c:v>
                </c:pt>
                <c:pt idx="1338">
                  <c:v>1.8583333333333334</c:v>
                </c:pt>
                <c:pt idx="1339">
                  <c:v>1.8597222222222223</c:v>
                </c:pt>
                <c:pt idx="1340">
                  <c:v>1.8611111111111112</c:v>
                </c:pt>
                <c:pt idx="1341">
                  <c:v>1.8625</c:v>
                </c:pt>
                <c:pt idx="1342">
                  <c:v>1.8638888888888889</c:v>
                </c:pt>
                <c:pt idx="1343">
                  <c:v>1.8652777777777778</c:v>
                </c:pt>
                <c:pt idx="1344">
                  <c:v>1.8666666666666667</c:v>
                </c:pt>
                <c:pt idx="1345">
                  <c:v>1.8680555555555556</c:v>
                </c:pt>
                <c:pt idx="1346">
                  <c:v>1.8694444444444445</c:v>
                </c:pt>
                <c:pt idx="1347">
                  <c:v>1.8708333333333333</c:v>
                </c:pt>
                <c:pt idx="1348">
                  <c:v>1.8722222222222222</c:v>
                </c:pt>
                <c:pt idx="1349">
                  <c:v>1.8736111111111111</c:v>
                </c:pt>
                <c:pt idx="1350">
                  <c:v>1.875</c:v>
                </c:pt>
                <c:pt idx="1351">
                  <c:v>1.8763888888888889</c:v>
                </c:pt>
                <c:pt idx="1352">
                  <c:v>1.8777777777777778</c:v>
                </c:pt>
                <c:pt idx="1353">
                  <c:v>1.8791666666666667</c:v>
                </c:pt>
                <c:pt idx="1354">
                  <c:v>1.8805555555555555</c:v>
                </c:pt>
                <c:pt idx="1355">
                  <c:v>1.8819444444444444</c:v>
                </c:pt>
                <c:pt idx="1356">
                  <c:v>1.8833333333333333</c:v>
                </c:pt>
                <c:pt idx="1357">
                  <c:v>1.8847222222222222</c:v>
                </c:pt>
                <c:pt idx="1358">
                  <c:v>1.8861111111111111</c:v>
                </c:pt>
                <c:pt idx="1359">
                  <c:v>1.8875</c:v>
                </c:pt>
                <c:pt idx="1360">
                  <c:v>1.8888888888888888</c:v>
                </c:pt>
                <c:pt idx="1361">
                  <c:v>1.8902777777777777</c:v>
                </c:pt>
                <c:pt idx="1362">
                  <c:v>1.8916666666666666</c:v>
                </c:pt>
                <c:pt idx="1363">
                  <c:v>1.8930555555555555</c:v>
                </c:pt>
                <c:pt idx="1364">
                  <c:v>1.8944444444444444</c:v>
                </c:pt>
                <c:pt idx="1365">
                  <c:v>1.8958333333333333</c:v>
                </c:pt>
                <c:pt idx="1366">
                  <c:v>1.8972222222222221</c:v>
                </c:pt>
                <c:pt idx="1367">
                  <c:v>1.898611111111111</c:v>
                </c:pt>
                <c:pt idx="1368">
                  <c:v>1.9</c:v>
                </c:pt>
                <c:pt idx="1369">
                  <c:v>1.9013888888888888</c:v>
                </c:pt>
                <c:pt idx="1370">
                  <c:v>1.9027777777777777</c:v>
                </c:pt>
                <c:pt idx="1371">
                  <c:v>1.9041666666666666</c:v>
                </c:pt>
                <c:pt idx="1372">
                  <c:v>1.9055555555555554</c:v>
                </c:pt>
                <c:pt idx="1373">
                  <c:v>1.9069444444444446</c:v>
                </c:pt>
                <c:pt idx="1374">
                  <c:v>1.9083333333333334</c:v>
                </c:pt>
                <c:pt idx="1375">
                  <c:v>1.9097222222222223</c:v>
                </c:pt>
                <c:pt idx="1376">
                  <c:v>1.9111111111111112</c:v>
                </c:pt>
                <c:pt idx="1377">
                  <c:v>1.9125000000000001</c:v>
                </c:pt>
                <c:pt idx="1378">
                  <c:v>1.913888888888889</c:v>
                </c:pt>
                <c:pt idx="1379">
                  <c:v>1.9152777777777779</c:v>
                </c:pt>
                <c:pt idx="1380">
                  <c:v>1.9166666666666667</c:v>
                </c:pt>
                <c:pt idx="1381">
                  <c:v>1.9180555555555556</c:v>
                </c:pt>
                <c:pt idx="1382">
                  <c:v>1.9194444444444445</c:v>
                </c:pt>
                <c:pt idx="1383">
                  <c:v>1.9208333333333334</c:v>
                </c:pt>
                <c:pt idx="1384">
                  <c:v>1.9222222222222223</c:v>
                </c:pt>
                <c:pt idx="1385">
                  <c:v>1.9236111111111112</c:v>
                </c:pt>
                <c:pt idx="1386">
                  <c:v>1.925</c:v>
                </c:pt>
                <c:pt idx="1387">
                  <c:v>1.9263888888888889</c:v>
                </c:pt>
                <c:pt idx="1388">
                  <c:v>1.9277777777777778</c:v>
                </c:pt>
                <c:pt idx="1389">
                  <c:v>1.9291666666666667</c:v>
                </c:pt>
                <c:pt idx="1390">
                  <c:v>1.9305555555555556</c:v>
                </c:pt>
                <c:pt idx="1391">
                  <c:v>1.9319444444444445</c:v>
                </c:pt>
                <c:pt idx="1392">
                  <c:v>1.9333333333333333</c:v>
                </c:pt>
                <c:pt idx="1393">
                  <c:v>1.9347222222222222</c:v>
                </c:pt>
                <c:pt idx="1394">
                  <c:v>1.9361111111111111</c:v>
                </c:pt>
                <c:pt idx="1395">
                  <c:v>1.9375</c:v>
                </c:pt>
                <c:pt idx="1396">
                  <c:v>1.9388888888888889</c:v>
                </c:pt>
                <c:pt idx="1397">
                  <c:v>1.9402777777777778</c:v>
                </c:pt>
                <c:pt idx="1398">
                  <c:v>1.9416666666666667</c:v>
                </c:pt>
                <c:pt idx="1399">
                  <c:v>1.9430555555555555</c:v>
                </c:pt>
                <c:pt idx="1400">
                  <c:v>1.9444444444444444</c:v>
                </c:pt>
                <c:pt idx="1401">
                  <c:v>1.9458333333333333</c:v>
                </c:pt>
                <c:pt idx="1402">
                  <c:v>1.9472222222222222</c:v>
                </c:pt>
                <c:pt idx="1403">
                  <c:v>1.9486111111111111</c:v>
                </c:pt>
                <c:pt idx="1404">
                  <c:v>1.95</c:v>
                </c:pt>
                <c:pt idx="1405">
                  <c:v>1.9513888888888888</c:v>
                </c:pt>
                <c:pt idx="1406">
                  <c:v>1.9527777777777777</c:v>
                </c:pt>
                <c:pt idx="1407">
                  <c:v>1.9541666666666666</c:v>
                </c:pt>
                <c:pt idx="1408">
                  <c:v>1.9555555555555555</c:v>
                </c:pt>
                <c:pt idx="1409">
                  <c:v>1.9569444444444444</c:v>
                </c:pt>
                <c:pt idx="1410">
                  <c:v>1.9583333333333333</c:v>
                </c:pt>
                <c:pt idx="1411">
                  <c:v>1.9597222222222221</c:v>
                </c:pt>
                <c:pt idx="1412">
                  <c:v>1.961111111111111</c:v>
                </c:pt>
                <c:pt idx="1413">
                  <c:v>1.9624999999999999</c:v>
                </c:pt>
                <c:pt idx="1414">
                  <c:v>1.9638888888888888</c:v>
                </c:pt>
                <c:pt idx="1415">
                  <c:v>1.9652777777777777</c:v>
                </c:pt>
                <c:pt idx="1416">
                  <c:v>1.9666666666666666</c:v>
                </c:pt>
                <c:pt idx="1417">
                  <c:v>1.9680555555555554</c:v>
                </c:pt>
                <c:pt idx="1418">
                  <c:v>1.9694444444444446</c:v>
                </c:pt>
                <c:pt idx="1419">
                  <c:v>1.9708333333333334</c:v>
                </c:pt>
                <c:pt idx="1420">
                  <c:v>1.9722222222222223</c:v>
                </c:pt>
                <c:pt idx="1421">
                  <c:v>1.9736111111111112</c:v>
                </c:pt>
                <c:pt idx="1422">
                  <c:v>1.9750000000000001</c:v>
                </c:pt>
                <c:pt idx="1423">
                  <c:v>1.976388888888889</c:v>
                </c:pt>
                <c:pt idx="1424">
                  <c:v>1.9777777777777779</c:v>
                </c:pt>
                <c:pt idx="1425">
                  <c:v>1.9791666666666667</c:v>
                </c:pt>
                <c:pt idx="1426">
                  <c:v>1.9805555555555556</c:v>
                </c:pt>
                <c:pt idx="1427">
                  <c:v>1.9819444444444445</c:v>
                </c:pt>
                <c:pt idx="1428">
                  <c:v>1.9833333333333334</c:v>
                </c:pt>
                <c:pt idx="1429">
                  <c:v>1.9847222222222223</c:v>
                </c:pt>
                <c:pt idx="1430">
                  <c:v>1.9861111111111112</c:v>
                </c:pt>
                <c:pt idx="1431">
                  <c:v>1.9875</c:v>
                </c:pt>
                <c:pt idx="1432">
                  <c:v>1.9888888888888889</c:v>
                </c:pt>
                <c:pt idx="1433">
                  <c:v>1.9902777777777778</c:v>
                </c:pt>
                <c:pt idx="1434">
                  <c:v>1.9916666666666667</c:v>
                </c:pt>
                <c:pt idx="1435">
                  <c:v>1.9930555555555556</c:v>
                </c:pt>
                <c:pt idx="1436">
                  <c:v>1.9944444444444445</c:v>
                </c:pt>
                <c:pt idx="1437">
                  <c:v>1.9958333333333333</c:v>
                </c:pt>
                <c:pt idx="1438">
                  <c:v>1.9972222222222222</c:v>
                </c:pt>
                <c:pt idx="1439">
                  <c:v>1.9986111111111111</c:v>
                </c:pt>
                <c:pt idx="1440">
                  <c:v>2</c:v>
                </c:pt>
                <c:pt idx="1441">
                  <c:v>2.0013888888888891</c:v>
                </c:pt>
                <c:pt idx="1442">
                  <c:v>2.0027777777777778</c:v>
                </c:pt>
                <c:pt idx="1443">
                  <c:v>2.0041666666666669</c:v>
                </c:pt>
                <c:pt idx="1444">
                  <c:v>2.0055555555555555</c:v>
                </c:pt>
                <c:pt idx="1445">
                  <c:v>2.0069444444444446</c:v>
                </c:pt>
                <c:pt idx="1446">
                  <c:v>2.0083333333333333</c:v>
                </c:pt>
                <c:pt idx="1447">
                  <c:v>2.0097222222222224</c:v>
                </c:pt>
                <c:pt idx="1448">
                  <c:v>2.0111111111111111</c:v>
                </c:pt>
                <c:pt idx="1449">
                  <c:v>2.0125000000000002</c:v>
                </c:pt>
                <c:pt idx="1450">
                  <c:v>2.0138888888888888</c:v>
                </c:pt>
                <c:pt idx="1451">
                  <c:v>2.0152777777777779</c:v>
                </c:pt>
                <c:pt idx="1452">
                  <c:v>2.0166666666666666</c:v>
                </c:pt>
                <c:pt idx="1453">
                  <c:v>2.0180555555555557</c:v>
                </c:pt>
                <c:pt idx="1454">
                  <c:v>2.0194444444444444</c:v>
                </c:pt>
                <c:pt idx="1455">
                  <c:v>2.0208333333333335</c:v>
                </c:pt>
                <c:pt idx="1456">
                  <c:v>2.0222222222222221</c:v>
                </c:pt>
                <c:pt idx="1457">
                  <c:v>2.0236111111111112</c:v>
                </c:pt>
                <c:pt idx="1458">
                  <c:v>2.0249999999999999</c:v>
                </c:pt>
                <c:pt idx="1459">
                  <c:v>2.026388888888889</c:v>
                </c:pt>
                <c:pt idx="1460">
                  <c:v>2.0277777777777777</c:v>
                </c:pt>
                <c:pt idx="1461">
                  <c:v>2.0291666666666668</c:v>
                </c:pt>
                <c:pt idx="1462">
                  <c:v>2.0305555555555554</c:v>
                </c:pt>
                <c:pt idx="1463">
                  <c:v>2.0319444444444446</c:v>
                </c:pt>
                <c:pt idx="1464">
                  <c:v>2.0333333333333332</c:v>
                </c:pt>
                <c:pt idx="1465">
                  <c:v>2.0347222222222223</c:v>
                </c:pt>
                <c:pt idx="1466">
                  <c:v>2.036111111111111</c:v>
                </c:pt>
              </c:numCache>
            </c:numRef>
          </c:xVal>
          <c:yVal>
            <c:numRef>
              <c:f>'[110012901-1000PSI(試水壓).xls]Data'!$D$25:$D$1492</c:f>
              <c:numCache>
                <c:formatCode>0.000</c:formatCode>
                <c:ptCount val="1468"/>
                <c:pt idx="0">
                  <c:v>0.42</c:v>
                </c:pt>
                <c:pt idx="1">
                  <c:v>3.0470000000000002</c:v>
                </c:pt>
                <c:pt idx="2">
                  <c:v>3.5470000000000002</c:v>
                </c:pt>
                <c:pt idx="3">
                  <c:v>4.1829999999999998</c:v>
                </c:pt>
                <c:pt idx="4">
                  <c:v>1.5760000000000001</c:v>
                </c:pt>
                <c:pt idx="5">
                  <c:v>1.798</c:v>
                </c:pt>
                <c:pt idx="6">
                  <c:v>2.0350000000000001</c:v>
                </c:pt>
                <c:pt idx="7">
                  <c:v>2.3109999999999999</c:v>
                </c:pt>
                <c:pt idx="8">
                  <c:v>2.6440000000000001</c:v>
                </c:pt>
                <c:pt idx="9">
                  <c:v>3.0470000000000002</c:v>
                </c:pt>
                <c:pt idx="10">
                  <c:v>3.5449999999999999</c:v>
                </c:pt>
                <c:pt idx="11">
                  <c:v>4.1779999999999999</c:v>
                </c:pt>
                <c:pt idx="12">
                  <c:v>5.01</c:v>
                </c:pt>
                <c:pt idx="13">
                  <c:v>6.1379999999999999</c:v>
                </c:pt>
                <c:pt idx="14">
                  <c:v>7.7539999999999996</c:v>
                </c:pt>
                <c:pt idx="15">
                  <c:v>7.7590000000000003</c:v>
                </c:pt>
                <c:pt idx="16">
                  <c:v>7.7560000000000002</c:v>
                </c:pt>
                <c:pt idx="17">
                  <c:v>7.7549999999999999</c:v>
                </c:pt>
                <c:pt idx="18">
                  <c:v>10.237</c:v>
                </c:pt>
                <c:pt idx="19">
                  <c:v>14.476000000000001</c:v>
                </c:pt>
                <c:pt idx="20">
                  <c:v>22.504000000000001</c:v>
                </c:pt>
                <c:pt idx="21">
                  <c:v>27.042999999999999</c:v>
                </c:pt>
                <c:pt idx="22">
                  <c:v>27.018000000000001</c:v>
                </c:pt>
                <c:pt idx="23">
                  <c:v>27.004000000000001</c:v>
                </c:pt>
                <c:pt idx="24">
                  <c:v>31.736000000000001</c:v>
                </c:pt>
                <c:pt idx="25">
                  <c:v>31.617999999999999</c:v>
                </c:pt>
                <c:pt idx="26">
                  <c:v>31.609000000000002</c:v>
                </c:pt>
                <c:pt idx="27">
                  <c:v>31.602</c:v>
                </c:pt>
                <c:pt idx="28">
                  <c:v>31.597000000000001</c:v>
                </c:pt>
                <c:pt idx="29">
                  <c:v>31.593</c:v>
                </c:pt>
                <c:pt idx="30">
                  <c:v>31.588000000000001</c:v>
                </c:pt>
                <c:pt idx="31">
                  <c:v>31.587</c:v>
                </c:pt>
                <c:pt idx="32">
                  <c:v>31.582999999999998</c:v>
                </c:pt>
                <c:pt idx="33">
                  <c:v>31.579000000000001</c:v>
                </c:pt>
                <c:pt idx="34">
                  <c:v>31.577000000000002</c:v>
                </c:pt>
                <c:pt idx="35">
                  <c:v>31.574000000000002</c:v>
                </c:pt>
                <c:pt idx="36">
                  <c:v>31.573</c:v>
                </c:pt>
                <c:pt idx="37">
                  <c:v>31.568999999999999</c:v>
                </c:pt>
                <c:pt idx="38">
                  <c:v>31.567</c:v>
                </c:pt>
                <c:pt idx="39">
                  <c:v>31.564</c:v>
                </c:pt>
                <c:pt idx="40">
                  <c:v>31.562999999999999</c:v>
                </c:pt>
                <c:pt idx="41">
                  <c:v>31.56</c:v>
                </c:pt>
                <c:pt idx="42">
                  <c:v>31.558</c:v>
                </c:pt>
                <c:pt idx="43">
                  <c:v>31.556000000000001</c:v>
                </c:pt>
                <c:pt idx="44">
                  <c:v>31.553999999999998</c:v>
                </c:pt>
                <c:pt idx="45">
                  <c:v>31.552</c:v>
                </c:pt>
                <c:pt idx="46">
                  <c:v>31.548999999999999</c:v>
                </c:pt>
                <c:pt idx="47">
                  <c:v>31.547999999999998</c:v>
                </c:pt>
                <c:pt idx="48">
                  <c:v>31.545999999999999</c:v>
                </c:pt>
                <c:pt idx="49">
                  <c:v>31.545000000000002</c:v>
                </c:pt>
                <c:pt idx="50">
                  <c:v>31.542000000000002</c:v>
                </c:pt>
                <c:pt idx="51">
                  <c:v>31.541</c:v>
                </c:pt>
                <c:pt idx="52">
                  <c:v>31.538</c:v>
                </c:pt>
                <c:pt idx="53">
                  <c:v>31.538</c:v>
                </c:pt>
                <c:pt idx="54">
                  <c:v>31.536999999999999</c:v>
                </c:pt>
                <c:pt idx="55">
                  <c:v>31.533999999999999</c:v>
                </c:pt>
                <c:pt idx="56">
                  <c:v>31.332999999999998</c:v>
                </c:pt>
                <c:pt idx="57">
                  <c:v>31.361000000000001</c:v>
                </c:pt>
                <c:pt idx="58">
                  <c:v>31.36</c:v>
                </c:pt>
                <c:pt idx="59">
                  <c:v>31.358000000000001</c:v>
                </c:pt>
                <c:pt idx="60">
                  <c:v>31.356000000000002</c:v>
                </c:pt>
                <c:pt idx="61">
                  <c:v>31.353999999999999</c:v>
                </c:pt>
                <c:pt idx="62">
                  <c:v>31.219000000000001</c:v>
                </c:pt>
                <c:pt idx="63">
                  <c:v>30.940999999999999</c:v>
                </c:pt>
                <c:pt idx="64">
                  <c:v>30.866</c:v>
                </c:pt>
                <c:pt idx="65">
                  <c:v>30.808</c:v>
                </c:pt>
                <c:pt idx="66">
                  <c:v>31.334</c:v>
                </c:pt>
                <c:pt idx="67">
                  <c:v>31.334</c:v>
                </c:pt>
                <c:pt idx="68">
                  <c:v>31.332000000000001</c:v>
                </c:pt>
                <c:pt idx="69">
                  <c:v>31.33</c:v>
                </c:pt>
                <c:pt idx="70">
                  <c:v>31.329000000000001</c:v>
                </c:pt>
                <c:pt idx="71">
                  <c:v>31.327999999999999</c:v>
                </c:pt>
                <c:pt idx="72">
                  <c:v>31.326000000000001</c:v>
                </c:pt>
                <c:pt idx="73">
                  <c:v>31.254999999999999</c:v>
                </c:pt>
                <c:pt idx="74">
                  <c:v>31.08</c:v>
                </c:pt>
                <c:pt idx="75">
                  <c:v>31.216000000000001</c:v>
                </c:pt>
                <c:pt idx="76">
                  <c:v>31.216000000000001</c:v>
                </c:pt>
                <c:pt idx="77">
                  <c:v>31.213999999999999</c:v>
                </c:pt>
                <c:pt idx="78">
                  <c:v>31.213999999999999</c:v>
                </c:pt>
                <c:pt idx="79">
                  <c:v>31.212</c:v>
                </c:pt>
                <c:pt idx="80">
                  <c:v>31.210999999999999</c:v>
                </c:pt>
                <c:pt idx="81">
                  <c:v>31.209</c:v>
                </c:pt>
                <c:pt idx="82">
                  <c:v>31.209</c:v>
                </c:pt>
                <c:pt idx="83">
                  <c:v>31.207999999999998</c:v>
                </c:pt>
                <c:pt idx="84">
                  <c:v>31.206</c:v>
                </c:pt>
                <c:pt idx="85">
                  <c:v>31.202999999999999</c:v>
                </c:pt>
                <c:pt idx="86">
                  <c:v>31.202999999999999</c:v>
                </c:pt>
                <c:pt idx="87">
                  <c:v>31.202000000000002</c:v>
                </c:pt>
                <c:pt idx="88">
                  <c:v>31.201000000000001</c:v>
                </c:pt>
                <c:pt idx="89">
                  <c:v>31.2</c:v>
                </c:pt>
                <c:pt idx="90">
                  <c:v>31.198</c:v>
                </c:pt>
                <c:pt idx="91">
                  <c:v>31.196999999999999</c:v>
                </c:pt>
                <c:pt idx="92">
                  <c:v>31.195</c:v>
                </c:pt>
                <c:pt idx="93">
                  <c:v>31.193000000000001</c:v>
                </c:pt>
                <c:pt idx="94">
                  <c:v>31.193000000000001</c:v>
                </c:pt>
                <c:pt idx="95">
                  <c:v>31.190999999999999</c:v>
                </c:pt>
                <c:pt idx="96">
                  <c:v>31.19</c:v>
                </c:pt>
                <c:pt idx="97">
                  <c:v>31.187999999999999</c:v>
                </c:pt>
                <c:pt idx="98">
                  <c:v>31.187000000000001</c:v>
                </c:pt>
                <c:pt idx="99">
                  <c:v>31.186</c:v>
                </c:pt>
                <c:pt idx="100">
                  <c:v>31.184999999999999</c:v>
                </c:pt>
                <c:pt idx="101">
                  <c:v>31.184999999999999</c:v>
                </c:pt>
                <c:pt idx="102">
                  <c:v>31.181999999999999</c:v>
                </c:pt>
                <c:pt idx="103">
                  <c:v>31.181999999999999</c:v>
                </c:pt>
                <c:pt idx="104">
                  <c:v>31.18</c:v>
                </c:pt>
                <c:pt idx="105">
                  <c:v>31.178999999999998</c:v>
                </c:pt>
                <c:pt idx="106">
                  <c:v>31.178000000000001</c:v>
                </c:pt>
                <c:pt idx="107">
                  <c:v>31.177</c:v>
                </c:pt>
                <c:pt idx="108">
                  <c:v>31.175000000000001</c:v>
                </c:pt>
                <c:pt idx="109">
                  <c:v>31.175999999999998</c:v>
                </c:pt>
                <c:pt idx="110">
                  <c:v>31.173999999999999</c:v>
                </c:pt>
                <c:pt idx="111">
                  <c:v>31.172999999999998</c:v>
                </c:pt>
                <c:pt idx="112">
                  <c:v>31.172999999999998</c:v>
                </c:pt>
                <c:pt idx="113">
                  <c:v>31.170999999999999</c:v>
                </c:pt>
                <c:pt idx="114">
                  <c:v>31.17</c:v>
                </c:pt>
                <c:pt idx="115">
                  <c:v>31.17</c:v>
                </c:pt>
                <c:pt idx="116">
                  <c:v>31.167999999999999</c:v>
                </c:pt>
                <c:pt idx="117">
                  <c:v>31.167999999999999</c:v>
                </c:pt>
                <c:pt idx="118">
                  <c:v>31.166</c:v>
                </c:pt>
                <c:pt idx="119">
                  <c:v>31.164999999999999</c:v>
                </c:pt>
                <c:pt idx="120">
                  <c:v>31.164000000000001</c:v>
                </c:pt>
                <c:pt idx="121">
                  <c:v>31.164000000000001</c:v>
                </c:pt>
                <c:pt idx="122">
                  <c:v>31.161999999999999</c:v>
                </c:pt>
                <c:pt idx="123">
                  <c:v>31.161999999999999</c:v>
                </c:pt>
                <c:pt idx="124">
                  <c:v>31.161000000000001</c:v>
                </c:pt>
                <c:pt idx="125">
                  <c:v>31.158999999999999</c:v>
                </c:pt>
                <c:pt idx="126">
                  <c:v>31.158000000000001</c:v>
                </c:pt>
                <c:pt idx="127">
                  <c:v>31.158000000000001</c:v>
                </c:pt>
                <c:pt idx="128">
                  <c:v>31.155999999999999</c:v>
                </c:pt>
                <c:pt idx="129">
                  <c:v>31.155999999999999</c:v>
                </c:pt>
                <c:pt idx="130">
                  <c:v>31.155000000000001</c:v>
                </c:pt>
                <c:pt idx="131">
                  <c:v>31.154</c:v>
                </c:pt>
                <c:pt idx="132">
                  <c:v>31.154</c:v>
                </c:pt>
                <c:pt idx="133">
                  <c:v>31.152000000000001</c:v>
                </c:pt>
                <c:pt idx="134">
                  <c:v>31.152000000000001</c:v>
                </c:pt>
                <c:pt idx="135">
                  <c:v>31.151</c:v>
                </c:pt>
                <c:pt idx="136">
                  <c:v>31.148</c:v>
                </c:pt>
                <c:pt idx="137">
                  <c:v>31.148</c:v>
                </c:pt>
                <c:pt idx="138">
                  <c:v>31.148</c:v>
                </c:pt>
                <c:pt idx="139">
                  <c:v>31.146999999999998</c:v>
                </c:pt>
                <c:pt idx="140">
                  <c:v>31.145</c:v>
                </c:pt>
                <c:pt idx="141">
                  <c:v>31.143999999999998</c:v>
                </c:pt>
                <c:pt idx="142">
                  <c:v>31.143999999999998</c:v>
                </c:pt>
                <c:pt idx="143">
                  <c:v>31.143000000000001</c:v>
                </c:pt>
                <c:pt idx="144">
                  <c:v>31.143000000000001</c:v>
                </c:pt>
                <c:pt idx="145">
                  <c:v>31.143000000000001</c:v>
                </c:pt>
                <c:pt idx="146">
                  <c:v>31.141999999999999</c:v>
                </c:pt>
                <c:pt idx="147">
                  <c:v>31.140999999999998</c:v>
                </c:pt>
                <c:pt idx="148">
                  <c:v>31.14</c:v>
                </c:pt>
                <c:pt idx="149">
                  <c:v>31.14</c:v>
                </c:pt>
                <c:pt idx="150">
                  <c:v>31.138999999999999</c:v>
                </c:pt>
                <c:pt idx="151">
                  <c:v>31.138000000000002</c:v>
                </c:pt>
                <c:pt idx="152">
                  <c:v>31.137</c:v>
                </c:pt>
                <c:pt idx="153">
                  <c:v>31.135999999999999</c:v>
                </c:pt>
                <c:pt idx="154">
                  <c:v>31.135999999999999</c:v>
                </c:pt>
                <c:pt idx="155">
                  <c:v>31.135000000000002</c:v>
                </c:pt>
                <c:pt idx="156">
                  <c:v>31.135000000000002</c:v>
                </c:pt>
                <c:pt idx="157">
                  <c:v>31.132999999999999</c:v>
                </c:pt>
                <c:pt idx="158">
                  <c:v>31.132999999999999</c:v>
                </c:pt>
                <c:pt idx="159">
                  <c:v>31.132999999999999</c:v>
                </c:pt>
                <c:pt idx="160">
                  <c:v>31.132999999999999</c:v>
                </c:pt>
                <c:pt idx="161">
                  <c:v>31.132000000000001</c:v>
                </c:pt>
                <c:pt idx="162">
                  <c:v>31.13</c:v>
                </c:pt>
                <c:pt idx="163">
                  <c:v>31.13</c:v>
                </c:pt>
                <c:pt idx="164">
                  <c:v>31.129000000000001</c:v>
                </c:pt>
                <c:pt idx="165">
                  <c:v>31.128</c:v>
                </c:pt>
                <c:pt idx="166">
                  <c:v>31.126999999999999</c:v>
                </c:pt>
                <c:pt idx="167">
                  <c:v>31.126999999999999</c:v>
                </c:pt>
                <c:pt idx="168">
                  <c:v>31.126999999999999</c:v>
                </c:pt>
                <c:pt idx="169">
                  <c:v>31.125</c:v>
                </c:pt>
                <c:pt idx="170">
                  <c:v>31.125</c:v>
                </c:pt>
                <c:pt idx="171">
                  <c:v>31.125</c:v>
                </c:pt>
                <c:pt idx="172">
                  <c:v>31.123000000000001</c:v>
                </c:pt>
                <c:pt idx="173">
                  <c:v>31.123000000000001</c:v>
                </c:pt>
                <c:pt idx="174">
                  <c:v>31.123000000000001</c:v>
                </c:pt>
                <c:pt idx="175">
                  <c:v>31.122</c:v>
                </c:pt>
                <c:pt idx="176">
                  <c:v>31.120999999999999</c:v>
                </c:pt>
                <c:pt idx="177">
                  <c:v>31.122</c:v>
                </c:pt>
                <c:pt idx="178">
                  <c:v>31.120999999999999</c:v>
                </c:pt>
                <c:pt idx="179">
                  <c:v>31.12</c:v>
                </c:pt>
                <c:pt idx="180">
                  <c:v>31.12</c:v>
                </c:pt>
                <c:pt idx="181">
                  <c:v>31.119</c:v>
                </c:pt>
                <c:pt idx="182">
                  <c:v>31.119</c:v>
                </c:pt>
                <c:pt idx="183">
                  <c:v>31.119</c:v>
                </c:pt>
                <c:pt idx="184">
                  <c:v>31.117999999999999</c:v>
                </c:pt>
                <c:pt idx="185">
                  <c:v>31.117999999999999</c:v>
                </c:pt>
                <c:pt idx="186">
                  <c:v>31.116</c:v>
                </c:pt>
                <c:pt idx="187">
                  <c:v>31.117000000000001</c:v>
                </c:pt>
                <c:pt idx="188">
                  <c:v>31.114999999999998</c:v>
                </c:pt>
                <c:pt idx="189">
                  <c:v>31.114999999999998</c:v>
                </c:pt>
                <c:pt idx="190">
                  <c:v>31.114000000000001</c:v>
                </c:pt>
                <c:pt idx="191">
                  <c:v>31.114000000000001</c:v>
                </c:pt>
                <c:pt idx="192">
                  <c:v>31.114000000000001</c:v>
                </c:pt>
                <c:pt idx="193">
                  <c:v>31.113</c:v>
                </c:pt>
                <c:pt idx="194">
                  <c:v>31.114000000000001</c:v>
                </c:pt>
                <c:pt idx="195">
                  <c:v>31.111999999999998</c:v>
                </c:pt>
                <c:pt idx="196">
                  <c:v>31.113</c:v>
                </c:pt>
                <c:pt idx="197">
                  <c:v>31.111000000000001</c:v>
                </c:pt>
                <c:pt idx="198">
                  <c:v>31.111000000000001</c:v>
                </c:pt>
                <c:pt idx="199">
                  <c:v>31.11</c:v>
                </c:pt>
                <c:pt idx="200">
                  <c:v>31.11</c:v>
                </c:pt>
                <c:pt idx="201">
                  <c:v>31.11</c:v>
                </c:pt>
                <c:pt idx="202">
                  <c:v>31.109000000000002</c:v>
                </c:pt>
                <c:pt idx="203">
                  <c:v>31.109000000000002</c:v>
                </c:pt>
                <c:pt idx="204">
                  <c:v>31.109000000000002</c:v>
                </c:pt>
                <c:pt idx="205">
                  <c:v>31.108000000000001</c:v>
                </c:pt>
                <c:pt idx="206">
                  <c:v>31.106999999999999</c:v>
                </c:pt>
                <c:pt idx="207">
                  <c:v>31.106999999999999</c:v>
                </c:pt>
                <c:pt idx="208">
                  <c:v>31.106999999999999</c:v>
                </c:pt>
                <c:pt idx="209">
                  <c:v>31.106000000000002</c:v>
                </c:pt>
                <c:pt idx="210">
                  <c:v>31.105</c:v>
                </c:pt>
                <c:pt idx="211">
                  <c:v>31.105</c:v>
                </c:pt>
                <c:pt idx="212">
                  <c:v>31.105</c:v>
                </c:pt>
                <c:pt idx="213">
                  <c:v>31.103999999999999</c:v>
                </c:pt>
                <c:pt idx="214">
                  <c:v>31.103000000000002</c:v>
                </c:pt>
                <c:pt idx="215">
                  <c:v>31.103000000000002</c:v>
                </c:pt>
                <c:pt idx="216">
                  <c:v>31.103999999999999</c:v>
                </c:pt>
                <c:pt idx="217">
                  <c:v>31.102</c:v>
                </c:pt>
                <c:pt idx="218">
                  <c:v>31.102</c:v>
                </c:pt>
                <c:pt idx="219">
                  <c:v>31.100999999999999</c:v>
                </c:pt>
                <c:pt idx="220">
                  <c:v>31.1</c:v>
                </c:pt>
                <c:pt idx="221">
                  <c:v>31.100999999999999</c:v>
                </c:pt>
                <c:pt idx="222">
                  <c:v>31.1</c:v>
                </c:pt>
                <c:pt idx="223">
                  <c:v>31.1</c:v>
                </c:pt>
                <c:pt idx="224">
                  <c:v>31.099</c:v>
                </c:pt>
                <c:pt idx="225">
                  <c:v>31.097999999999999</c:v>
                </c:pt>
                <c:pt idx="226">
                  <c:v>31.097999999999999</c:v>
                </c:pt>
                <c:pt idx="227">
                  <c:v>31.099</c:v>
                </c:pt>
                <c:pt idx="228">
                  <c:v>31.097000000000001</c:v>
                </c:pt>
                <c:pt idx="229">
                  <c:v>31.096</c:v>
                </c:pt>
                <c:pt idx="230">
                  <c:v>31.096</c:v>
                </c:pt>
                <c:pt idx="231">
                  <c:v>31.094999999999999</c:v>
                </c:pt>
                <c:pt idx="232">
                  <c:v>31.094999999999999</c:v>
                </c:pt>
                <c:pt idx="233">
                  <c:v>31.094000000000001</c:v>
                </c:pt>
                <c:pt idx="234">
                  <c:v>31.094000000000001</c:v>
                </c:pt>
                <c:pt idx="235">
                  <c:v>31.093</c:v>
                </c:pt>
                <c:pt idx="236">
                  <c:v>31.093</c:v>
                </c:pt>
                <c:pt idx="237">
                  <c:v>31.091000000000001</c:v>
                </c:pt>
                <c:pt idx="238">
                  <c:v>31.091000000000001</c:v>
                </c:pt>
                <c:pt idx="239">
                  <c:v>31.091000000000001</c:v>
                </c:pt>
                <c:pt idx="240">
                  <c:v>31.09</c:v>
                </c:pt>
                <c:pt idx="241">
                  <c:v>31.09</c:v>
                </c:pt>
                <c:pt idx="242">
                  <c:v>31.088999999999999</c:v>
                </c:pt>
                <c:pt idx="243">
                  <c:v>31.088999999999999</c:v>
                </c:pt>
                <c:pt idx="244">
                  <c:v>31.09</c:v>
                </c:pt>
                <c:pt idx="245">
                  <c:v>31.088000000000001</c:v>
                </c:pt>
                <c:pt idx="246">
                  <c:v>31.087</c:v>
                </c:pt>
                <c:pt idx="247">
                  <c:v>31.087</c:v>
                </c:pt>
                <c:pt idx="248">
                  <c:v>31.085999999999999</c:v>
                </c:pt>
                <c:pt idx="249">
                  <c:v>31.087</c:v>
                </c:pt>
                <c:pt idx="250">
                  <c:v>31.085000000000001</c:v>
                </c:pt>
                <c:pt idx="251">
                  <c:v>31.085999999999999</c:v>
                </c:pt>
                <c:pt idx="252">
                  <c:v>31.084</c:v>
                </c:pt>
                <c:pt idx="253">
                  <c:v>31.082000000000001</c:v>
                </c:pt>
                <c:pt idx="254">
                  <c:v>31.082000000000001</c:v>
                </c:pt>
                <c:pt idx="255">
                  <c:v>31.082000000000001</c:v>
                </c:pt>
                <c:pt idx="256">
                  <c:v>31.082000000000001</c:v>
                </c:pt>
                <c:pt idx="257">
                  <c:v>31.08</c:v>
                </c:pt>
                <c:pt idx="258">
                  <c:v>31.081</c:v>
                </c:pt>
                <c:pt idx="259">
                  <c:v>31.08</c:v>
                </c:pt>
                <c:pt idx="260">
                  <c:v>31.079000000000001</c:v>
                </c:pt>
                <c:pt idx="261">
                  <c:v>31.08</c:v>
                </c:pt>
                <c:pt idx="262">
                  <c:v>31.077999999999999</c:v>
                </c:pt>
                <c:pt idx="263">
                  <c:v>31.077999999999999</c:v>
                </c:pt>
                <c:pt idx="264">
                  <c:v>31.077000000000002</c:v>
                </c:pt>
                <c:pt idx="265">
                  <c:v>31.077000000000002</c:v>
                </c:pt>
                <c:pt idx="266">
                  <c:v>31.076000000000001</c:v>
                </c:pt>
                <c:pt idx="267">
                  <c:v>31.076000000000001</c:v>
                </c:pt>
                <c:pt idx="268">
                  <c:v>31.074999999999999</c:v>
                </c:pt>
                <c:pt idx="269">
                  <c:v>31.074000000000002</c:v>
                </c:pt>
                <c:pt idx="270">
                  <c:v>31.073</c:v>
                </c:pt>
                <c:pt idx="271">
                  <c:v>31.071999999999999</c:v>
                </c:pt>
                <c:pt idx="272">
                  <c:v>31.073</c:v>
                </c:pt>
                <c:pt idx="273">
                  <c:v>31.071999999999999</c:v>
                </c:pt>
                <c:pt idx="274">
                  <c:v>31.071999999999999</c:v>
                </c:pt>
                <c:pt idx="275">
                  <c:v>31.071000000000002</c:v>
                </c:pt>
                <c:pt idx="276">
                  <c:v>31.07</c:v>
                </c:pt>
                <c:pt idx="277">
                  <c:v>31.07</c:v>
                </c:pt>
                <c:pt idx="278">
                  <c:v>31.068000000000001</c:v>
                </c:pt>
                <c:pt idx="279">
                  <c:v>31.068000000000001</c:v>
                </c:pt>
                <c:pt idx="280">
                  <c:v>31.068999999999999</c:v>
                </c:pt>
                <c:pt idx="281">
                  <c:v>31.067</c:v>
                </c:pt>
                <c:pt idx="282">
                  <c:v>31.067</c:v>
                </c:pt>
                <c:pt idx="283">
                  <c:v>31.067</c:v>
                </c:pt>
                <c:pt idx="284">
                  <c:v>31.065999999999999</c:v>
                </c:pt>
                <c:pt idx="285">
                  <c:v>31.064</c:v>
                </c:pt>
                <c:pt idx="286">
                  <c:v>31.065000000000001</c:v>
                </c:pt>
                <c:pt idx="287">
                  <c:v>31.064</c:v>
                </c:pt>
                <c:pt idx="288">
                  <c:v>31.062999999999999</c:v>
                </c:pt>
                <c:pt idx="289">
                  <c:v>31.062999999999999</c:v>
                </c:pt>
                <c:pt idx="290">
                  <c:v>31.062000000000001</c:v>
                </c:pt>
                <c:pt idx="291">
                  <c:v>31.061</c:v>
                </c:pt>
                <c:pt idx="292">
                  <c:v>31.061</c:v>
                </c:pt>
                <c:pt idx="293">
                  <c:v>31.062000000000001</c:v>
                </c:pt>
                <c:pt idx="294">
                  <c:v>31.059000000000001</c:v>
                </c:pt>
                <c:pt idx="295">
                  <c:v>31.059000000000001</c:v>
                </c:pt>
                <c:pt idx="296">
                  <c:v>31.059000000000001</c:v>
                </c:pt>
                <c:pt idx="297">
                  <c:v>31.058</c:v>
                </c:pt>
                <c:pt idx="298">
                  <c:v>31.056000000000001</c:v>
                </c:pt>
                <c:pt idx="299">
                  <c:v>31.056999999999999</c:v>
                </c:pt>
                <c:pt idx="300">
                  <c:v>31.056000000000001</c:v>
                </c:pt>
                <c:pt idx="301">
                  <c:v>31.055</c:v>
                </c:pt>
                <c:pt idx="302">
                  <c:v>31.056000000000001</c:v>
                </c:pt>
                <c:pt idx="303">
                  <c:v>31.053000000000001</c:v>
                </c:pt>
                <c:pt idx="304">
                  <c:v>31.052</c:v>
                </c:pt>
                <c:pt idx="305">
                  <c:v>31.052</c:v>
                </c:pt>
                <c:pt idx="306">
                  <c:v>31.050999999999998</c:v>
                </c:pt>
                <c:pt idx="307">
                  <c:v>31.05</c:v>
                </c:pt>
                <c:pt idx="308">
                  <c:v>31.05</c:v>
                </c:pt>
                <c:pt idx="309">
                  <c:v>31.047999999999998</c:v>
                </c:pt>
                <c:pt idx="310">
                  <c:v>31.047999999999998</c:v>
                </c:pt>
                <c:pt idx="311">
                  <c:v>31.048999999999999</c:v>
                </c:pt>
                <c:pt idx="312">
                  <c:v>31.045999999999999</c:v>
                </c:pt>
                <c:pt idx="313">
                  <c:v>31.047000000000001</c:v>
                </c:pt>
                <c:pt idx="314">
                  <c:v>31.045999999999999</c:v>
                </c:pt>
                <c:pt idx="315">
                  <c:v>31.045000000000002</c:v>
                </c:pt>
                <c:pt idx="316">
                  <c:v>31.042999999999999</c:v>
                </c:pt>
                <c:pt idx="317">
                  <c:v>31.042999999999999</c:v>
                </c:pt>
                <c:pt idx="318">
                  <c:v>31.042000000000002</c:v>
                </c:pt>
                <c:pt idx="319">
                  <c:v>31.042000000000002</c:v>
                </c:pt>
                <c:pt idx="320">
                  <c:v>31.041</c:v>
                </c:pt>
                <c:pt idx="321">
                  <c:v>31.039000000000001</c:v>
                </c:pt>
                <c:pt idx="322">
                  <c:v>31.039000000000001</c:v>
                </c:pt>
                <c:pt idx="323">
                  <c:v>31.036999999999999</c:v>
                </c:pt>
                <c:pt idx="324">
                  <c:v>31.036000000000001</c:v>
                </c:pt>
                <c:pt idx="325">
                  <c:v>31.036999999999999</c:v>
                </c:pt>
                <c:pt idx="326">
                  <c:v>31.036000000000001</c:v>
                </c:pt>
                <c:pt idx="327">
                  <c:v>31.035</c:v>
                </c:pt>
                <c:pt idx="328">
                  <c:v>31.033000000000001</c:v>
                </c:pt>
                <c:pt idx="329">
                  <c:v>31.033000000000001</c:v>
                </c:pt>
                <c:pt idx="330">
                  <c:v>31.032</c:v>
                </c:pt>
                <c:pt idx="331">
                  <c:v>31.030999999999999</c:v>
                </c:pt>
                <c:pt idx="332">
                  <c:v>31.03</c:v>
                </c:pt>
                <c:pt idx="333">
                  <c:v>31.029</c:v>
                </c:pt>
                <c:pt idx="334">
                  <c:v>31.029</c:v>
                </c:pt>
                <c:pt idx="335">
                  <c:v>31.027999999999999</c:v>
                </c:pt>
                <c:pt idx="336">
                  <c:v>31.026</c:v>
                </c:pt>
                <c:pt idx="337">
                  <c:v>31.024999999999999</c:v>
                </c:pt>
                <c:pt idx="338">
                  <c:v>31.024999999999999</c:v>
                </c:pt>
                <c:pt idx="339">
                  <c:v>31.024000000000001</c:v>
                </c:pt>
                <c:pt idx="340">
                  <c:v>31.023</c:v>
                </c:pt>
                <c:pt idx="341">
                  <c:v>31.021999999999998</c:v>
                </c:pt>
                <c:pt idx="342">
                  <c:v>31.021000000000001</c:v>
                </c:pt>
                <c:pt idx="343">
                  <c:v>31.018999999999998</c:v>
                </c:pt>
                <c:pt idx="344">
                  <c:v>31.018000000000001</c:v>
                </c:pt>
                <c:pt idx="345">
                  <c:v>31.018000000000001</c:v>
                </c:pt>
                <c:pt idx="346">
                  <c:v>31.015999999999998</c:v>
                </c:pt>
                <c:pt idx="347">
                  <c:v>31.015000000000001</c:v>
                </c:pt>
                <c:pt idx="348">
                  <c:v>31.015000000000001</c:v>
                </c:pt>
                <c:pt idx="349">
                  <c:v>31.013000000000002</c:v>
                </c:pt>
                <c:pt idx="350">
                  <c:v>31.013000000000002</c:v>
                </c:pt>
                <c:pt idx="351">
                  <c:v>31.010999999999999</c:v>
                </c:pt>
                <c:pt idx="352">
                  <c:v>31.010999999999999</c:v>
                </c:pt>
                <c:pt idx="353">
                  <c:v>31.009</c:v>
                </c:pt>
                <c:pt idx="354">
                  <c:v>31.007999999999999</c:v>
                </c:pt>
                <c:pt idx="355">
                  <c:v>31.007000000000001</c:v>
                </c:pt>
                <c:pt idx="356">
                  <c:v>31.006</c:v>
                </c:pt>
                <c:pt idx="357">
                  <c:v>31.004999999999999</c:v>
                </c:pt>
                <c:pt idx="358">
                  <c:v>31.004999999999999</c:v>
                </c:pt>
                <c:pt idx="359">
                  <c:v>31.003</c:v>
                </c:pt>
                <c:pt idx="360">
                  <c:v>31.001999999999999</c:v>
                </c:pt>
                <c:pt idx="361">
                  <c:v>31.001000000000001</c:v>
                </c:pt>
                <c:pt idx="362">
                  <c:v>31</c:v>
                </c:pt>
                <c:pt idx="363">
                  <c:v>30.998999999999999</c:v>
                </c:pt>
                <c:pt idx="364">
                  <c:v>30.998999999999999</c:v>
                </c:pt>
                <c:pt idx="365">
                  <c:v>30.997</c:v>
                </c:pt>
                <c:pt idx="366">
                  <c:v>30.997</c:v>
                </c:pt>
                <c:pt idx="367">
                  <c:v>30.995999999999999</c:v>
                </c:pt>
                <c:pt idx="368">
                  <c:v>30.994</c:v>
                </c:pt>
                <c:pt idx="369">
                  <c:v>30.994</c:v>
                </c:pt>
                <c:pt idx="370">
                  <c:v>30.992000000000001</c:v>
                </c:pt>
                <c:pt idx="371">
                  <c:v>30.991</c:v>
                </c:pt>
                <c:pt idx="372">
                  <c:v>30.99</c:v>
                </c:pt>
                <c:pt idx="373">
                  <c:v>30.989000000000001</c:v>
                </c:pt>
                <c:pt idx="374">
                  <c:v>30.988</c:v>
                </c:pt>
                <c:pt idx="375">
                  <c:v>30.986999999999998</c:v>
                </c:pt>
                <c:pt idx="376">
                  <c:v>30.986000000000001</c:v>
                </c:pt>
                <c:pt idx="377">
                  <c:v>30.986000000000001</c:v>
                </c:pt>
                <c:pt idx="378">
                  <c:v>30.984000000000002</c:v>
                </c:pt>
                <c:pt idx="379">
                  <c:v>30.983000000000001</c:v>
                </c:pt>
                <c:pt idx="380">
                  <c:v>30.981000000000002</c:v>
                </c:pt>
                <c:pt idx="381">
                  <c:v>30.981000000000002</c:v>
                </c:pt>
                <c:pt idx="382">
                  <c:v>30.98</c:v>
                </c:pt>
                <c:pt idx="383">
                  <c:v>30.978999999999999</c:v>
                </c:pt>
                <c:pt idx="384">
                  <c:v>30.977</c:v>
                </c:pt>
                <c:pt idx="385">
                  <c:v>30.977</c:v>
                </c:pt>
                <c:pt idx="386">
                  <c:v>30.975000000000001</c:v>
                </c:pt>
                <c:pt idx="387">
                  <c:v>30.975999999999999</c:v>
                </c:pt>
                <c:pt idx="388">
                  <c:v>30.972999999999999</c:v>
                </c:pt>
                <c:pt idx="389">
                  <c:v>30.972999999999999</c:v>
                </c:pt>
                <c:pt idx="390">
                  <c:v>30.97</c:v>
                </c:pt>
                <c:pt idx="391">
                  <c:v>30.97</c:v>
                </c:pt>
                <c:pt idx="392">
                  <c:v>30.97</c:v>
                </c:pt>
                <c:pt idx="393">
                  <c:v>30.968</c:v>
                </c:pt>
                <c:pt idx="394">
                  <c:v>30.966999999999999</c:v>
                </c:pt>
                <c:pt idx="395">
                  <c:v>30.966000000000001</c:v>
                </c:pt>
                <c:pt idx="396">
                  <c:v>30.963999999999999</c:v>
                </c:pt>
                <c:pt idx="397">
                  <c:v>30.963000000000001</c:v>
                </c:pt>
                <c:pt idx="398">
                  <c:v>30.962</c:v>
                </c:pt>
                <c:pt idx="399">
                  <c:v>30.962</c:v>
                </c:pt>
                <c:pt idx="400">
                  <c:v>30.960999999999999</c:v>
                </c:pt>
                <c:pt idx="401">
                  <c:v>30.959</c:v>
                </c:pt>
                <c:pt idx="402">
                  <c:v>30.957999999999998</c:v>
                </c:pt>
                <c:pt idx="403">
                  <c:v>30.957000000000001</c:v>
                </c:pt>
                <c:pt idx="404">
                  <c:v>30.957000000000001</c:v>
                </c:pt>
                <c:pt idx="405">
                  <c:v>30.954999999999998</c:v>
                </c:pt>
                <c:pt idx="406">
                  <c:v>30.954000000000001</c:v>
                </c:pt>
                <c:pt idx="407">
                  <c:v>30.952999999999999</c:v>
                </c:pt>
                <c:pt idx="408">
                  <c:v>30.951000000000001</c:v>
                </c:pt>
                <c:pt idx="409">
                  <c:v>30.95</c:v>
                </c:pt>
                <c:pt idx="410">
                  <c:v>30.948</c:v>
                </c:pt>
                <c:pt idx="411">
                  <c:v>30.948</c:v>
                </c:pt>
                <c:pt idx="412">
                  <c:v>30.946999999999999</c:v>
                </c:pt>
                <c:pt idx="413">
                  <c:v>30.946000000000002</c:v>
                </c:pt>
                <c:pt idx="414">
                  <c:v>30.946000000000002</c:v>
                </c:pt>
                <c:pt idx="415">
                  <c:v>30.943999999999999</c:v>
                </c:pt>
                <c:pt idx="416">
                  <c:v>30.942</c:v>
                </c:pt>
                <c:pt idx="417">
                  <c:v>30.940999999999999</c:v>
                </c:pt>
                <c:pt idx="418">
                  <c:v>30.94</c:v>
                </c:pt>
                <c:pt idx="419">
                  <c:v>30.939</c:v>
                </c:pt>
                <c:pt idx="420">
                  <c:v>30.937999999999999</c:v>
                </c:pt>
                <c:pt idx="421">
                  <c:v>30.936</c:v>
                </c:pt>
                <c:pt idx="422">
                  <c:v>30.934999999999999</c:v>
                </c:pt>
                <c:pt idx="423">
                  <c:v>30.934999999999999</c:v>
                </c:pt>
                <c:pt idx="424">
                  <c:v>30.934000000000001</c:v>
                </c:pt>
                <c:pt idx="425">
                  <c:v>30.931999999999999</c:v>
                </c:pt>
                <c:pt idx="426">
                  <c:v>30.931999999999999</c:v>
                </c:pt>
                <c:pt idx="427">
                  <c:v>30.931000000000001</c:v>
                </c:pt>
                <c:pt idx="428">
                  <c:v>30.928999999999998</c:v>
                </c:pt>
                <c:pt idx="429">
                  <c:v>30.928000000000001</c:v>
                </c:pt>
                <c:pt idx="430">
                  <c:v>30.928000000000001</c:v>
                </c:pt>
                <c:pt idx="431">
                  <c:v>30.925999999999998</c:v>
                </c:pt>
                <c:pt idx="432">
                  <c:v>30.923999999999999</c:v>
                </c:pt>
                <c:pt idx="433">
                  <c:v>30.923999999999999</c:v>
                </c:pt>
                <c:pt idx="434">
                  <c:v>30.920999999999999</c:v>
                </c:pt>
                <c:pt idx="435">
                  <c:v>30.920999999999999</c:v>
                </c:pt>
                <c:pt idx="436">
                  <c:v>30.92</c:v>
                </c:pt>
                <c:pt idx="437">
                  <c:v>30.919</c:v>
                </c:pt>
                <c:pt idx="438">
                  <c:v>30.917000000000002</c:v>
                </c:pt>
                <c:pt idx="439">
                  <c:v>30.917000000000002</c:v>
                </c:pt>
                <c:pt idx="440">
                  <c:v>30.914999999999999</c:v>
                </c:pt>
                <c:pt idx="441">
                  <c:v>30.914000000000001</c:v>
                </c:pt>
                <c:pt idx="442">
                  <c:v>30.911999999999999</c:v>
                </c:pt>
                <c:pt idx="443">
                  <c:v>30.911000000000001</c:v>
                </c:pt>
                <c:pt idx="444">
                  <c:v>30.911000000000001</c:v>
                </c:pt>
                <c:pt idx="445">
                  <c:v>30.908999999999999</c:v>
                </c:pt>
                <c:pt idx="446">
                  <c:v>30.908000000000001</c:v>
                </c:pt>
                <c:pt idx="447">
                  <c:v>30.908000000000001</c:v>
                </c:pt>
                <c:pt idx="448">
                  <c:v>30.905999999999999</c:v>
                </c:pt>
                <c:pt idx="449">
                  <c:v>30.905000000000001</c:v>
                </c:pt>
                <c:pt idx="450">
                  <c:v>30.905000000000001</c:v>
                </c:pt>
                <c:pt idx="451">
                  <c:v>30.902999999999999</c:v>
                </c:pt>
                <c:pt idx="452">
                  <c:v>30.901</c:v>
                </c:pt>
                <c:pt idx="453">
                  <c:v>30.9</c:v>
                </c:pt>
                <c:pt idx="454">
                  <c:v>30.898</c:v>
                </c:pt>
                <c:pt idx="455">
                  <c:v>30.896999999999998</c:v>
                </c:pt>
                <c:pt idx="456">
                  <c:v>30.896999999999998</c:v>
                </c:pt>
                <c:pt idx="457">
                  <c:v>30.896000000000001</c:v>
                </c:pt>
                <c:pt idx="458">
                  <c:v>30.893999999999998</c:v>
                </c:pt>
                <c:pt idx="459">
                  <c:v>30.891999999999999</c:v>
                </c:pt>
                <c:pt idx="460">
                  <c:v>30.890999999999998</c:v>
                </c:pt>
                <c:pt idx="461">
                  <c:v>30.89</c:v>
                </c:pt>
                <c:pt idx="462">
                  <c:v>30.888999999999999</c:v>
                </c:pt>
                <c:pt idx="463">
                  <c:v>30.888999999999999</c:v>
                </c:pt>
                <c:pt idx="464">
                  <c:v>30.887</c:v>
                </c:pt>
                <c:pt idx="465">
                  <c:v>30.885000000000002</c:v>
                </c:pt>
                <c:pt idx="466">
                  <c:v>30.884</c:v>
                </c:pt>
                <c:pt idx="467">
                  <c:v>30.882000000000001</c:v>
                </c:pt>
                <c:pt idx="468">
                  <c:v>30.882000000000001</c:v>
                </c:pt>
                <c:pt idx="469">
                  <c:v>30.881</c:v>
                </c:pt>
                <c:pt idx="470">
                  <c:v>30.88</c:v>
                </c:pt>
                <c:pt idx="471">
                  <c:v>30.878</c:v>
                </c:pt>
                <c:pt idx="472">
                  <c:v>30.876999999999999</c:v>
                </c:pt>
                <c:pt idx="473">
                  <c:v>30.876000000000001</c:v>
                </c:pt>
                <c:pt idx="474">
                  <c:v>30.873999999999999</c:v>
                </c:pt>
                <c:pt idx="475">
                  <c:v>30.873000000000001</c:v>
                </c:pt>
                <c:pt idx="476">
                  <c:v>30.873000000000001</c:v>
                </c:pt>
                <c:pt idx="477">
                  <c:v>30.870999999999999</c:v>
                </c:pt>
                <c:pt idx="478">
                  <c:v>30.87</c:v>
                </c:pt>
                <c:pt idx="479">
                  <c:v>30.869</c:v>
                </c:pt>
                <c:pt idx="480">
                  <c:v>30.867000000000001</c:v>
                </c:pt>
                <c:pt idx="481">
                  <c:v>30.866</c:v>
                </c:pt>
                <c:pt idx="482">
                  <c:v>30.864000000000001</c:v>
                </c:pt>
                <c:pt idx="483">
                  <c:v>30.863</c:v>
                </c:pt>
                <c:pt idx="484">
                  <c:v>30.861999999999998</c:v>
                </c:pt>
                <c:pt idx="485">
                  <c:v>30.861000000000001</c:v>
                </c:pt>
                <c:pt idx="486">
                  <c:v>30.86</c:v>
                </c:pt>
                <c:pt idx="487">
                  <c:v>30.858000000000001</c:v>
                </c:pt>
                <c:pt idx="488">
                  <c:v>30.856999999999999</c:v>
                </c:pt>
                <c:pt idx="489">
                  <c:v>30.856000000000002</c:v>
                </c:pt>
                <c:pt idx="490">
                  <c:v>30.856000000000002</c:v>
                </c:pt>
                <c:pt idx="491">
                  <c:v>30.853000000000002</c:v>
                </c:pt>
                <c:pt idx="492">
                  <c:v>30.850999999999999</c:v>
                </c:pt>
                <c:pt idx="493">
                  <c:v>30.850999999999999</c:v>
                </c:pt>
                <c:pt idx="494">
                  <c:v>30.85</c:v>
                </c:pt>
                <c:pt idx="495">
                  <c:v>30.847999999999999</c:v>
                </c:pt>
                <c:pt idx="496">
                  <c:v>30.847000000000001</c:v>
                </c:pt>
                <c:pt idx="497">
                  <c:v>30.846</c:v>
                </c:pt>
                <c:pt idx="498">
                  <c:v>30.844000000000001</c:v>
                </c:pt>
                <c:pt idx="499">
                  <c:v>30.843</c:v>
                </c:pt>
                <c:pt idx="500">
                  <c:v>30.841000000000001</c:v>
                </c:pt>
                <c:pt idx="501">
                  <c:v>30.841000000000001</c:v>
                </c:pt>
                <c:pt idx="502">
                  <c:v>30.838999999999999</c:v>
                </c:pt>
                <c:pt idx="503">
                  <c:v>30.838000000000001</c:v>
                </c:pt>
                <c:pt idx="504">
                  <c:v>30.837</c:v>
                </c:pt>
                <c:pt idx="505">
                  <c:v>30.835999999999999</c:v>
                </c:pt>
                <c:pt idx="506">
                  <c:v>30.834</c:v>
                </c:pt>
                <c:pt idx="507">
                  <c:v>30.832999999999998</c:v>
                </c:pt>
                <c:pt idx="508">
                  <c:v>30.832999999999998</c:v>
                </c:pt>
                <c:pt idx="509">
                  <c:v>30.831</c:v>
                </c:pt>
                <c:pt idx="510">
                  <c:v>30.83</c:v>
                </c:pt>
                <c:pt idx="511">
                  <c:v>30.827999999999999</c:v>
                </c:pt>
                <c:pt idx="512">
                  <c:v>30.827000000000002</c:v>
                </c:pt>
                <c:pt idx="513">
                  <c:v>30.824999999999999</c:v>
                </c:pt>
                <c:pt idx="514">
                  <c:v>30.824000000000002</c:v>
                </c:pt>
                <c:pt idx="515">
                  <c:v>30.823</c:v>
                </c:pt>
                <c:pt idx="516">
                  <c:v>30.821000000000002</c:v>
                </c:pt>
                <c:pt idx="517">
                  <c:v>30.821000000000002</c:v>
                </c:pt>
                <c:pt idx="518">
                  <c:v>30.818999999999999</c:v>
                </c:pt>
                <c:pt idx="519">
                  <c:v>30.818000000000001</c:v>
                </c:pt>
                <c:pt idx="520">
                  <c:v>30.817</c:v>
                </c:pt>
                <c:pt idx="521">
                  <c:v>30.815999999999999</c:v>
                </c:pt>
                <c:pt idx="522">
                  <c:v>30.814</c:v>
                </c:pt>
                <c:pt idx="523">
                  <c:v>30.812999999999999</c:v>
                </c:pt>
                <c:pt idx="524">
                  <c:v>30.811</c:v>
                </c:pt>
                <c:pt idx="525">
                  <c:v>30.81</c:v>
                </c:pt>
                <c:pt idx="526">
                  <c:v>30.809000000000001</c:v>
                </c:pt>
                <c:pt idx="527">
                  <c:v>30.806999999999999</c:v>
                </c:pt>
                <c:pt idx="528">
                  <c:v>30.806000000000001</c:v>
                </c:pt>
                <c:pt idx="529">
                  <c:v>30.805</c:v>
                </c:pt>
                <c:pt idx="530">
                  <c:v>30.802</c:v>
                </c:pt>
                <c:pt idx="531">
                  <c:v>30.802</c:v>
                </c:pt>
                <c:pt idx="532">
                  <c:v>30.800999999999998</c:v>
                </c:pt>
                <c:pt idx="533">
                  <c:v>30.798999999999999</c:v>
                </c:pt>
                <c:pt idx="534">
                  <c:v>30.797999999999998</c:v>
                </c:pt>
                <c:pt idx="535">
                  <c:v>30.795999999999999</c:v>
                </c:pt>
                <c:pt idx="536">
                  <c:v>30.795000000000002</c:v>
                </c:pt>
                <c:pt idx="537">
                  <c:v>30.794</c:v>
                </c:pt>
                <c:pt idx="538">
                  <c:v>30.792999999999999</c:v>
                </c:pt>
                <c:pt idx="539">
                  <c:v>30.792000000000002</c:v>
                </c:pt>
                <c:pt idx="540">
                  <c:v>30.79</c:v>
                </c:pt>
                <c:pt idx="541">
                  <c:v>30.788</c:v>
                </c:pt>
                <c:pt idx="542">
                  <c:v>30.788</c:v>
                </c:pt>
                <c:pt idx="543">
                  <c:v>30.786000000000001</c:v>
                </c:pt>
                <c:pt idx="544">
                  <c:v>30.785</c:v>
                </c:pt>
                <c:pt idx="545">
                  <c:v>30.783999999999999</c:v>
                </c:pt>
                <c:pt idx="546">
                  <c:v>30.780999999999999</c:v>
                </c:pt>
                <c:pt idx="547">
                  <c:v>30.780999999999999</c:v>
                </c:pt>
                <c:pt idx="548">
                  <c:v>30.779</c:v>
                </c:pt>
                <c:pt idx="549">
                  <c:v>30.777999999999999</c:v>
                </c:pt>
                <c:pt idx="550">
                  <c:v>30.776</c:v>
                </c:pt>
                <c:pt idx="551">
                  <c:v>30.774999999999999</c:v>
                </c:pt>
                <c:pt idx="552">
                  <c:v>30.774999999999999</c:v>
                </c:pt>
                <c:pt idx="553">
                  <c:v>30.774000000000001</c:v>
                </c:pt>
                <c:pt idx="554">
                  <c:v>30.771999999999998</c:v>
                </c:pt>
                <c:pt idx="555">
                  <c:v>30.771000000000001</c:v>
                </c:pt>
                <c:pt idx="556">
                  <c:v>30.768000000000001</c:v>
                </c:pt>
                <c:pt idx="557">
                  <c:v>30.766999999999999</c:v>
                </c:pt>
                <c:pt idx="558">
                  <c:v>30.765000000000001</c:v>
                </c:pt>
                <c:pt idx="559">
                  <c:v>30.765000000000001</c:v>
                </c:pt>
                <c:pt idx="560">
                  <c:v>30.763999999999999</c:v>
                </c:pt>
                <c:pt idx="561">
                  <c:v>30.763000000000002</c:v>
                </c:pt>
                <c:pt idx="562">
                  <c:v>30.76</c:v>
                </c:pt>
                <c:pt idx="563">
                  <c:v>30.760999999999999</c:v>
                </c:pt>
                <c:pt idx="564">
                  <c:v>30.757999999999999</c:v>
                </c:pt>
                <c:pt idx="565">
                  <c:v>30.754999999999999</c:v>
                </c:pt>
                <c:pt idx="566">
                  <c:v>30.754000000000001</c:v>
                </c:pt>
                <c:pt idx="567">
                  <c:v>30.754000000000001</c:v>
                </c:pt>
                <c:pt idx="568">
                  <c:v>30.751999999999999</c:v>
                </c:pt>
                <c:pt idx="569">
                  <c:v>30.751000000000001</c:v>
                </c:pt>
                <c:pt idx="570">
                  <c:v>30.75</c:v>
                </c:pt>
                <c:pt idx="571">
                  <c:v>30.748000000000001</c:v>
                </c:pt>
                <c:pt idx="572">
                  <c:v>30.748000000000001</c:v>
                </c:pt>
                <c:pt idx="573">
                  <c:v>30.745000000000001</c:v>
                </c:pt>
                <c:pt idx="574">
                  <c:v>30.744</c:v>
                </c:pt>
                <c:pt idx="575">
                  <c:v>30.742999999999999</c:v>
                </c:pt>
                <c:pt idx="576">
                  <c:v>30.742000000000001</c:v>
                </c:pt>
                <c:pt idx="577">
                  <c:v>30.741</c:v>
                </c:pt>
                <c:pt idx="578">
                  <c:v>30.739000000000001</c:v>
                </c:pt>
                <c:pt idx="579">
                  <c:v>30.736999999999998</c:v>
                </c:pt>
                <c:pt idx="580">
                  <c:v>30.736999999999998</c:v>
                </c:pt>
                <c:pt idx="581">
                  <c:v>30.734999999999999</c:v>
                </c:pt>
                <c:pt idx="582">
                  <c:v>30.734000000000002</c:v>
                </c:pt>
                <c:pt idx="583">
                  <c:v>30.733000000000001</c:v>
                </c:pt>
                <c:pt idx="584">
                  <c:v>30.731999999999999</c:v>
                </c:pt>
                <c:pt idx="585">
                  <c:v>30.73</c:v>
                </c:pt>
                <c:pt idx="586">
                  <c:v>30.728999999999999</c:v>
                </c:pt>
                <c:pt idx="587">
                  <c:v>30.727</c:v>
                </c:pt>
                <c:pt idx="588">
                  <c:v>30.725000000000001</c:v>
                </c:pt>
                <c:pt idx="589">
                  <c:v>30.724</c:v>
                </c:pt>
                <c:pt idx="590">
                  <c:v>30.724</c:v>
                </c:pt>
                <c:pt idx="591">
                  <c:v>30.721</c:v>
                </c:pt>
                <c:pt idx="592">
                  <c:v>30.72</c:v>
                </c:pt>
                <c:pt idx="593">
                  <c:v>30.719000000000001</c:v>
                </c:pt>
                <c:pt idx="594">
                  <c:v>30.716999999999999</c:v>
                </c:pt>
                <c:pt idx="595">
                  <c:v>30.716000000000001</c:v>
                </c:pt>
                <c:pt idx="596">
                  <c:v>30.715</c:v>
                </c:pt>
                <c:pt idx="597">
                  <c:v>30.715</c:v>
                </c:pt>
                <c:pt idx="598">
                  <c:v>30.713000000000001</c:v>
                </c:pt>
                <c:pt idx="599">
                  <c:v>30.71</c:v>
                </c:pt>
                <c:pt idx="600">
                  <c:v>30.709</c:v>
                </c:pt>
                <c:pt idx="601">
                  <c:v>30.709</c:v>
                </c:pt>
                <c:pt idx="602">
                  <c:v>30.707000000000001</c:v>
                </c:pt>
                <c:pt idx="603">
                  <c:v>30.704999999999998</c:v>
                </c:pt>
                <c:pt idx="604">
                  <c:v>30.702999999999999</c:v>
                </c:pt>
                <c:pt idx="605">
                  <c:v>30.702999999999999</c:v>
                </c:pt>
                <c:pt idx="606">
                  <c:v>30.702000000000002</c:v>
                </c:pt>
                <c:pt idx="607">
                  <c:v>30.699000000000002</c:v>
                </c:pt>
                <c:pt idx="608">
                  <c:v>30.699000000000002</c:v>
                </c:pt>
                <c:pt idx="609">
                  <c:v>30.696000000000002</c:v>
                </c:pt>
                <c:pt idx="610">
                  <c:v>30.696000000000002</c:v>
                </c:pt>
                <c:pt idx="611">
                  <c:v>30.695</c:v>
                </c:pt>
                <c:pt idx="612">
                  <c:v>30.693999999999999</c:v>
                </c:pt>
                <c:pt idx="613">
                  <c:v>30.692</c:v>
                </c:pt>
                <c:pt idx="614">
                  <c:v>30.69</c:v>
                </c:pt>
                <c:pt idx="615">
                  <c:v>30.687999999999999</c:v>
                </c:pt>
                <c:pt idx="616">
                  <c:v>30.687000000000001</c:v>
                </c:pt>
                <c:pt idx="617">
                  <c:v>30.686</c:v>
                </c:pt>
                <c:pt idx="618">
                  <c:v>30.684999999999999</c:v>
                </c:pt>
                <c:pt idx="619">
                  <c:v>30.684000000000001</c:v>
                </c:pt>
                <c:pt idx="620">
                  <c:v>30.68</c:v>
                </c:pt>
                <c:pt idx="621">
                  <c:v>30.681000000000001</c:v>
                </c:pt>
                <c:pt idx="622">
                  <c:v>30.677</c:v>
                </c:pt>
                <c:pt idx="623">
                  <c:v>30.678000000000001</c:v>
                </c:pt>
                <c:pt idx="624">
                  <c:v>30.675999999999998</c:v>
                </c:pt>
                <c:pt idx="625">
                  <c:v>30.673999999999999</c:v>
                </c:pt>
                <c:pt idx="626">
                  <c:v>30.672000000000001</c:v>
                </c:pt>
                <c:pt idx="627">
                  <c:v>30.672000000000001</c:v>
                </c:pt>
                <c:pt idx="628">
                  <c:v>30.67</c:v>
                </c:pt>
                <c:pt idx="629">
                  <c:v>30.669</c:v>
                </c:pt>
                <c:pt idx="630">
                  <c:v>30.667000000000002</c:v>
                </c:pt>
                <c:pt idx="631">
                  <c:v>30.664999999999999</c:v>
                </c:pt>
                <c:pt idx="632">
                  <c:v>30.664999999999999</c:v>
                </c:pt>
                <c:pt idx="633">
                  <c:v>30.664000000000001</c:v>
                </c:pt>
                <c:pt idx="634">
                  <c:v>30.661999999999999</c:v>
                </c:pt>
                <c:pt idx="635">
                  <c:v>30.661999999999999</c:v>
                </c:pt>
                <c:pt idx="636">
                  <c:v>30.66</c:v>
                </c:pt>
                <c:pt idx="637">
                  <c:v>30.658000000000001</c:v>
                </c:pt>
                <c:pt idx="638">
                  <c:v>30.657</c:v>
                </c:pt>
                <c:pt idx="639">
                  <c:v>30.655000000000001</c:v>
                </c:pt>
                <c:pt idx="640">
                  <c:v>30.654</c:v>
                </c:pt>
                <c:pt idx="641">
                  <c:v>30.652999999999999</c:v>
                </c:pt>
                <c:pt idx="642">
                  <c:v>30.65</c:v>
                </c:pt>
                <c:pt idx="643">
                  <c:v>30.651</c:v>
                </c:pt>
                <c:pt idx="644">
                  <c:v>30.648</c:v>
                </c:pt>
                <c:pt idx="645">
                  <c:v>30.646000000000001</c:v>
                </c:pt>
                <c:pt idx="646">
                  <c:v>30.646000000000001</c:v>
                </c:pt>
                <c:pt idx="647">
                  <c:v>30.643999999999998</c:v>
                </c:pt>
                <c:pt idx="648">
                  <c:v>30.643000000000001</c:v>
                </c:pt>
                <c:pt idx="649">
                  <c:v>30.641999999999999</c:v>
                </c:pt>
                <c:pt idx="650">
                  <c:v>30.64</c:v>
                </c:pt>
                <c:pt idx="651">
                  <c:v>30.638000000000002</c:v>
                </c:pt>
                <c:pt idx="652">
                  <c:v>30.638000000000002</c:v>
                </c:pt>
                <c:pt idx="653">
                  <c:v>30.635999999999999</c:v>
                </c:pt>
                <c:pt idx="654">
                  <c:v>30.632999999999999</c:v>
                </c:pt>
                <c:pt idx="655">
                  <c:v>30.632000000000001</c:v>
                </c:pt>
                <c:pt idx="656">
                  <c:v>30.631</c:v>
                </c:pt>
                <c:pt idx="657">
                  <c:v>30.63</c:v>
                </c:pt>
                <c:pt idx="658">
                  <c:v>30.629000000000001</c:v>
                </c:pt>
                <c:pt idx="659">
                  <c:v>30.626999999999999</c:v>
                </c:pt>
                <c:pt idx="660">
                  <c:v>30.625</c:v>
                </c:pt>
                <c:pt idx="661">
                  <c:v>30.623999999999999</c:v>
                </c:pt>
                <c:pt idx="662">
                  <c:v>30.623000000000001</c:v>
                </c:pt>
                <c:pt idx="663">
                  <c:v>30.622</c:v>
                </c:pt>
                <c:pt idx="664">
                  <c:v>30.62</c:v>
                </c:pt>
                <c:pt idx="665">
                  <c:v>30.619</c:v>
                </c:pt>
                <c:pt idx="666">
                  <c:v>30.617000000000001</c:v>
                </c:pt>
                <c:pt idx="667">
                  <c:v>30.616</c:v>
                </c:pt>
                <c:pt idx="668">
                  <c:v>30.614999999999998</c:v>
                </c:pt>
                <c:pt idx="669">
                  <c:v>30.614000000000001</c:v>
                </c:pt>
                <c:pt idx="670">
                  <c:v>30.613</c:v>
                </c:pt>
                <c:pt idx="671">
                  <c:v>30.611000000000001</c:v>
                </c:pt>
                <c:pt idx="672">
                  <c:v>30.609000000000002</c:v>
                </c:pt>
                <c:pt idx="673">
                  <c:v>30.606999999999999</c:v>
                </c:pt>
                <c:pt idx="674">
                  <c:v>30.606999999999999</c:v>
                </c:pt>
                <c:pt idx="675">
                  <c:v>30.605</c:v>
                </c:pt>
                <c:pt idx="676">
                  <c:v>30.603999999999999</c:v>
                </c:pt>
                <c:pt idx="677">
                  <c:v>30.603999999999999</c:v>
                </c:pt>
                <c:pt idx="678">
                  <c:v>30.602</c:v>
                </c:pt>
                <c:pt idx="679">
                  <c:v>30.6</c:v>
                </c:pt>
                <c:pt idx="680">
                  <c:v>30.599</c:v>
                </c:pt>
                <c:pt idx="681">
                  <c:v>30.597000000000001</c:v>
                </c:pt>
                <c:pt idx="682">
                  <c:v>30.594999999999999</c:v>
                </c:pt>
                <c:pt idx="683">
                  <c:v>30.594999999999999</c:v>
                </c:pt>
                <c:pt idx="684">
                  <c:v>30.593</c:v>
                </c:pt>
                <c:pt idx="685">
                  <c:v>30.591000000000001</c:v>
                </c:pt>
                <c:pt idx="686">
                  <c:v>30.591000000000001</c:v>
                </c:pt>
                <c:pt idx="687">
                  <c:v>30.588999999999999</c:v>
                </c:pt>
                <c:pt idx="688">
                  <c:v>30.588000000000001</c:v>
                </c:pt>
                <c:pt idx="689">
                  <c:v>30.587</c:v>
                </c:pt>
                <c:pt idx="690">
                  <c:v>30.585000000000001</c:v>
                </c:pt>
                <c:pt idx="691">
                  <c:v>30.584</c:v>
                </c:pt>
                <c:pt idx="692">
                  <c:v>30.582000000000001</c:v>
                </c:pt>
                <c:pt idx="693">
                  <c:v>30.582000000000001</c:v>
                </c:pt>
                <c:pt idx="694">
                  <c:v>30.58</c:v>
                </c:pt>
                <c:pt idx="695">
                  <c:v>30.577999999999999</c:v>
                </c:pt>
                <c:pt idx="696">
                  <c:v>30.577000000000002</c:v>
                </c:pt>
                <c:pt idx="697">
                  <c:v>30.574999999999999</c:v>
                </c:pt>
                <c:pt idx="698">
                  <c:v>30.574999999999999</c:v>
                </c:pt>
                <c:pt idx="699">
                  <c:v>30.573</c:v>
                </c:pt>
                <c:pt idx="700">
                  <c:v>30.571999999999999</c:v>
                </c:pt>
                <c:pt idx="701">
                  <c:v>30.571000000000002</c:v>
                </c:pt>
                <c:pt idx="702">
                  <c:v>30.568999999999999</c:v>
                </c:pt>
                <c:pt idx="703">
                  <c:v>30.568000000000001</c:v>
                </c:pt>
                <c:pt idx="704">
                  <c:v>30.567</c:v>
                </c:pt>
                <c:pt idx="705">
                  <c:v>30.565000000000001</c:v>
                </c:pt>
                <c:pt idx="706">
                  <c:v>30.564</c:v>
                </c:pt>
                <c:pt idx="707">
                  <c:v>30.562999999999999</c:v>
                </c:pt>
                <c:pt idx="708">
                  <c:v>30.561</c:v>
                </c:pt>
                <c:pt idx="709">
                  <c:v>30.561</c:v>
                </c:pt>
                <c:pt idx="710">
                  <c:v>30.559000000000001</c:v>
                </c:pt>
                <c:pt idx="711">
                  <c:v>30.558</c:v>
                </c:pt>
                <c:pt idx="712">
                  <c:v>30.556000000000001</c:v>
                </c:pt>
                <c:pt idx="713">
                  <c:v>30.553999999999998</c:v>
                </c:pt>
                <c:pt idx="714">
                  <c:v>30.553000000000001</c:v>
                </c:pt>
                <c:pt idx="715">
                  <c:v>30.552</c:v>
                </c:pt>
                <c:pt idx="716">
                  <c:v>30.550999999999998</c:v>
                </c:pt>
                <c:pt idx="717">
                  <c:v>30.548999999999999</c:v>
                </c:pt>
                <c:pt idx="718">
                  <c:v>30.547000000000001</c:v>
                </c:pt>
                <c:pt idx="719">
                  <c:v>30.547000000000001</c:v>
                </c:pt>
                <c:pt idx="720">
                  <c:v>30.545000000000002</c:v>
                </c:pt>
                <c:pt idx="721">
                  <c:v>30.545000000000002</c:v>
                </c:pt>
                <c:pt idx="722">
                  <c:v>30.542999999999999</c:v>
                </c:pt>
                <c:pt idx="723">
                  <c:v>30.541</c:v>
                </c:pt>
                <c:pt idx="724">
                  <c:v>30.54</c:v>
                </c:pt>
                <c:pt idx="725">
                  <c:v>30.539000000000001</c:v>
                </c:pt>
                <c:pt idx="726">
                  <c:v>30.536999999999999</c:v>
                </c:pt>
                <c:pt idx="727">
                  <c:v>30.535</c:v>
                </c:pt>
                <c:pt idx="728">
                  <c:v>30.533999999999999</c:v>
                </c:pt>
                <c:pt idx="729">
                  <c:v>30.533999999999999</c:v>
                </c:pt>
                <c:pt idx="730">
                  <c:v>30.533000000000001</c:v>
                </c:pt>
                <c:pt idx="731">
                  <c:v>30.53</c:v>
                </c:pt>
                <c:pt idx="732">
                  <c:v>30.529</c:v>
                </c:pt>
                <c:pt idx="733">
                  <c:v>30.527999999999999</c:v>
                </c:pt>
                <c:pt idx="734">
                  <c:v>30.527000000000001</c:v>
                </c:pt>
                <c:pt idx="735">
                  <c:v>30.524999999999999</c:v>
                </c:pt>
                <c:pt idx="736">
                  <c:v>30.524000000000001</c:v>
                </c:pt>
                <c:pt idx="737">
                  <c:v>30.523</c:v>
                </c:pt>
                <c:pt idx="738">
                  <c:v>30.521999999999998</c:v>
                </c:pt>
                <c:pt idx="739">
                  <c:v>30.52</c:v>
                </c:pt>
                <c:pt idx="740">
                  <c:v>30.518000000000001</c:v>
                </c:pt>
                <c:pt idx="741">
                  <c:v>30.516999999999999</c:v>
                </c:pt>
                <c:pt idx="742">
                  <c:v>30.515000000000001</c:v>
                </c:pt>
                <c:pt idx="743">
                  <c:v>30.513999999999999</c:v>
                </c:pt>
                <c:pt idx="744">
                  <c:v>30.513000000000002</c:v>
                </c:pt>
                <c:pt idx="745">
                  <c:v>30.512</c:v>
                </c:pt>
                <c:pt idx="746">
                  <c:v>30.509</c:v>
                </c:pt>
                <c:pt idx="747">
                  <c:v>30.509</c:v>
                </c:pt>
                <c:pt idx="748">
                  <c:v>30.507000000000001</c:v>
                </c:pt>
                <c:pt idx="749">
                  <c:v>30.507000000000001</c:v>
                </c:pt>
                <c:pt idx="750">
                  <c:v>30.504999999999999</c:v>
                </c:pt>
                <c:pt idx="751">
                  <c:v>30.504000000000001</c:v>
                </c:pt>
                <c:pt idx="752">
                  <c:v>30.501999999999999</c:v>
                </c:pt>
                <c:pt idx="753">
                  <c:v>30.501999999999999</c:v>
                </c:pt>
                <c:pt idx="754">
                  <c:v>30.498999999999999</c:v>
                </c:pt>
                <c:pt idx="755">
                  <c:v>30.498999999999999</c:v>
                </c:pt>
                <c:pt idx="756">
                  <c:v>30.497</c:v>
                </c:pt>
                <c:pt idx="757">
                  <c:v>30.495999999999999</c:v>
                </c:pt>
                <c:pt idx="758">
                  <c:v>30.492999999999999</c:v>
                </c:pt>
                <c:pt idx="759">
                  <c:v>30.492000000000001</c:v>
                </c:pt>
                <c:pt idx="760">
                  <c:v>30.492000000000001</c:v>
                </c:pt>
                <c:pt idx="761">
                  <c:v>30.489000000000001</c:v>
                </c:pt>
                <c:pt idx="762">
                  <c:v>30.488</c:v>
                </c:pt>
                <c:pt idx="763">
                  <c:v>30.486000000000001</c:v>
                </c:pt>
                <c:pt idx="764">
                  <c:v>30.486000000000001</c:v>
                </c:pt>
                <c:pt idx="765">
                  <c:v>30.484000000000002</c:v>
                </c:pt>
                <c:pt idx="766">
                  <c:v>30.483000000000001</c:v>
                </c:pt>
                <c:pt idx="767">
                  <c:v>30.481000000000002</c:v>
                </c:pt>
                <c:pt idx="768">
                  <c:v>30.48</c:v>
                </c:pt>
                <c:pt idx="769">
                  <c:v>30.478000000000002</c:v>
                </c:pt>
                <c:pt idx="770">
                  <c:v>30.475999999999999</c:v>
                </c:pt>
                <c:pt idx="771">
                  <c:v>30.475000000000001</c:v>
                </c:pt>
                <c:pt idx="772">
                  <c:v>30.475000000000001</c:v>
                </c:pt>
                <c:pt idx="773">
                  <c:v>30.472000000000001</c:v>
                </c:pt>
                <c:pt idx="774">
                  <c:v>30.471</c:v>
                </c:pt>
                <c:pt idx="775">
                  <c:v>30.471</c:v>
                </c:pt>
                <c:pt idx="776">
                  <c:v>30.468</c:v>
                </c:pt>
                <c:pt idx="777">
                  <c:v>30.468</c:v>
                </c:pt>
                <c:pt idx="778">
                  <c:v>30.466999999999999</c:v>
                </c:pt>
                <c:pt idx="779">
                  <c:v>30.463999999999999</c:v>
                </c:pt>
                <c:pt idx="780">
                  <c:v>30.463999999999999</c:v>
                </c:pt>
                <c:pt idx="781">
                  <c:v>30.462</c:v>
                </c:pt>
                <c:pt idx="782">
                  <c:v>30.460999999999999</c:v>
                </c:pt>
                <c:pt idx="783">
                  <c:v>30.46</c:v>
                </c:pt>
                <c:pt idx="784">
                  <c:v>30.457000000000001</c:v>
                </c:pt>
                <c:pt idx="785">
                  <c:v>30.457000000000001</c:v>
                </c:pt>
                <c:pt idx="786">
                  <c:v>30.454999999999998</c:v>
                </c:pt>
                <c:pt idx="787">
                  <c:v>30.452000000000002</c:v>
                </c:pt>
                <c:pt idx="788">
                  <c:v>30.452000000000002</c:v>
                </c:pt>
                <c:pt idx="789">
                  <c:v>30.451000000000001</c:v>
                </c:pt>
                <c:pt idx="790">
                  <c:v>30.45</c:v>
                </c:pt>
                <c:pt idx="791">
                  <c:v>30.448</c:v>
                </c:pt>
                <c:pt idx="792">
                  <c:v>30.446999999999999</c:v>
                </c:pt>
                <c:pt idx="793">
                  <c:v>30.446000000000002</c:v>
                </c:pt>
                <c:pt idx="794">
                  <c:v>30.443999999999999</c:v>
                </c:pt>
                <c:pt idx="795">
                  <c:v>30.442</c:v>
                </c:pt>
                <c:pt idx="796">
                  <c:v>30.440999999999999</c:v>
                </c:pt>
                <c:pt idx="797">
                  <c:v>30.44</c:v>
                </c:pt>
                <c:pt idx="798">
                  <c:v>30.439</c:v>
                </c:pt>
                <c:pt idx="799">
                  <c:v>30.437000000000001</c:v>
                </c:pt>
                <c:pt idx="800">
                  <c:v>30.437000000000001</c:v>
                </c:pt>
                <c:pt idx="801">
                  <c:v>30.434000000000001</c:v>
                </c:pt>
                <c:pt idx="802">
                  <c:v>30.433</c:v>
                </c:pt>
                <c:pt idx="803">
                  <c:v>30.431000000000001</c:v>
                </c:pt>
                <c:pt idx="804">
                  <c:v>30.431000000000001</c:v>
                </c:pt>
                <c:pt idx="805">
                  <c:v>30.428999999999998</c:v>
                </c:pt>
                <c:pt idx="806">
                  <c:v>30.427</c:v>
                </c:pt>
                <c:pt idx="807">
                  <c:v>30.427</c:v>
                </c:pt>
                <c:pt idx="808">
                  <c:v>30.425000000000001</c:v>
                </c:pt>
                <c:pt idx="809">
                  <c:v>30.422999999999998</c:v>
                </c:pt>
                <c:pt idx="810">
                  <c:v>30.422999999999998</c:v>
                </c:pt>
                <c:pt idx="811">
                  <c:v>30.422000000000001</c:v>
                </c:pt>
                <c:pt idx="812">
                  <c:v>30.42</c:v>
                </c:pt>
                <c:pt idx="813">
                  <c:v>30.419</c:v>
                </c:pt>
                <c:pt idx="814">
                  <c:v>30.417000000000002</c:v>
                </c:pt>
                <c:pt idx="815">
                  <c:v>30.416</c:v>
                </c:pt>
                <c:pt idx="816">
                  <c:v>30.414000000000001</c:v>
                </c:pt>
                <c:pt idx="817">
                  <c:v>30.413</c:v>
                </c:pt>
                <c:pt idx="818">
                  <c:v>30.411999999999999</c:v>
                </c:pt>
                <c:pt idx="819">
                  <c:v>30.41</c:v>
                </c:pt>
                <c:pt idx="820">
                  <c:v>30.408999999999999</c:v>
                </c:pt>
                <c:pt idx="821">
                  <c:v>30.408000000000001</c:v>
                </c:pt>
                <c:pt idx="822">
                  <c:v>30.405999999999999</c:v>
                </c:pt>
                <c:pt idx="823">
                  <c:v>30.405000000000001</c:v>
                </c:pt>
                <c:pt idx="824">
                  <c:v>30.402999999999999</c:v>
                </c:pt>
                <c:pt idx="825">
                  <c:v>30.401</c:v>
                </c:pt>
                <c:pt idx="826">
                  <c:v>30.401</c:v>
                </c:pt>
                <c:pt idx="827">
                  <c:v>30.399000000000001</c:v>
                </c:pt>
                <c:pt idx="828">
                  <c:v>30.398</c:v>
                </c:pt>
                <c:pt idx="829">
                  <c:v>30.396000000000001</c:v>
                </c:pt>
                <c:pt idx="830">
                  <c:v>30.395</c:v>
                </c:pt>
                <c:pt idx="831">
                  <c:v>30.393000000000001</c:v>
                </c:pt>
                <c:pt idx="832">
                  <c:v>30.393000000000001</c:v>
                </c:pt>
                <c:pt idx="833">
                  <c:v>30.39</c:v>
                </c:pt>
                <c:pt idx="834">
                  <c:v>30.39</c:v>
                </c:pt>
                <c:pt idx="835">
                  <c:v>30.388000000000002</c:v>
                </c:pt>
                <c:pt idx="836">
                  <c:v>30.385999999999999</c:v>
                </c:pt>
                <c:pt idx="837">
                  <c:v>30.385000000000002</c:v>
                </c:pt>
                <c:pt idx="838">
                  <c:v>30.384</c:v>
                </c:pt>
                <c:pt idx="839">
                  <c:v>30.382000000000001</c:v>
                </c:pt>
                <c:pt idx="840">
                  <c:v>30.381</c:v>
                </c:pt>
                <c:pt idx="841">
                  <c:v>30.38</c:v>
                </c:pt>
                <c:pt idx="842">
                  <c:v>30.378</c:v>
                </c:pt>
                <c:pt idx="843">
                  <c:v>30.376000000000001</c:v>
                </c:pt>
                <c:pt idx="844">
                  <c:v>30.375</c:v>
                </c:pt>
                <c:pt idx="845">
                  <c:v>30.375</c:v>
                </c:pt>
                <c:pt idx="846">
                  <c:v>30.372</c:v>
                </c:pt>
                <c:pt idx="847">
                  <c:v>30.370999999999999</c:v>
                </c:pt>
                <c:pt idx="848">
                  <c:v>30.37</c:v>
                </c:pt>
                <c:pt idx="849">
                  <c:v>30.367999999999999</c:v>
                </c:pt>
                <c:pt idx="850">
                  <c:v>30.367000000000001</c:v>
                </c:pt>
                <c:pt idx="851">
                  <c:v>30.364999999999998</c:v>
                </c:pt>
                <c:pt idx="852">
                  <c:v>30.364000000000001</c:v>
                </c:pt>
                <c:pt idx="853">
                  <c:v>30.363</c:v>
                </c:pt>
                <c:pt idx="854">
                  <c:v>30.361999999999998</c:v>
                </c:pt>
                <c:pt idx="855">
                  <c:v>30.36</c:v>
                </c:pt>
                <c:pt idx="856">
                  <c:v>30.359000000000002</c:v>
                </c:pt>
                <c:pt idx="857">
                  <c:v>30.356999999999999</c:v>
                </c:pt>
                <c:pt idx="858">
                  <c:v>30.356000000000002</c:v>
                </c:pt>
                <c:pt idx="859">
                  <c:v>30.353999999999999</c:v>
                </c:pt>
                <c:pt idx="860">
                  <c:v>30.353000000000002</c:v>
                </c:pt>
                <c:pt idx="861">
                  <c:v>30.352</c:v>
                </c:pt>
                <c:pt idx="862">
                  <c:v>30.35</c:v>
                </c:pt>
                <c:pt idx="863">
                  <c:v>30.349</c:v>
                </c:pt>
                <c:pt idx="864">
                  <c:v>30.347000000000001</c:v>
                </c:pt>
                <c:pt idx="865">
                  <c:v>30.346</c:v>
                </c:pt>
                <c:pt idx="866">
                  <c:v>30.344999999999999</c:v>
                </c:pt>
                <c:pt idx="867">
                  <c:v>30.343</c:v>
                </c:pt>
                <c:pt idx="868">
                  <c:v>30.341999999999999</c:v>
                </c:pt>
                <c:pt idx="869">
                  <c:v>30.341000000000001</c:v>
                </c:pt>
                <c:pt idx="870">
                  <c:v>30.34</c:v>
                </c:pt>
                <c:pt idx="871">
                  <c:v>30.338999999999999</c:v>
                </c:pt>
                <c:pt idx="872">
                  <c:v>30.337</c:v>
                </c:pt>
                <c:pt idx="873">
                  <c:v>30.335000000000001</c:v>
                </c:pt>
                <c:pt idx="874">
                  <c:v>30.334</c:v>
                </c:pt>
                <c:pt idx="875">
                  <c:v>30.332000000000001</c:v>
                </c:pt>
                <c:pt idx="876">
                  <c:v>30.331</c:v>
                </c:pt>
                <c:pt idx="877">
                  <c:v>30.329000000000001</c:v>
                </c:pt>
                <c:pt idx="878">
                  <c:v>30.329000000000001</c:v>
                </c:pt>
                <c:pt idx="879">
                  <c:v>30.327999999999999</c:v>
                </c:pt>
                <c:pt idx="880">
                  <c:v>30.324999999999999</c:v>
                </c:pt>
                <c:pt idx="881">
                  <c:v>30.324999999999999</c:v>
                </c:pt>
                <c:pt idx="882">
                  <c:v>30.323</c:v>
                </c:pt>
                <c:pt idx="883">
                  <c:v>30.321000000000002</c:v>
                </c:pt>
                <c:pt idx="884">
                  <c:v>30.32</c:v>
                </c:pt>
                <c:pt idx="885">
                  <c:v>30.318999999999999</c:v>
                </c:pt>
                <c:pt idx="886">
                  <c:v>30.315999999999999</c:v>
                </c:pt>
                <c:pt idx="887">
                  <c:v>30.315000000000001</c:v>
                </c:pt>
                <c:pt idx="888">
                  <c:v>30.314</c:v>
                </c:pt>
                <c:pt idx="889">
                  <c:v>30.312999999999999</c:v>
                </c:pt>
                <c:pt idx="890">
                  <c:v>30.311</c:v>
                </c:pt>
                <c:pt idx="891">
                  <c:v>30.311</c:v>
                </c:pt>
                <c:pt idx="892">
                  <c:v>30.309000000000001</c:v>
                </c:pt>
                <c:pt idx="893">
                  <c:v>30.308</c:v>
                </c:pt>
                <c:pt idx="894">
                  <c:v>30.306000000000001</c:v>
                </c:pt>
                <c:pt idx="895">
                  <c:v>30.303999999999998</c:v>
                </c:pt>
                <c:pt idx="896">
                  <c:v>30.303999999999998</c:v>
                </c:pt>
                <c:pt idx="897">
                  <c:v>30.303000000000001</c:v>
                </c:pt>
                <c:pt idx="898">
                  <c:v>30.300999999999998</c:v>
                </c:pt>
                <c:pt idx="899">
                  <c:v>30.298999999999999</c:v>
                </c:pt>
                <c:pt idx="900">
                  <c:v>30.298999999999999</c:v>
                </c:pt>
                <c:pt idx="901">
                  <c:v>30.295000000000002</c:v>
                </c:pt>
                <c:pt idx="902">
                  <c:v>30.294</c:v>
                </c:pt>
                <c:pt idx="903">
                  <c:v>30.292999999999999</c:v>
                </c:pt>
                <c:pt idx="904">
                  <c:v>30.292000000000002</c:v>
                </c:pt>
                <c:pt idx="905">
                  <c:v>30.29</c:v>
                </c:pt>
                <c:pt idx="906">
                  <c:v>30.289000000000001</c:v>
                </c:pt>
                <c:pt idx="907">
                  <c:v>30.288</c:v>
                </c:pt>
                <c:pt idx="908">
                  <c:v>30.286000000000001</c:v>
                </c:pt>
                <c:pt idx="909">
                  <c:v>30.283999999999999</c:v>
                </c:pt>
                <c:pt idx="910">
                  <c:v>30.283000000000001</c:v>
                </c:pt>
                <c:pt idx="911">
                  <c:v>30.282</c:v>
                </c:pt>
                <c:pt idx="912">
                  <c:v>30.280999999999999</c:v>
                </c:pt>
                <c:pt idx="913">
                  <c:v>30.28</c:v>
                </c:pt>
                <c:pt idx="914">
                  <c:v>30.277000000000001</c:v>
                </c:pt>
                <c:pt idx="915">
                  <c:v>30.276</c:v>
                </c:pt>
                <c:pt idx="916">
                  <c:v>30.274999999999999</c:v>
                </c:pt>
                <c:pt idx="917">
                  <c:v>30.273</c:v>
                </c:pt>
                <c:pt idx="918">
                  <c:v>30.271000000000001</c:v>
                </c:pt>
                <c:pt idx="919">
                  <c:v>30.271000000000001</c:v>
                </c:pt>
                <c:pt idx="920">
                  <c:v>30.268999999999998</c:v>
                </c:pt>
                <c:pt idx="921">
                  <c:v>30.268999999999998</c:v>
                </c:pt>
                <c:pt idx="922">
                  <c:v>30.265999999999998</c:v>
                </c:pt>
                <c:pt idx="923">
                  <c:v>30.265000000000001</c:v>
                </c:pt>
                <c:pt idx="924">
                  <c:v>30.263999999999999</c:v>
                </c:pt>
                <c:pt idx="925">
                  <c:v>30.262</c:v>
                </c:pt>
                <c:pt idx="926">
                  <c:v>30.260999999999999</c:v>
                </c:pt>
                <c:pt idx="927">
                  <c:v>30.259</c:v>
                </c:pt>
                <c:pt idx="928">
                  <c:v>30.257000000000001</c:v>
                </c:pt>
                <c:pt idx="929">
                  <c:v>30.256</c:v>
                </c:pt>
                <c:pt idx="930">
                  <c:v>30.256</c:v>
                </c:pt>
                <c:pt idx="931">
                  <c:v>30.254000000000001</c:v>
                </c:pt>
                <c:pt idx="932">
                  <c:v>30.253</c:v>
                </c:pt>
                <c:pt idx="933">
                  <c:v>30.251999999999999</c:v>
                </c:pt>
                <c:pt idx="934">
                  <c:v>30.248999999999999</c:v>
                </c:pt>
                <c:pt idx="935">
                  <c:v>30.247</c:v>
                </c:pt>
                <c:pt idx="936">
                  <c:v>30.247</c:v>
                </c:pt>
                <c:pt idx="937">
                  <c:v>30.245999999999999</c:v>
                </c:pt>
                <c:pt idx="938">
                  <c:v>30.242999999999999</c:v>
                </c:pt>
                <c:pt idx="939">
                  <c:v>30.242999999999999</c:v>
                </c:pt>
                <c:pt idx="940">
                  <c:v>30.24</c:v>
                </c:pt>
                <c:pt idx="941">
                  <c:v>30.239000000000001</c:v>
                </c:pt>
                <c:pt idx="942">
                  <c:v>30.238</c:v>
                </c:pt>
                <c:pt idx="943">
                  <c:v>30.236000000000001</c:v>
                </c:pt>
                <c:pt idx="944">
                  <c:v>30.234999999999999</c:v>
                </c:pt>
                <c:pt idx="945">
                  <c:v>30.234999999999999</c:v>
                </c:pt>
                <c:pt idx="946">
                  <c:v>30.231999999999999</c:v>
                </c:pt>
                <c:pt idx="947">
                  <c:v>30.23</c:v>
                </c:pt>
                <c:pt idx="948">
                  <c:v>30.23</c:v>
                </c:pt>
                <c:pt idx="949">
                  <c:v>30.227</c:v>
                </c:pt>
                <c:pt idx="950">
                  <c:v>30.227</c:v>
                </c:pt>
                <c:pt idx="951">
                  <c:v>30.225999999999999</c:v>
                </c:pt>
                <c:pt idx="952">
                  <c:v>30.224</c:v>
                </c:pt>
                <c:pt idx="953">
                  <c:v>30.222000000000001</c:v>
                </c:pt>
                <c:pt idx="954">
                  <c:v>30.22</c:v>
                </c:pt>
                <c:pt idx="955">
                  <c:v>30.22</c:v>
                </c:pt>
                <c:pt idx="956">
                  <c:v>30.22</c:v>
                </c:pt>
                <c:pt idx="957">
                  <c:v>30.216000000000001</c:v>
                </c:pt>
                <c:pt idx="958">
                  <c:v>30.215</c:v>
                </c:pt>
                <c:pt idx="959">
                  <c:v>30.213999999999999</c:v>
                </c:pt>
                <c:pt idx="960">
                  <c:v>30.213000000000001</c:v>
                </c:pt>
                <c:pt idx="961">
                  <c:v>30.210999999999999</c:v>
                </c:pt>
                <c:pt idx="962">
                  <c:v>30.209</c:v>
                </c:pt>
                <c:pt idx="963">
                  <c:v>30.209</c:v>
                </c:pt>
                <c:pt idx="964">
                  <c:v>30.206</c:v>
                </c:pt>
                <c:pt idx="965">
                  <c:v>30.204999999999998</c:v>
                </c:pt>
                <c:pt idx="966">
                  <c:v>30.204999999999998</c:v>
                </c:pt>
                <c:pt idx="967">
                  <c:v>30.202999999999999</c:v>
                </c:pt>
                <c:pt idx="968">
                  <c:v>30.2</c:v>
                </c:pt>
                <c:pt idx="969">
                  <c:v>30.2</c:v>
                </c:pt>
                <c:pt idx="970">
                  <c:v>30.199000000000002</c:v>
                </c:pt>
                <c:pt idx="971">
                  <c:v>30.196999999999999</c:v>
                </c:pt>
                <c:pt idx="972">
                  <c:v>30.196000000000002</c:v>
                </c:pt>
                <c:pt idx="973">
                  <c:v>30.193999999999999</c:v>
                </c:pt>
                <c:pt idx="974">
                  <c:v>30.193000000000001</c:v>
                </c:pt>
                <c:pt idx="975">
                  <c:v>30.189</c:v>
                </c:pt>
                <c:pt idx="976">
                  <c:v>30.19</c:v>
                </c:pt>
                <c:pt idx="977">
                  <c:v>30.187999999999999</c:v>
                </c:pt>
                <c:pt idx="978">
                  <c:v>30.187000000000001</c:v>
                </c:pt>
                <c:pt idx="979">
                  <c:v>30.186</c:v>
                </c:pt>
                <c:pt idx="980">
                  <c:v>30.184000000000001</c:v>
                </c:pt>
                <c:pt idx="981">
                  <c:v>30.181999999999999</c:v>
                </c:pt>
                <c:pt idx="982">
                  <c:v>30.18</c:v>
                </c:pt>
                <c:pt idx="983">
                  <c:v>30.178999999999998</c:v>
                </c:pt>
                <c:pt idx="984">
                  <c:v>30.177</c:v>
                </c:pt>
                <c:pt idx="985">
                  <c:v>30.177</c:v>
                </c:pt>
                <c:pt idx="986">
                  <c:v>30.175000000000001</c:v>
                </c:pt>
                <c:pt idx="987">
                  <c:v>30.172999999999998</c:v>
                </c:pt>
                <c:pt idx="988">
                  <c:v>30.172000000000001</c:v>
                </c:pt>
                <c:pt idx="989">
                  <c:v>30.170999999999999</c:v>
                </c:pt>
                <c:pt idx="990">
                  <c:v>30.17</c:v>
                </c:pt>
                <c:pt idx="991">
                  <c:v>30.167999999999999</c:v>
                </c:pt>
                <c:pt idx="992">
                  <c:v>30.167000000000002</c:v>
                </c:pt>
                <c:pt idx="993">
                  <c:v>30.164999999999999</c:v>
                </c:pt>
                <c:pt idx="994">
                  <c:v>30.164000000000001</c:v>
                </c:pt>
                <c:pt idx="995">
                  <c:v>30.161999999999999</c:v>
                </c:pt>
                <c:pt idx="996">
                  <c:v>30.161000000000001</c:v>
                </c:pt>
                <c:pt idx="997">
                  <c:v>30.16</c:v>
                </c:pt>
                <c:pt idx="998">
                  <c:v>30.158000000000001</c:v>
                </c:pt>
                <c:pt idx="999">
                  <c:v>30.157</c:v>
                </c:pt>
                <c:pt idx="1000">
                  <c:v>30.155000000000001</c:v>
                </c:pt>
                <c:pt idx="1001">
                  <c:v>30.152999999999999</c:v>
                </c:pt>
                <c:pt idx="1002">
                  <c:v>30.152000000000001</c:v>
                </c:pt>
                <c:pt idx="1003">
                  <c:v>30.151</c:v>
                </c:pt>
                <c:pt idx="1004">
                  <c:v>30.149000000000001</c:v>
                </c:pt>
                <c:pt idx="1005">
                  <c:v>30.148</c:v>
                </c:pt>
                <c:pt idx="1006">
                  <c:v>30.146000000000001</c:v>
                </c:pt>
                <c:pt idx="1007">
                  <c:v>30.143999999999998</c:v>
                </c:pt>
                <c:pt idx="1008">
                  <c:v>30.143000000000001</c:v>
                </c:pt>
                <c:pt idx="1009">
                  <c:v>30.141999999999999</c:v>
                </c:pt>
                <c:pt idx="1010">
                  <c:v>30.140999999999998</c:v>
                </c:pt>
                <c:pt idx="1011">
                  <c:v>30.138999999999999</c:v>
                </c:pt>
                <c:pt idx="1012">
                  <c:v>30.138000000000002</c:v>
                </c:pt>
                <c:pt idx="1013">
                  <c:v>30.135999999999999</c:v>
                </c:pt>
                <c:pt idx="1014">
                  <c:v>30.134</c:v>
                </c:pt>
                <c:pt idx="1015">
                  <c:v>30.132999999999999</c:v>
                </c:pt>
                <c:pt idx="1016">
                  <c:v>30.132000000000001</c:v>
                </c:pt>
                <c:pt idx="1017">
                  <c:v>30.13</c:v>
                </c:pt>
                <c:pt idx="1018">
                  <c:v>30.129000000000001</c:v>
                </c:pt>
                <c:pt idx="1019">
                  <c:v>30.128</c:v>
                </c:pt>
                <c:pt idx="1020">
                  <c:v>30.126000000000001</c:v>
                </c:pt>
                <c:pt idx="1021">
                  <c:v>30.125</c:v>
                </c:pt>
                <c:pt idx="1022">
                  <c:v>30.123000000000001</c:v>
                </c:pt>
                <c:pt idx="1023">
                  <c:v>30.120999999999999</c:v>
                </c:pt>
                <c:pt idx="1024">
                  <c:v>30.120999999999999</c:v>
                </c:pt>
                <c:pt idx="1025">
                  <c:v>30.119</c:v>
                </c:pt>
                <c:pt idx="1026">
                  <c:v>30.117000000000001</c:v>
                </c:pt>
                <c:pt idx="1027">
                  <c:v>30.114000000000001</c:v>
                </c:pt>
                <c:pt idx="1028">
                  <c:v>30.114000000000001</c:v>
                </c:pt>
                <c:pt idx="1029">
                  <c:v>30.113</c:v>
                </c:pt>
                <c:pt idx="1030">
                  <c:v>30.111999999999998</c:v>
                </c:pt>
                <c:pt idx="1031">
                  <c:v>30.109000000000002</c:v>
                </c:pt>
                <c:pt idx="1032">
                  <c:v>30.109000000000002</c:v>
                </c:pt>
                <c:pt idx="1033">
                  <c:v>30.106999999999999</c:v>
                </c:pt>
                <c:pt idx="1034">
                  <c:v>30.105</c:v>
                </c:pt>
                <c:pt idx="1035">
                  <c:v>30.103999999999999</c:v>
                </c:pt>
                <c:pt idx="1036">
                  <c:v>30.102</c:v>
                </c:pt>
                <c:pt idx="1037">
                  <c:v>30.102</c:v>
                </c:pt>
                <c:pt idx="1038">
                  <c:v>30.1</c:v>
                </c:pt>
                <c:pt idx="1039">
                  <c:v>30.097000000000001</c:v>
                </c:pt>
                <c:pt idx="1040">
                  <c:v>30.097000000000001</c:v>
                </c:pt>
                <c:pt idx="1041">
                  <c:v>30.094999999999999</c:v>
                </c:pt>
                <c:pt idx="1042">
                  <c:v>30.093</c:v>
                </c:pt>
                <c:pt idx="1043">
                  <c:v>30.091999999999999</c:v>
                </c:pt>
                <c:pt idx="1044">
                  <c:v>30.091000000000001</c:v>
                </c:pt>
                <c:pt idx="1045">
                  <c:v>30.088999999999999</c:v>
                </c:pt>
                <c:pt idx="1046">
                  <c:v>30.088000000000001</c:v>
                </c:pt>
                <c:pt idx="1047">
                  <c:v>30.085999999999999</c:v>
                </c:pt>
                <c:pt idx="1048">
                  <c:v>30.085000000000001</c:v>
                </c:pt>
                <c:pt idx="1049">
                  <c:v>30.084</c:v>
                </c:pt>
                <c:pt idx="1050">
                  <c:v>30.082000000000001</c:v>
                </c:pt>
                <c:pt idx="1051">
                  <c:v>30.082000000000001</c:v>
                </c:pt>
                <c:pt idx="1052">
                  <c:v>30.079000000000001</c:v>
                </c:pt>
                <c:pt idx="1053">
                  <c:v>30.077999999999999</c:v>
                </c:pt>
                <c:pt idx="1054">
                  <c:v>30.076000000000001</c:v>
                </c:pt>
                <c:pt idx="1055">
                  <c:v>30.074999999999999</c:v>
                </c:pt>
                <c:pt idx="1056">
                  <c:v>30.071999999999999</c:v>
                </c:pt>
                <c:pt idx="1057">
                  <c:v>30.071999999999999</c:v>
                </c:pt>
                <c:pt idx="1058">
                  <c:v>30.07</c:v>
                </c:pt>
                <c:pt idx="1059">
                  <c:v>30.068999999999999</c:v>
                </c:pt>
                <c:pt idx="1060">
                  <c:v>30.067</c:v>
                </c:pt>
                <c:pt idx="1061">
                  <c:v>30.065999999999999</c:v>
                </c:pt>
                <c:pt idx="1062">
                  <c:v>30.065000000000001</c:v>
                </c:pt>
                <c:pt idx="1063">
                  <c:v>30.062999999999999</c:v>
                </c:pt>
                <c:pt idx="1064">
                  <c:v>30.061</c:v>
                </c:pt>
                <c:pt idx="1065">
                  <c:v>30.06</c:v>
                </c:pt>
                <c:pt idx="1066">
                  <c:v>30.058</c:v>
                </c:pt>
                <c:pt idx="1067">
                  <c:v>30.056999999999999</c:v>
                </c:pt>
                <c:pt idx="1068">
                  <c:v>30.055</c:v>
                </c:pt>
                <c:pt idx="1069">
                  <c:v>30.055</c:v>
                </c:pt>
                <c:pt idx="1070">
                  <c:v>30.052</c:v>
                </c:pt>
                <c:pt idx="1071">
                  <c:v>30.050999999999998</c:v>
                </c:pt>
                <c:pt idx="1072">
                  <c:v>30.05</c:v>
                </c:pt>
                <c:pt idx="1073">
                  <c:v>30.047999999999998</c:v>
                </c:pt>
                <c:pt idx="1074">
                  <c:v>30.045999999999999</c:v>
                </c:pt>
                <c:pt idx="1075">
                  <c:v>30.045000000000002</c:v>
                </c:pt>
                <c:pt idx="1076">
                  <c:v>30.044</c:v>
                </c:pt>
                <c:pt idx="1077">
                  <c:v>30.042000000000002</c:v>
                </c:pt>
                <c:pt idx="1078">
                  <c:v>30.041</c:v>
                </c:pt>
                <c:pt idx="1079">
                  <c:v>30.04</c:v>
                </c:pt>
                <c:pt idx="1080">
                  <c:v>30.038</c:v>
                </c:pt>
                <c:pt idx="1081">
                  <c:v>30.036000000000001</c:v>
                </c:pt>
                <c:pt idx="1082">
                  <c:v>30.035</c:v>
                </c:pt>
                <c:pt idx="1083">
                  <c:v>30.033000000000001</c:v>
                </c:pt>
                <c:pt idx="1084">
                  <c:v>30.030999999999999</c:v>
                </c:pt>
                <c:pt idx="1085">
                  <c:v>30.032</c:v>
                </c:pt>
                <c:pt idx="1086">
                  <c:v>30.03</c:v>
                </c:pt>
                <c:pt idx="1087">
                  <c:v>30.027000000000001</c:v>
                </c:pt>
                <c:pt idx="1088">
                  <c:v>30.027000000000001</c:v>
                </c:pt>
                <c:pt idx="1089">
                  <c:v>30.024999999999999</c:v>
                </c:pt>
                <c:pt idx="1090">
                  <c:v>30.024000000000001</c:v>
                </c:pt>
                <c:pt idx="1091">
                  <c:v>30.021000000000001</c:v>
                </c:pt>
                <c:pt idx="1092">
                  <c:v>30.02</c:v>
                </c:pt>
                <c:pt idx="1093">
                  <c:v>30.018000000000001</c:v>
                </c:pt>
                <c:pt idx="1094">
                  <c:v>30.016999999999999</c:v>
                </c:pt>
                <c:pt idx="1095">
                  <c:v>30.015999999999998</c:v>
                </c:pt>
                <c:pt idx="1096">
                  <c:v>30.013000000000002</c:v>
                </c:pt>
                <c:pt idx="1097">
                  <c:v>30.013000000000002</c:v>
                </c:pt>
                <c:pt idx="1098">
                  <c:v>30.010999999999999</c:v>
                </c:pt>
                <c:pt idx="1099">
                  <c:v>30.009</c:v>
                </c:pt>
                <c:pt idx="1100">
                  <c:v>30.01</c:v>
                </c:pt>
                <c:pt idx="1101">
                  <c:v>30.007000000000001</c:v>
                </c:pt>
                <c:pt idx="1102">
                  <c:v>30.004999999999999</c:v>
                </c:pt>
                <c:pt idx="1103">
                  <c:v>30.004000000000001</c:v>
                </c:pt>
                <c:pt idx="1104">
                  <c:v>30.001999999999999</c:v>
                </c:pt>
                <c:pt idx="1105">
                  <c:v>30.001000000000001</c:v>
                </c:pt>
                <c:pt idx="1106">
                  <c:v>29.998999999999999</c:v>
                </c:pt>
                <c:pt idx="1107">
                  <c:v>29.998000000000001</c:v>
                </c:pt>
                <c:pt idx="1108">
                  <c:v>29.997</c:v>
                </c:pt>
                <c:pt idx="1109">
                  <c:v>29.995000000000001</c:v>
                </c:pt>
                <c:pt idx="1110">
                  <c:v>29.994</c:v>
                </c:pt>
                <c:pt idx="1111">
                  <c:v>29.992999999999999</c:v>
                </c:pt>
                <c:pt idx="1112">
                  <c:v>29.991</c:v>
                </c:pt>
                <c:pt idx="1113">
                  <c:v>29.99</c:v>
                </c:pt>
                <c:pt idx="1114">
                  <c:v>29.986999999999998</c:v>
                </c:pt>
                <c:pt idx="1115">
                  <c:v>29.986999999999998</c:v>
                </c:pt>
                <c:pt idx="1116">
                  <c:v>29.984999999999999</c:v>
                </c:pt>
                <c:pt idx="1117">
                  <c:v>29.983000000000001</c:v>
                </c:pt>
                <c:pt idx="1118">
                  <c:v>29.98</c:v>
                </c:pt>
                <c:pt idx="1119">
                  <c:v>29.98</c:v>
                </c:pt>
                <c:pt idx="1120">
                  <c:v>29.978999999999999</c:v>
                </c:pt>
                <c:pt idx="1121">
                  <c:v>29.978000000000002</c:v>
                </c:pt>
                <c:pt idx="1122">
                  <c:v>29.975999999999999</c:v>
                </c:pt>
                <c:pt idx="1123">
                  <c:v>29.974</c:v>
                </c:pt>
                <c:pt idx="1124">
                  <c:v>29.975000000000001</c:v>
                </c:pt>
                <c:pt idx="1125">
                  <c:v>29.971</c:v>
                </c:pt>
                <c:pt idx="1126">
                  <c:v>29.971</c:v>
                </c:pt>
                <c:pt idx="1127">
                  <c:v>29.969000000000001</c:v>
                </c:pt>
                <c:pt idx="1128">
                  <c:v>29.966999999999999</c:v>
                </c:pt>
                <c:pt idx="1129">
                  <c:v>29.966000000000001</c:v>
                </c:pt>
                <c:pt idx="1130">
                  <c:v>29.963999999999999</c:v>
                </c:pt>
                <c:pt idx="1131">
                  <c:v>29.963000000000001</c:v>
                </c:pt>
                <c:pt idx="1132">
                  <c:v>29.960999999999999</c:v>
                </c:pt>
                <c:pt idx="1133">
                  <c:v>29.96</c:v>
                </c:pt>
                <c:pt idx="1134">
                  <c:v>29.959</c:v>
                </c:pt>
                <c:pt idx="1135">
                  <c:v>29.956</c:v>
                </c:pt>
                <c:pt idx="1136">
                  <c:v>29.954999999999998</c:v>
                </c:pt>
                <c:pt idx="1137">
                  <c:v>29.954000000000001</c:v>
                </c:pt>
                <c:pt idx="1138">
                  <c:v>29.952000000000002</c:v>
                </c:pt>
                <c:pt idx="1139">
                  <c:v>29.951000000000001</c:v>
                </c:pt>
                <c:pt idx="1140">
                  <c:v>29.95</c:v>
                </c:pt>
                <c:pt idx="1141">
                  <c:v>29.948</c:v>
                </c:pt>
                <c:pt idx="1142">
                  <c:v>29.946999999999999</c:v>
                </c:pt>
                <c:pt idx="1143">
                  <c:v>29.946000000000002</c:v>
                </c:pt>
                <c:pt idx="1144">
                  <c:v>29.943999999999999</c:v>
                </c:pt>
                <c:pt idx="1145">
                  <c:v>29.942</c:v>
                </c:pt>
                <c:pt idx="1146">
                  <c:v>29.94</c:v>
                </c:pt>
                <c:pt idx="1147">
                  <c:v>29.94</c:v>
                </c:pt>
                <c:pt idx="1148">
                  <c:v>29.937999999999999</c:v>
                </c:pt>
                <c:pt idx="1149">
                  <c:v>29.936</c:v>
                </c:pt>
                <c:pt idx="1150">
                  <c:v>29.934999999999999</c:v>
                </c:pt>
                <c:pt idx="1151">
                  <c:v>29.934000000000001</c:v>
                </c:pt>
                <c:pt idx="1152">
                  <c:v>29.933</c:v>
                </c:pt>
                <c:pt idx="1153">
                  <c:v>29.93</c:v>
                </c:pt>
                <c:pt idx="1154">
                  <c:v>29.928000000000001</c:v>
                </c:pt>
                <c:pt idx="1155">
                  <c:v>29.928000000000001</c:v>
                </c:pt>
                <c:pt idx="1156">
                  <c:v>29.925999999999998</c:v>
                </c:pt>
                <c:pt idx="1157">
                  <c:v>29.923999999999999</c:v>
                </c:pt>
                <c:pt idx="1158">
                  <c:v>29.923999999999999</c:v>
                </c:pt>
                <c:pt idx="1159">
                  <c:v>29.920999999999999</c:v>
                </c:pt>
                <c:pt idx="1160">
                  <c:v>29.92</c:v>
                </c:pt>
                <c:pt idx="1161">
                  <c:v>29.919</c:v>
                </c:pt>
                <c:pt idx="1162">
                  <c:v>29.917000000000002</c:v>
                </c:pt>
                <c:pt idx="1163">
                  <c:v>29.917000000000002</c:v>
                </c:pt>
                <c:pt idx="1164">
                  <c:v>29.914999999999999</c:v>
                </c:pt>
                <c:pt idx="1165">
                  <c:v>29.913</c:v>
                </c:pt>
                <c:pt idx="1166">
                  <c:v>29.911000000000001</c:v>
                </c:pt>
                <c:pt idx="1167">
                  <c:v>29.91</c:v>
                </c:pt>
                <c:pt idx="1168">
                  <c:v>29.908000000000001</c:v>
                </c:pt>
                <c:pt idx="1169">
                  <c:v>29.905999999999999</c:v>
                </c:pt>
                <c:pt idx="1170">
                  <c:v>29.905000000000001</c:v>
                </c:pt>
                <c:pt idx="1171">
                  <c:v>29.904</c:v>
                </c:pt>
                <c:pt idx="1172">
                  <c:v>29.902999999999999</c:v>
                </c:pt>
                <c:pt idx="1173">
                  <c:v>29.9</c:v>
                </c:pt>
                <c:pt idx="1174">
                  <c:v>29.9</c:v>
                </c:pt>
                <c:pt idx="1175">
                  <c:v>29.899000000000001</c:v>
                </c:pt>
                <c:pt idx="1176">
                  <c:v>29.895</c:v>
                </c:pt>
                <c:pt idx="1177">
                  <c:v>29.895</c:v>
                </c:pt>
                <c:pt idx="1178">
                  <c:v>29.893999999999998</c:v>
                </c:pt>
                <c:pt idx="1179">
                  <c:v>29.891999999999999</c:v>
                </c:pt>
                <c:pt idx="1180">
                  <c:v>29.89</c:v>
                </c:pt>
                <c:pt idx="1181">
                  <c:v>29.89</c:v>
                </c:pt>
                <c:pt idx="1182">
                  <c:v>29.887</c:v>
                </c:pt>
                <c:pt idx="1183">
                  <c:v>29.885000000000002</c:v>
                </c:pt>
                <c:pt idx="1184">
                  <c:v>29.885000000000002</c:v>
                </c:pt>
                <c:pt idx="1185">
                  <c:v>29.882999999999999</c:v>
                </c:pt>
                <c:pt idx="1186">
                  <c:v>29.881</c:v>
                </c:pt>
                <c:pt idx="1187">
                  <c:v>29.881</c:v>
                </c:pt>
                <c:pt idx="1188">
                  <c:v>29.878</c:v>
                </c:pt>
                <c:pt idx="1189">
                  <c:v>29.876999999999999</c:v>
                </c:pt>
                <c:pt idx="1190">
                  <c:v>29.875</c:v>
                </c:pt>
                <c:pt idx="1191">
                  <c:v>29.873999999999999</c:v>
                </c:pt>
                <c:pt idx="1192">
                  <c:v>29.872</c:v>
                </c:pt>
                <c:pt idx="1193">
                  <c:v>29.870999999999999</c:v>
                </c:pt>
                <c:pt idx="1194">
                  <c:v>29.869</c:v>
                </c:pt>
                <c:pt idx="1195">
                  <c:v>29.867000000000001</c:v>
                </c:pt>
                <c:pt idx="1196">
                  <c:v>29.867000000000001</c:v>
                </c:pt>
                <c:pt idx="1197">
                  <c:v>29.864999999999998</c:v>
                </c:pt>
                <c:pt idx="1198">
                  <c:v>29.864000000000001</c:v>
                </c:pt>
                <c:pt idx="1199">
                  <c:v>29.861000000000001</c:v>
                </c:pt>
                <c:pt idx="1200">
                  <c:v>29.861000000000001</c:v>
                </c:pt>
                <c:pt idx="1201">
                  <c:v>29.859000000000002</c:v>
                </c:pt>
                <c:pt idx="1202">
                  <c:v>29.858000000000001</c:v>
                </c:pt>
                <c:pt idx="1203">
                  <c:v>29.856999999999999</c:v>
                </c:pt>
                <c:pt idx="1204">
                  <c:v>29.853999999999999</c:v>
                </c:pt>
                <c:pt idx="1205">
                  <c:v>29.853999999999999</c:v>
                </c:pt>
                <c:pt idx="1206">
                  <c:v>29.852</c:v>
                </c:pt>
                <c:pt idx="1207">
                  <c:v>29.85</c:v>
                </c:pt>
                <c:pt idx="1208">
                  <c:v>29.847999999999999</c:v>
                </c:pt>
                <c:pt idx="1209">
                  <c:v>29.847000000000001</c:v>
                </c:pt>
                <c:pt idx="1210">
                  <c:v>29.846</c:v>
                </c:pt>
                <c:pt idx="1211">
                  <c:v>29.844000000000001</c:v>
                </c:pt>
                <c:pt idx="1212">
                  <c:v>29.843</c:v>
                </c:pt>
                <c:pt idx="1213">
                  <c:v>29.841000000000001</c:v>
                </c:pt>
                <c:pt idx="1214">
                  <c:v>29.838999999999999</c:v>
                </c:pt>
                <c:pt idx="1215">
                  <c:v>29.838000000000001</c:v>
                </c:pt>
                <c:pt idx="1216">
                  <c:v>29.837</c:v>
                </c:pt>
                <c:pt idx="1217">
                  <c:v>29.835000000000001</c:v>
                </c:pt>
                <c:pt idx="1218">
                  <c:v>29.832999999999998</c:v>
                </c:pt>
                <c:pt idx="1219">
                  <c:v>29.832000000000001</c:v>
                </c:pt>
                <c:pt idx="1220">
                  <c:v>29.831</c:v>
                </c:pt>
                <c:pt idx="1221">
                  <c:v>29.829000000000001</c:v>
                </c:pt>
                <c:pt idx="1222">
                  <c:v>29.827999999999999</c:v>
                </c:pt>
                <c:pt idx="1223">
                  <c:v>29.827000000000002</c:v>
                </c:pt>
                <c:pt idx="1224">
                  <c:v>29.824999999999999</c:v>
                </c:pt>
                <c:pt idx="1225">
                  <c:v>29.824000000000002</c:v>
                </c:pt>
                <c:pt idx="1226">
                  <c:v>29.821000000000002</c:v>
                </c:pt>
                <c:pt idx="1227">
                  <c:v>29.818999999999999</c:v>
                </c:pt>
                <c:pt idx="1228">
                  <c:v>29.818999999999999</c:v>
                </c:pt>
                <c:pt idx="1229">
                  <c:v>29.817</c:v>
                </c:pt>
                <c:pt idx="1230">
                  <c:v>29.815000000000001</c:v>
                </c:pt>
                <c:pt idx="1231">
                  <c:v>29.814</c:v>
                </c:pt>
                <c:pt idx="1232">
                  <c:v>29.812999999999999</c:v>
                </c:pt>
                <c:pt idx="1233">
                  <c:v>29.811</c:v>
                </c:pt>
                <c:pt idx="1234">
                  <c:v>29.809000000000001</c:v>
                </c:pt>
                <c:pt idx="1235">
                  <c:v>29.808</c:v>
                </c:pt>
                <c:pt idx="1236">
                  <c:v>29.806999999999999</c:v>
                </c:pt>
                <c:pt idx="1237">
                  <c:v>29.803999999999998</c:v>
                </c:pt>
                <c:pt idx="1238">
                  <c:v>29.803999999999998</c:v>
                </c:pt>
                <c:pt idx="1239">
                  <c:v>29.802</c:v>
                </c:pt>
                <c:pt idx="1240">
                  <c:v>29.800999999999998</c:v>
                </c:pt>
                <c:pt idx="1241">
                  <c:v>29.798999999999999</c:v>
                </c:pt>
                <c:pt idx="1242">
                  <c:v>29.797000000000001</c:v>
                </c:pt>
                <c:pt idx="1243">
                  <c:v>29.795999999999999</c:v>
                </c:pt>
                <c:pt idx="1244">
                  <c:v>29.794</c:v>
                </c:pt>
                <c:pt idx="1245">
                  <c:v>29.792999999999999</c:v>
                </c:pt>
                <c:pt idx="1246">
                  <c:v>29.791</c:v>
                </c:pt>
                <c:pt idx="1247">
                  <c:v>29.791</c:v>
                </c:pt>
                <c:pt idx="1248">
                  <c:v>29.788</c:v>
                </c:pt>
                <c:pt idx="1249">
                  <c:v>29.786000000000001</c:v>
                </c:pt>
                <c:pt idx="1250">
                  <c:v>29.785</c:v>
                </c:pt>
                <c:pt idx="1251">
                  <c:v>29.785</c:v>
                </c:pt>
                <c:pt idx="1252">
                  <c:v>29.782</c:v>
                </c:pt>
                <c:pt idx="1253">
                  <c:v>29.780999999999999</c:v>
                </c:pt>
                <c:pt idx="1254">
                  <c:v>29.779</c:v>
                </c:pt>
                <c:pt idx="1255">
                  <c:v>29.777999999999999</c:v>
                </c:pt>
                <c:pt idx="1256">
                  <c:v>29.776</c:v>
                </c:pt>
                <c:pt idx="1257">
                  <c:v>29.774000000000001</c:v>
                </c:pt>
                <c:pt idx="1258">
                  <c:v>29.773</c:v>
                </c:pt>
                <c:pt idx="1259">
                  <c:v>29.771999999999998</c:v>
                </c:pt>
                <c:pt idx="1260">
                  <c:v>29.768999999999998</c:v>
                </c:pt>
                <c:pt idx="1261">
                  <c:v>29.768999999999998</c:v>
                </c:pt>
                <c:pt idx="1262">
                  <c:v>29.768000000000001</c:v>
                </c:pt>
                <c:pt idx="1263">
                  <c:v>29.765000000000001</c:v>
                </c:pt>
                <c:pt idx="1264">
                  <c:v>29.765000000000001</c:v>
                </c:pt>
                <c:pt idx="1265">
                  <c:v>29.763000000000002</c:v>
                </c:pt>
                <c:pt idx="1266">
                  <c:v>29.760999999999999</c:v>
                </c:pt>
                <c:pt idx="1267">
                  <c:v>29.76</c:v>
                </c:pt>
                <c:pt idx="1268">
                  <c:v>29.757999999999999</c:v>
                </c:pt>
                <c:pt idx="1269">
                  <c:v>29.757000000000001</c:v>
                </c:pt>
                <c:pt idx="1270">
                  <c:v>29.754999999999999</c:v>
                </c:pt>
                <c:pt idx="1271">
                  <c:v>29.754000000000001</c:v>
                </c:pt>
                <c:pt idx="1272">
                  <c:v>29.751999999999999</c:v>
                </c:pt>
                <c:pt idx="1273">
                  <c:v>29.75</c:v>
                </c:pt>
                <c:pt idx="1274">
                  <c:v>29.748999999999999</c:v>
                </c:pt>
                <c:pt idx="1275">
                  <c:v>29.747</c:v>
                </c:pt>
                <c:pt idx="1276">
                  <c:v>29.745999999999999</c:v>
                </c:pt>
                <c:pt idx="1277">
                  <c:v>29.744</c:v>
                </c:pt>
                <c:pt idx="1278">
                  <c:v>29.742999999999999</c:v>
                </c:pt>
                <c:pt idx="1279">
                  <c:v>29.741</c:v>
                </c:pt>
                <c:pt idx="1280">
                  <c:v>29.74</c:v>
                </c:pt>
                <c:pt idx="1281">
                  <c:v>29.739000000000001</c:v>
                </c:pt>
                <c:pt idx="1282">
                  <c:v>29.736999999999998</c:v>
                </c:pt>
                <c:pt idx="1283">
                  <c:v>29.734999999999999</c:v>
                </c:pt>
                <c:pt idx="1284">
                  <c:v>29.733000000000001</c:v>
                </c:pt>
                <c:pt idx="1285">
                  <c:v>29.734000000000002</c:v>
                </c:pt>
                <c:pt idx="1286">
                  <c:v>29.731999999999999</c:v>
                </c:pt>
                <c:pt idx="1287">
                  <c:v>29.73</c:v>
                </c:pt>
                <c:pt idx="1288">
                  <c:v>29.728000000000002</c:v>
                </c:pt>
                <c:pt idx="1289">
                  <c:v>29.728000000000002</c:v>
                </c:pt>
                <c:pt idx="1290">
                  <c:v>29.725000000000001</c:v>
                </c:pt>
                <c:pt idx="1291">
                  <c:v>29.722999999999999</c:v>
                </c:pt>
                <c:pt idx="1292">
                  <c:v>29.722000000000001</c:v>
                </c:pt>
                <c:pt idx="1293">
                  <c:v>29.721</c:v>
                </c:pt>
                <c:pt idx="1294">
                  <c:v>29.718</c:v>
                </c:pt>
                <c:pt idx="1295">
                  <c:v>29.718</c:v>
                </c:pt>
                <c:pt idx="1296">
                  <c:v>29.716000000000001</c:v>
                </c:pt>
                <c:pt idx="1297">
                  <c:v>29.713999999999999</c:v>
                </c:pt>
                <c:pt idx="1298">
                  <c:v>29.712</c:v>
                </c:pt>
                <c:pt idx="1299">
                  <c:v>29.712</c:v>
                </c:pt>
                <c:pt idx="1300">
                  <c:v>29.710999999999999</c:v>
                </c:pt>
                <c:pt idx="1301">
                  <c:v>29.71</c:v>
                </c:pt>
                <c:pt idx="1302">
                  <c:v>29.707000000000001</c:v>
                </c:pt>
                <c:pt idx="1303">
                  <c:v>29.704999999999998</c:v>
                </c:pt>
                <c:pt idx="1304">
                  <c:v>29.704000000000001</c:v>
                </c:pt>
                <c:pt idx="1305">
                  <c:v>29.702000000000002</c:v>
                </c:pt>
                <c:pt idx="1306">
                  <c:v>29.701000000000001</c:v>
                </c:pt>
                <c:pt idx="1307">
                  <c:v>29.698</c:v>
                </c:pt>
                <c:pt idx="1308">
                  <c:v>29.698</c:v>
                </c:pt>
                <c:pt idx="1309">
                  <c:v>29.696000000000002</c:v>
                </c:pt>
                <c:pt idx="1310">
                  <c:v>29.695</c:v>
                </c:pt>
                <c:pt idx="1311">
                  <c:v>29.693999999999999</c:v>
                </c:pt>
                <c:pt idx="1312">
                  <c:v>29.690999999999999</c:v>
                </c:pt>
                <c:pt idx="1313">
                  <c:v>29.690999999999999</c:v>
                </c:pt>
                <c:pt idx="1314">
                  <c:v>29.689</c:v>
                </c:pt>
                <c:pt idx="1315">
                  <c:v>29.687000000000001</c:v>
                </c:pt>
                <c:pt idx="1316">
                  <c:v>29.684999999999999</c:v>
                </c:pt>
                <c:pt idx="1317">
                  <c:v>29.684000000000001</c:v>
                </c:pt>
                <c:pt idx="1318">
                  <c:v>29.683</c:v>
                </c:pt>
                <c:pt idx="1319">
                  <c:v>29.681999999999999</c:v>
                </c:pt>
                <c:pt idx="1320">
                  <c:v>29.68</c:v>
                </c:pt>
                <c:pt idx="1321">
                  <c:v>29.68</c:v>
                </c:pt>
                <c:pt idx="1322">
                  <c:v>29.677</c:v>
                </c:pt>
                <c:pt idx="1323">
                  <c:v>29.675999999999998</c:v>
                </c:pt>
                <c:pt idx="1324">
                  <c:v>29.672999999999998</c:v>
                </c:pt>
                <c:pt idx="1325">
                  <c:v>29.673999999999999</c:v>
                </c:pt>
                <c:pt idx="1326">
                  <c:v>29.670999999999999</c:v>
                </c:pt>
                <c:pt idx="1327">
                  <c:v>29.669</c:v>
                </c:pt>
                <c:pt idx="1328">
                  <c:v>29.667999999999999</c:v>
                </c:pt>
                <c:pt idx="1329">
                  <c:v>29.666</c:v>
                </c:pt>
                <c:pt idx="1330">
                  <c:v>29.664999999999999</c:v>
                </c:pt>
                <c:pt idx="1331">
                  <c:v>29.664999999999999</c:v>
                </c:pt>
                <c:pt idx="1332">
                  <c:v>29.661999999999999</c:v>
                </c:pt>
                <c:pt idx="1333">
                  <c:v>29.661999999999999</c:v>
                </c:pt>
                <c:pt idx="1334">
                  <c:v>29.66</c:v>
                </c:pt>
                <c:pt idx="1335">
                  <c:v>29.658000000000001</c:v>
                </c:pt>
                <c:pt idx="1336">
                  <c:v>29.655999999999999</c:v>
                </c:pt>
                <c:pt idx="1337">
                  <c:v>29.655000000000001</c:v>
                </c:pt>
                <c:pt idx="1338">
                  <c:v>29.652999999999999</c:v>
                </c:pt>
                <c:pt idx="1339">
                  <c:v>29.651</c:v>
                </c:pt>
                <c:pt idx="1340">
                  <c:v>29.65</c:v>
                </c:pt>
                <c:pt idx="1341">
                  <c:v>29.65</c:v>
                </c:pt>
                <c:pt idx="1342">
                  <c:v>29.646000000000001</c:v>
                </c:pt>
                <c:pt idx="1343">
                  <c:v>29.646000000000001</c:v>
                </c:pt>
                <c:pt idx="1344">
                  <c:v>29.643000000000001</c:v>
                </c:pt>
                <c:pt idx="1345">
                  <c:v>29.641999999999999</c:v>
                </c:pt>
                <c:pt idx="1346">
                  <c:v>29.640999999999998</c:v>
                </c:pt>
                <c:pt idx="1347">
                  <c:v>29.64</c:v>
                </c:pt>
                <c:pt idx="1348">
                  <c:v>29.637</c:v>
                </c:pt>
                <c:pt idx="1349">
                  <c:v>29.634</c:v>
                </c:pt>
                <c:pt idx="1350">
                  <c:v>29.634</c:v>
                </c:pt>
                <c:pt idx="1351">
                  <c:v>29.632000000000001</c:v>
                </c:pt>
                <c:pt idx="1352">
                  <c:v>29.631</c:v>
                </c:pt>
                <c:pt idx="1353">
                  <c:v>29.629000000000001</c:v>
                </c:pt>
                <c:pt idx="1354">
                  <c:v>29.629000000000001</c:v>
                </c:pt>
                <c:pt idx="1355">
                  <c:v>29.628</c:v>
                </c:pt>
                <c:pt idx="1356">
                  <c:v>29.626999999999999</c:v>
                </c:pt>
                <c:pt idx="1357">
                  <c:v>29.625</c:v>
                </c:pt>
                <c:pt idx="1358">
                  <c:v>29.623000000000001</c:v>
                </c:pt>
                <c:pt idx="1359">
                  <c:v>29.622</c:v>
                </c:pt>
                <c:pt idx="1360">
                  <c:v>29.62</c:v>
                </c:pt>
                <c:pt idx="1361">
                  <c:v>29.617999999999999</c:v>
                </c:pt>
                <c:pt idx="1362">
                  <c:v>29.617000000000001</c:v>
                </c:pt>
                <c:pt idx="1363">
                  <c:v>29.614999999999998</c:v>
                </c:pt>
                <c:pt idx="1364">
                  <c:v>29.614000000000001</c:v>
                </c:pt>
                <c:pt idx="1365">
                  <c:v>29.611000000000001</c:v>
                </c:pt>
                <c:pt idx="1366">
                  <c:v>29.611000000000001</c:v>
                </c:pt>
                <c:pt idx="1367">
                  <c:v>29.609000000000002</c:v>
                </c:pt>
                <c:pt idx="1368">
                  <c:v>29.608000000000001</c:v>
                </c:pt>
                <c:pt idx="1369">
                  <c:v>29.606999999999999</c:v>
                </c:pt>
                <c:pt idx="1370">
                  <c:v>29.605</c:v>
                </c:pt>
                <c:pt idx="1371">
                  <c:v>29.603000000000002</c:v>
                </c:pt>
                <c:pt idx="1372">
                  <c:v>29.602</c:v>
                </c:pt>
                <c:pt idx="1373">
                  <c:v>29.599</c:v>
                </c:pt>
                <c:pt idx="1374">
                  <c:v>29.599</c:v>
                </c:pt>
                <c:pt idx="1375">
                  <c:v>29.597000000000001</c:v>
                </c:pt>
                <c:pt idx="1376">
                  <c:v>29.594999999999999</c:v>
                </c:pt>
                <c:pt idx="1377">
                  <c:v>29.594000000000001</c:v>
                </c:pt>
                <c:pt idx="1378">
                  <c:v>29.591999999999999</c:v>
                </c:pt>
                <c:pt idx="1379">
                  <c:v>29.591999999999999</c:v>
                </c:pt>
                <c:pt idx="1380">
                  <c:v>29.59</c:v>
                </c:pt>
                <c:pt idx="1381">
                  <c:v>29.588000000000001</c:v>
                </c:pt>
                <c:pt idx="1382">
                  <c:v>29.588000000000001</c:v>
                </c:pt>
                <c:pt idx="1383">
                  <c:v>29.585999999999999</c:v>
                </c:pt>
                <c:pt idx="1384">
                  <c:v>29.584</c:v>
                </c:pt>
                <c:pt idx="1385">
                  <c:v>29.581</c:v>
                </c:pt>
                <c:pt idx="1386">
                  <c:v>29.581</c:v>
                </c:pt>
                <c:pt idx="1387">
                  <c:v>29.579000000000001</c:v>
                </c:pt>
                <c:pt idx="1388">
                  <c:v>29.577999999999999</c:v>
                </c:pt>
                <c:pt idx="1389">
                  <c:v>29.574999999999999</c:v>
                </c:pt>
                <c:pt idx="1390">
                  <c:v>29.574999999999999</c:v>
                </c:pt>
                <c:pt idx="1391">
                  <c:v>29.574999999999999</c:v>
                </c:pt>
                <c:pt idx="1392">
                  <c:v>29.574000000000002</c:v>
                </c:pt>
                <c:pt idx="1393">
                  <c:v>29.571999999999999</c:v>
                </c:pt>
                <c:pt idx="1394">
                  <c:v>29.568999999999999</c:v>
                </c:pt>
                <c:pt idx="1395">
                  <c:v>29.568000000000001</c:v>
                </c:pt>
                <c:pt idx="1396">
                  <c:v>29.565999999999999</c:v>
                </c:pt>
                <c:pt idx="1397">
                  <c:v>29.564</c:v>
                </c:pt>
                <c:pt idx="1398">
                  <c:v>29.561</c:v>
                </c:pt>
                <c:pt idx="1399">
                  <c:v>29.562000000000001</c:v>
                </c:pt>
                <c:pt idx="1400">
                  <c:v>29.56</c:v>
                </c:pt>
                <c:pt idx="1401">
                  <c:v>29.559000000000001</c:v>
                </c:pt>
                <c:pt idx="1402">
                  <c:v>29.558</c:v>
                </c:pt>
                <c:pt idx="1403">
                  <c:v>29.555</c:v>
                </c:pt>
                <c:pt idx="1404">
                  <c:v>29.553999999999998</c:v>
                </c:pt>
                <c:pt idx="1405">
                  <c:v>29.553000000000001</c:v>
                </c:pt>
                <c:pt idx="1406">
                  <c:v>29.55</c:v>
                </c:pt>
                <c:pt idx="1407">
                  <c:v>29.55</c:v>
                </c:pt>
                <c:pt idx="1408">
                  <c:v>29.548999999999999</c:v>
                </c:pt>
                <c:pt idx="1409">
                  <c:v>29.545999999999999</c:v>
                </c:pt>
                <c:pt idx="1410">
                  <c:v>29.545999999999999</c:v>
                </c:pt>
                <c:pt idx="1411">
                  <c:v>29.542999999999999</c:v>
                </c:pt>
                <c:pt idx="1412">
                  <c:v>29.542999999999999</c:v>
                </c:pt>
                <c:pt idx="1413">
                  <c:v>29.541</c:v>
                </c:pt>
                <c:pt idx="1414">
                  <c:v>29.54</c:v>
                </c:pt>
                <c:pt idx="1415">
                  <c:v>29.538</c:v>
                </c:pt>
                <c:pt idx="1416">
                  <c:v>29.536999999999999</c:v>
                </c:pt>
                <c:pt idx="1417">
                  <c:v>29.536000000000001</c:v>
                </c:pt>
                <c:pt idx="1418">
                  <c:v>29.535</c:v>
                </c:pt>
                <c:pt idx="1419">
                  <c:v>29.533000000000001</c:v>
                </c:pt>
                <c:pt idx="1420">
                  <c:v>29.532</c:v>
                </c:pt>
                <c:pt idx="1421">
                  <c:v>29.53</c:v>
                </c:pt>
                <c:pt idx="1422">
                  <c:v>29.529</c:v>
                </c:pt>
                <c:pt idx="1423">
                  <c:v>29.527000000000001</c:v>
                </c:pt>
                <c:pt idx="1424">
                  <c:v>29.526</c:v>
                </c:pt>
                <c:pt idx="1425">
                  <c:v>29.524999999999999</c:v>
                </c:pt>
                <c:pt idx="1426">
                  <c:v>29.523</c:v>
                </c:pt>
                <c:pt idx="1427">
                  <c:v>29.521999999999998</c:v>
                </c:pt>
                <c:pt idx="1428">
                  <c:v>29.52</c:v>
                </c:pt>
                <c:pt idx="1429">
                  <c:v>29.518999999999998</c:v>
                </c:pt>
                <c:pt idx="1430">
                  <c:v>29.516999999999999</c:v>
                </c:pt>
                <c:pt idx="1431">
                  <c:v>29.516999999999999</c:v>
                </c:pt>
                <c:pt idx="1432">
                  <c:v>29.515000000000001</c:v>
                </c:pt>
                <c:pt idx="1433">
                  <c:v>29.513999999999999</c:v>
                </c:pt>
                <c:pt idx="1434">
                  <c:v>29.513000000000002</c:v>
                </c:pt>
                <c:pt idx="1435">
                  <c:v>29.51</c:v>
                </c:pt>
                <c:pt idx="1436">
                  <c:v>29.51</c:v>
                </c:pt>
                <c:pt idx="1437">
                  <c:v>29.507999999999999</c:v>
                </c:pt>
                <c:pt idx="1438">
                  <c:v>29.509</c:v>
                </c:pt>
                <c:pt idx="1439">
                  <c:v>29.506</c:v>
                </c:pt>
                <c:pt idx="1440">
                  <c:v>29.504999999999999</c:v>
                </c:pt>
                <c:pt idx="1441">
                  <c:v>29.501999999999999</c:v>
                </c:pt>
                <c:pt idx="1442">
                  <c:v>29.5</c:v>
                </c:pt>
                <c:pt idx="1443">
                  <c:v>29.498999999999999</c:v>
                </c:pt>
                <c:pt idx="1444">
                  <c:v>29.498999999999999</c:v>
                </c:pt>
                <c:pt idx="1445">
                  <c:v>29.497</c:v>
                </c:pt>
                <c:pt idx="1446">
                  <c:v>29.495999999999999</c:v>
                </c:pt>
                <c:pt idx="1447">
                  <c:v>29.495000000000001</c:v>
                </c:pt>
                <c:pt idx="1448">
                  <c:v>29.494</c:v>
                </c:pt>
                <c:pt idx="1449">
                  <c:v>29.492999999999999</c:v>
                </c:pt>
                <c:pt idx="1450">
                  <c:v>29.491</c:v>
                </c:pt>
                <c:pt idx="1451">
                  <c:v>29.49</c:v>
                </c:pt>
                <c:pt idx="1452">
                  <c:v>29.488</c:v>
                </c:pt>
                <c:pt idx="1453">
                  <c:v>29.486000000000001</c:v>
                </c:pt>
                <c:pt idx="1454">
                  <c:v>29.486000000000001</c:v>
                </c:pt>
                <c:pt idx="1455">
                  <c:v>29.484000000000002</c:v>
                </c:pt>
                <c:pt idx="1456">
                  <c:v>29.481999999999999</c:v>
                </c:pt>
                <c:pt idx="1457">
                  <c:v>29.48</c:v>
                </c:pt>
                <c:pt idx="1458">
                  <c:v>29.48</c:v>
                </c:pt>
                <c:pt idx="1459">
                  <c:v>29.478000000000002</c:v>
                </c:pt>
                <c:pt idx="1460">
                  <c:v>29.478000000000002</c:v>
                </c:pt>
                <c:pt idx="1461">
                  <c:v>29.475999999999999</c:v>
                </c:pt>
                <c:pt idx="1462">
                  <c:v>29.474</c:v>
                </c:pt>
                <c:pt idx="1463">
                  <c:v>29.472999999999999</c:v>
                </c:pt>
                <c:pt idx="1464">
                  <c:v>29.472000000000001</c:v>
                </c:pt>
                <c:pt idx="1465">
                  <c:v>29.469000000000001</c:v>
                </c:pt>
                <c:pt idx="1466">
                  <c:v>29.468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10B-49CF-9B62-09008CA617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495936"/>
        <c:axId val="94655616"/>
      </c:scatterChart>
      <c:valAx>
        <c:axId val="834959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5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altLang="en-US"/>
                  <a:t>Elapsed Time hh:mm:ss</a:t>
                </a:r>
              </a:p>
            </c:rich>
          </c:tx>
          <c:layout>
            <c:manualLayout>
              <c:xMode val="edge"/>
              <c:yMode val="edge"/>
              <c:x val="0.42654863470098048"/>
              <c:y val="0.86467889908256879"/>
            </c:manualLayout>
          </c:layout>
          <c:overlay val="0"/>
          <c:spPr>
            <a:noFill/>
            <a:ln w="25400">
              <a:noFill/>
            </a:ln>
          </c:spPr>
        </c:title>
        <c:numFmt formatCode="[hh]\:mm\:ss;@" sourceLinked="0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-2700000" vert="horz"/>
          <a:lstStyle/>
          <a:p>
            <a:pPr>
              <a:defRPr sz="8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zh-TW"/>
          </a:p>
        </c:txPr>
        <c:crossAx val="94655616"/>
        <c:crosses val="autoZero"/>
        <c:crossBetween val="midCat"/>
      </c:valAx>
      <c:valAx>
        <c:axId val="94655616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 rot="0" vert="horz"/>
              <a:lstStyle/>
              <a:p>
                <a:pPr algn="ctr">
                  <a:defRPr sz="1000" b="1" i="0" u="none" strike="noStrike" baseline="0">
                    <a:solidFill>
                      <a:srgbClr val="00CCFF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altLang="en-US"/>
                  <a:t>kg/cm² G</a:t>
                </a:r>
              </a:p>
            </c:rich>
          </c:tx>
          <c:layout>
            <c:manualLayout>
              <c:xMode val="edge"/>
              <c:yMode val="edge"/>
              <c:x val="2.1238970377211796E-2"/>
              <c:y val="3.8990825688073397E-2"/>
            </c:manualLayout>
          </c:layout>
          <c:overlay val="0"/>
          <c:spPr>
            <a:noFill/>
            <a:ln w="25400">
              <a:noFill/>
            </a:ln>
          </c:spPr>
        </c:title>
        <c:numFmt formatCode="0.0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zh-TW"/>
          </a:p>
        </c:txPr>
        <c:crossAx val="83495936"/>
        <c:crosses val="autoZero"/>
        <c:crossBetween val="midCat"/>
      </c:valAx>
      <c:spPr>
        <a:solidFill>
          <a:srgbClr val="FFFFFF"/>
        </a:solidFill>
        <a:ln w="12700">
          <a:solidFill>
            <a:srgbClr val="FFFFFF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4.0707983072692452E-2"/>
          <c:y val="0.95183486238532111"/>
          <c:w val="0.16814159661453848"/>
          <c:h val="4.1284403669724745E-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55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5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zh-TW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635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46716" cy="45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96" tIns="0" rIns="18996" bIns="0" numCol="1" anchor="t" anchorCtr="0" compatLnSpc="1">
            <a:prstTxWarp prst="textNoShape">
              <a:avLst/>
            </a:prstTxWarp>
          </a:bodyPr>
          <a:lstStyle>
            <a:lvl1pPr algn="l" defTabSz="759298">
              <a:defRPr sz="1000" b="0" i="1">
                <a:solidFill>
                  <a:schemeClr val="tx1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962" y="3"/>
            <a:ext cx="2946716" cy="45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96" tIns="0" rIns="18996" bIns="0" numCol="1" anchor="t" anchorCtr="0" compatLnSpc="1">
            <a:prstTxWarp prst="textNoShape">
              <a:avLst/>
            </a:prstTxWarp>
          </a:bodyPr>
          <a:lstStyle>
            <a:lvl1pPr algn="r" defTabSz="759298">
              <a:defRPr sz="1000" b="0" i="1">
                <a:solidFill>
                  <a:schemeClr val="tx1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3613" y="768350"/>
            <a:ext cx="4870450" cy="36528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31" y="4735218"/>
            <a:ext cx="4984815" cy="4428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25" tIns="45915" rIns="91825" bIns="459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第二階層</a:t>
            </a:r>
          </a:p>
          <a:p>
            <a:pPr lvl="2"/>
            <a:r>
              <a:rPr lang="zh-TW" altLang="en-US" noProof="0" smtClean="0"/>
              <a:t>第三階層</a:t>
            </a:r>
          </a:p>
          <a:p>
            <a:pPr lvl="3"/>
            <a:r>
              <a:rPr lang="zh-TW" altLang="en-US" noProof="0" smtClean="0"/>
              <a:t>第四階層</a:t>
            </a:r>
          </a:p>
          <a:p>
            <a:pPr lvl="4"/>
            <a:r>
              <a:rPr lang="zh-TW" altLang="en-US" noProof="0" smtClean="0"/>
              <a:t>第五階層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390883"/>
            <a:ext cx="2946716" cy="53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96" tIns="0" rIns="18996" bIns="0" numCol="1" anchor="b" anchorCtr="0" compatLnSpc="1">
            <a:prstTxWarp prst="textNoShape">
              <a:avLst/>
            </a:prstTxWarp>
          </a:bodyPr>
          <a:lstStyle>
            <a:lvl1pPr algn="l" defTabSz="759298">
              <a:defRPr sz="1000" b="0" i="1">
                <a:solidFill>
                  <a:schemeClr val="tx1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962" y="9390883"/>
            <a:ext cx="2946716" cy="53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96" tIns="0" rIns="18996" bIns="0" numCol="1" anchor="b" anchorCtr="0" compatLnSpc="1">
            <a:prstTxWarp prst="textNoShape">
              <a:avLst/>
            </a:prstTxWarp>
          </a:bodyPr>
          <a:lstStyle>
            <a:lvl1pPr algn="r" defTabSz="759298">
              <a:defRPr sz="1000" b="0" i="1">
                <a:solidFill>
                  <a:schemeClr val="tx1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fld id="{AEC44C82-04B5-4CFE-A2A2-9F628994F53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149682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44C82-04B5-4CFE-A2A2-9F628994F531}" type="slidenum">
              <a:rPr lang="en-US" altLang="zh-TW" smtClean="0"/>
              <a:pPr>
                <a:defRPr/>
              </a:pPr>
              <a:t>55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2954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6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第</a:t>
            </a:r>
            <a:fld id="{AC03170E-3B23-4008-A548-4319A58B10E5}" type="slidenum">
              <a:rPr lang="zh-TW" altLang="en-US"/>
              <a:pPr>
                <a:defRPr/>
              </a:pPr>
              <a:t>‹#›</a:t>
            </a:fld>
            <a:r>
              <a:rPr lang="zh-TW" altLang="en-US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566271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6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第</a:t>
            </a:r>
            <a:fld id="{17CE9462-D6FB-40B9-8F9D-903EC4EB30BA}" type="slidenum">
              <a:rPr lang="zh-TW" altLang="en-US"/>
              <a:pPr>
                <a:defRPr/>
              </a:pPr>
              <a:t>‹#›</a:t>
            </a:fld>
            <a:r>
              <a:rPr lang="zh-TW" altLang="en-US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004623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4975" y="188913"/>
            <a:ext cx="2108200" cy="59372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175375" cy="59372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6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第</a:t>
            </a:r>
            <a:fld id="{77098D7B-1B5F-4CAC-9F5C-E6EE66D2D4B7}" type="slidenum">
              <a:rPr lang="zh-TW" altLang="en-US"/>
              <a:pPr>
                <a:defRPr/>
              </a:pPr>
              <a:t>‹#›</a:t>
            </a:fld>
            <a:r>
              <a:rPr lang="zh-TW" altLang="en-US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30318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6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第</a:t>
            </a:r>
            <a:fld id="{A360532A-B38E-458A-9237-2A89C3824AB3}" type="slidenum">
              <a:rPr lang="zh-TW" altLang="en-US"/>
              <a:pPr>
                <a:defRPr/>
              </a:pPr>
              <a:t>‹#›</a:t>
            </a:fld>
            <a:r>
              <a:rPr lang="zh-TW" altLang="en-US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808237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1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6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第</a:t>
            </a:r>
            <a:fld id="{0486684D-E8A0-4E36-96F6-E2409DB1F532}" type="slidenum">
              <a:rPr lang="zh-TW" altLang="en-US"/>
              <a:pPr>
                <a:defRPr/>
              </a:pPr>
              <a:t>‹#›</a:t>
            </a:fld>
            <a:r>
              <a:rPr lang="zh-TW" altLang="en-US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3936900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16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第</a:t>
            </a:r>
            <a:fld id="{7BBEDCC6-E784-4292-8F13-C4958E831E6A}" type="slidenum">
              <a:rPr lang="zh-TW" altLang="en-US"/>
              <a:pPr>
                <a:defRPr/>
              </a:pPr>
              <a:t>‹#›</a:t>
            </a:fld>
            <a:r>
              <a:rPr lang="zh-TW" altLang="en-US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05107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1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16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第</a:t>
            </a:r>
            <a:fld id="{A3D221B0-C7D1-4D05-99F7-4482267D15C4}" type="slidenum">
              <a:rPr lang="zh-TW" altLang="en-US"/>
              <a:pPr>
                <a:defRPr/>
              </a:pPr>
              <a:t>‹#›</a:t>
            </a:fld>
            <a:r>
              <a:rPr lang="zh-TW" altLang="en-US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3988628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1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Rectangle 16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dirty="0"/>
              <a:t>第</a:t>
            </a:r>
            <a:fld id="{286A3793-064E-4EA8-BF7C-B342379910C0}" type="slidenum">
              <a:rPr lang="zh-TW" altLang="en-US"/>
              <a:pPr>
                <a:defRPr/>
              </a:pPr>
              <a:t>‹#›</a:t>
            </a:fld>
            <a:r>
              <a:rPr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566184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1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16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第</a:t>
            </a:r>
            <a:fld id="{6A16C4DD-5EEE-46FC-ADCB-48108985FD2C}" type="slidenum">
              <a:rPr lang="zh-TW" altLang="en-US"/>
              <a:pPr>
                <a:defRPr/>
              </a:pPr>
              <a:t>‹#›</a:t>
            </a:fld>
            <a:r>
              <a:rPr lang="zh-TW" altLang="en-US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689513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16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第</a:t>
            </a:r>
            <a:fld id="{6FBBB985-4E3D-499E-97DB-7D0A2EC61E59}" type="slidenum">
              <a:rPr lang="zh-TW" altLang="en-US"/>
              <a:pPr>
                <a:defRPr/>
              </a:pPr>
              <a:t>‹#›</a:t>
            </a:fld>
            <a:r>
              <a:rPr lang="zh-TW" altLang="en-US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370815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16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第</a:t>
            </a:r>
            <a:fld id="{FCBE79A0-C694-4275-B1AC-F396EAE2184A}" type="slidenum">
              <a:rPr lang="zh-TW" altLang="en-US"/>
              <a:pPr>
                <a:defRPr/>
              </a:pPr>
              <a:t>‹#›</a:t>
            </a:fld>
            <a:r>
              <a:rPr lang="zh-TW" altLang="en-US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29180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250825" y="42863"/>
            <a:ext cx="8713788" cy="911225"/>
            <a:chOff x="158" y="27"/>
            <a:chExt cx="5489" cy="574"/>
          </a:xfrm>
        </p:grpSpPr>
        <p:grpSp>
          <p:nvGrpSpPr>
            <p:cNvPr id="1033" name="Group 3"/>
            <p:cNvGrpSpPr>
              <a:grpSpLocks/>
            </p:cNvGrpSpPr>
            <p:nvPr userDrawn="1"/>
          </p:nvGrpSpPr>
          <p:grpSpPr bwMode="auto">
            <a:xfrm>
              <a:off x="521" y="73"/>
              <a:ext cx="5081" cy="453"/>
              <a:chOff x="664" y="104"/>
              <a:chExt cx="4848" cy="432"/>
            </a:xfrm>
          </p:grpSpPr>
          <p:sp>
            <p:nvSpPr>
              <p:cNvPr id="8196" name="Freeform 4"/>
              <p:cNvSpPr>
                <a:spLocks/>
              </p:cNvSpPr>
              <p:nvPr/>
            </p:nvSpPr>
            <p:spPr bwMode="ltGray">
              <a:xfrm>
                <a:off x="664" y="104"/>
                <a:ext cx="4848" cy="432"/>
              </a:xfrm>
              <a:custGeom>
                <a:avLst/>
                <a:gdLst/>
                <a:ahLst/>
                <a:cxnLst>
                  <a:cxn ang="0">
                    <a:pos x="4848" y="48"/>
                  </a:cxn>
                  <a:cxn ang="0">
                    <a:pos x="4848" y="432"/>
                  </a:cxn>
                  <a:cxn ang="0">
                    <a:pos x="0" y="432"/>
                  </a:cxn>
                  <a:cxn ang="0">
                    <a:pos x="0" y="0"/>
                  </a:cxn>
                  <a:cxn ang="0">
                    <a:pos x="4848" y="0"/>
                  </a:cxn>
                  <a:cxn ang="0">
                    <a:pos x="4848" y="48"/>
                  </a:cxn>
                </a:cxnLst>
                <a:rect l="0" t="0" r="r" b="b"/>
                <a:pathLst>
                  <a:path w="4848" h="432">
                    <a:moveTo>
                      <a:pt x="4848" y="48"/>
                    </a:moveTo>
                    <a:lnTo>
                      <a:pt x="4848" y="432"/>
                    </a:lnTo>
                    <a:cubicBezTo>
                      <a:pt x="4848" y="432"/>
                      <a:pt x="2424" y="432"/>
                      <a:pt x="0" y="432"/>
                    </a:cubicBezTo>
                    <a:cubicBezTo>
                      <a:pt x="161" y="345"/>
                      <a:pt x="169" y="61"/>
                      <a:pt x="0" y="0"/>
                    </a:cubicBezTo>
                    <a:cubicBezTo>
                      <a:pt x="2424" y="0"/>
                      <a:pt x="4848" y="0"/>
                      <a:pt x="4848" y="0"/>
                    </a:cubicBezTo>
                    <a:lnTo>
                      <a:pt x="4848" y="48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 sz="3200" b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itchFamily="18" charset="-120"/>
                  <a:ea typeface="新細明體" pitchFamily="18" charset="-120"/>
                </a:endParaRPr>
              </a:p>
            </p:txBody>
          </p:sp>
          <p:grpSp>
            <p:nvGrpSpPr>
              <p:cNvPr id="1037" name="Group 5"/>
              <p:cNvGrpSpPr>
                <a:grpSpLocks/>
              </p:cNvGrpSpPr>
              <p:nvPr/>
            </p:nvGrpSpPr>
            <p:grpSpPr bwMode="auto">
              <a:xfrm>
                <a:off x="1195" y="104"/>
                <a:ext cx="3827" cy="429"/>
                <a:chOff x="1021" y="240"/>
                <a:chExt cx="3827" cy="429"/>
              </a:xfrm>
            </p:grpSpPr>
            <p:grpSp>
              <p:nvGrpSpPr>
                <p:cNvPr id="1086" name="Group 6"/>
                <p:cNvGrpSpPr>
                  <a:grpSpLocks/>
                </p:cNvGrpSpPr>
                <p:nvPr/>
              </p:nvGrpSpPr>
              <p:grpSpPr bwMode="auto">
                <a:xfrm>
                  <a:off x="1021" y="241"/>
                  <a:ext cx="2208" cy="427"/>
                  <a:chOff x="1021" y="241"/>
                  <a:chExt cx="2208" cy="427"/>
                </a:xfrm>
              </p:grpSpPr>
              <p:sp>
                <p:nvSpPr>
                  <p:cNvPr id="8199" name="Freeform 7"/>
                  <p:cNvSpPr>
                    <a:spLocks/>
                  </p:cNvSpPr>
                  <p:nvPr/>
                </p:nvSpPr>
                <p:spPr bwMode="ltGray">
                  <a:xfrm>
                    <a:off x="2257" y="633"/>
                    <a:ext cx="10" cy="10"/>
                  </a:xfrm>
                  <a:custGeom>
                    <a:avLst/>
                    <a:gdLst/>
                    <a:ahLst/>
                    <a:cxnLst>
                      <a:cxn ang="0">
                        <a:pos x="5" y="11"/>
                      </a:cxn>
                      <a:cxn ang="0">
                        <a:pos x="15" y="5"/>
                      </a:cxn>
                      <a:cxn ang="0">
                        <a:pos x="13" y="17"/>
                      </a:cxn>
                      <a:cxn ang="0">
                        <a:pos x="5" y="11"/>
                      </a:cxn>
                    </a:cxnLst>
                    <a:rect l="0" t="0" r="r" b="b"/>
                    <a:pathLst>
                      <a:path w="15" h="23">
                        <a:moveTo>
                          <a:pt x="5" y="11"/>
                        </a:moveTo>
                        <a:cubicBezTo>
                          <a:pt x="2" y="1"/>
                          <a:pt x="7" y="0"/>
                          <a:pt x="15" y="5"/>
                        </a:cubicBezTo>
                        <a:cubicBezTo>
                          <a:pt x="14" y="9"/>
                          <a:pt x="15" y="13"/>
                          <a:pt x="13" y="17"/>
                        </a:cubicBezTo>
                        <a:cubicBezTo>
                          <a:pt x="9" y="23"/>
                          <a:pt x="0" y="16"/>
                          <a:pt x="5" y="11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00" name="Freeform 8"/>
                  <p:cNvSpPr>
                    <a:spLocks/>
                  </p:cNvSpPr>
                  <p:nvPr/>
                </p:nvSpPr>
                <p:spPr bwMode="ltGray">
                  <a:xfrm>
                    <a:off x="2332" y="662"/>
                    <a:ext cx="9" cy="8"/>
                  </a:xfrm>
                  <a:custGeom>
                    <a:avLst/>
                    <a:gdLst/>
                    <a:ahLst/>
                    <a:cxnLst>
                      <a:cxn ang="0">
                        <a:pos x="3" y="13"/>
                      </a:cxn>
                      <a:cxn ang="0">
                        <a:pos x="11" y="3"/>
                      </a:cxn>
                      <a:cxn ang="0">
                        <a:pos x="7" y="19"/>
                      </a:cxn>
                      <a:cxn ang="0">
                        <a:pos x="3" y="13"/>
                      </a:cxn>
                    </a:cxnLst>
                    <a:rect l="0" t="0" r="r" b="b"/>
                    <a:pathLst>
                      <a:path w="20" h="23">
                        <a:moveTo>
                          <a:pt x="3" y="13"/>
                        </a:moveTo>
                        <a:cubicBezTo>
                          <a:pt x="0" y="5"/>
                          <a:pt x="2" y="0"/>
                          <a:pt x="11" y="3"/>
                        </a:cubicBezTo>
                        <a:cubicBezTo>
                          <a:pt x="16" y="10"/>
                          <a:pt x="20" y="23"/>
                          <a:pt x="7" y="19"/>
                        </a:cubicBezTo>
                        <a:cubicBezTo>
                          <a:pt x="6" y="17"/>
                          <a:pt x="3" y="13"/>
                          <a:pt x="3" y="13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01" name="Freeform 9"/>
                  <p:cNvSpPr>
                    <a:spLocks/>
                  </p:cNvSpPr>
                  <p:nvPr/>
                </p:nvSpPr>
                <p:spPr bwMode="ltGray">
                  <a:xfrm>
                    <a:off x="2123" y="616"/>
                    <a:ext cx="10" cy="14"/>
                  </a:xfrm>
                  <a:custGeom>
                    <a:avLst/>
                    <a:gdLst/>
                    <a:ahLst/>
                    <a:cxnLst>
                      <a:cxn ang="0">
                        <a:pos x="16" y="33"/>
                      </a:cxn>
                      <a:cxn ang="0">
                        <a:pos x="8" y="21"/>
                      </a:cxn>
                      <a:cxn ang="0">
                        <a:pos x="0" y="9"/>
                      </a:cxn>
                      <a:cxn ang="0">
                        <a:pos x="16" y="3"/>
                      </a:cxn>
                      <a:cxn ang="0">
                        <a:pos x="30" y="23"/>
                      </a:cxn>
                      <a:cxn ang="0">
                        <a:pos x="28" y="31"/>
                      </a:cxn>
                      <a:cxn ang="0">
                        <a:pos x="16" y="33"/>
                      </a:cxn>
                    </a:cxnLst>
                    <a:rect l="0" t="0" r="r" b="b"/>
                    <a:pathLst>
                      <a:path w="30" h="42">
                        <a:moveTo>
                          <a:pt x="16" y="33"/>
                        </a:moveTo>
                        <a:cubicBezTo>
                          <a:pt x="3" y="20"/>
                          <a:pt x="15" y="34"/>
                          <a:pt x="8" y="21"/>
                        </a:cubicBezTo>
                        <a:cubicBezTo>
                          <a:pt x="6" y="17"/>
                          <a:pt x="0" y="9"/>
                          <a:pt x="0" y="9"/>
                        </a:cubicBezTo>
                        <a:cubicBezTo>
                          <a:pt x="5" y="1"/>
                          <a:pt x="7" y="0"/>
                          <a:pt x="16" y="3"/>
                        </a:cubicBezTo>
                        <a:cubicBezTo>
                          <a:pt x="25" y="16"/>
                          <a:pt x="10" y="16"/>
                          <a:pt x="30" y="23"/>
                        </a:cubicBezTo>
                        <a:cubicBezTo>
                          <a:pt x="29" y="26"/>
                          <a:pt x="30" y="29"/>
                          <a:pt x="28" y="31"/>
                        </a:cubicBezTo>
                        <a:cubicBezTo>
                          <a:pt x="15" y="42"/>
                          <a:pt x="16" y="38"/>
                          <a:pt x="16" y="33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02" name="Freeform 10"/>
                  <p:cNvSpPr>
                    <a:spLocks/>
                  </p:cNvSpPr>
                  <p:nvPr/>
                </p:nvSpPr>
                <p:spPr bwMode="ltGray">
                  <a:xfrm>
                    <a:off x="1967" y="629"/>
                    <a:ext cx="11" cy="5"/>
                  </a:xfrm>
                  <a:custGeom>
                    <a:avLst/>
                    <a:gdLst/>
                    <a:ahLst/>
                    <a:cxnLst>
                      <a:cxn ang="0">
                        <a:pos x="15" y="16"/>
                      </a:cxn>
                      <a:cxn ang="0">
                        <a:pos x="3" y="8"/>
                      </a:cxn>
                      <a:cxn ang="0">
                        <a:pos x="15" y="0"/>
                      </a:cxn>
                      <a:cxn ang="0">
                        <a:pos x="15" y="16"/>
                      </a:cxn>
                    </a:cxnLst>
                    <a:rect l="0" t="0" r="r" b="b"/>
                    <a:pathLst>
                      <a:path w="25" h="16">
                        <a:moveTo>
                          <a:pt x="15" y="16"/>
                        </a:moveTo>
                        <a:cubicBezTo>
                          <a:pt x="10" y="15"/>
                          <a:pt x="0" y="12"/>
                          <a:pt x="3" y="8"/>
                        </a:cubicBezTo>
                        <a:cubicBezTo>
                          <a:pt x="6" y="4"/>
                          <a:pt x="15" y="0"/>
                          <a:pt x="15" y="0"/>
                        </a:cubicBezTo>
                        <a:cubicBezTo>
                          <a:pt x="17" y="3"/>
                          <a:pt x="25" y="16"/>
                          <a:pt x="15" y="16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03" name="Freeform 11"/>
                  <p:cNvSpPr>
                    <a:spLocks/>
                  </p:cNvSpPr>
                  <p:nvPr/>
                </p:nvSpPr>
                <p:spPr bwMode="ltGray">
                  <a:xfrm>
                    <a:off x="1921" y="635"/>
                    <a:ext cx="31" cy="16"/>
                  </a:xfrm>
                  <a:custGeom>
                    <a:avLst/>
                    <a:gdLst/>
                    <a:ahLst/>
                    <a:cxnLst>
                      <a:cxn ang="0">
                        <a:pos x="14" y="24"/>
                      </a:cxn>
                      <a:cxn ang="0">
                        <a:pos x="30" y="4"/>
                      </a:cxn>
                      <a:cxn ang="0">
                        <a:pos x="42" y="0"/>
                      </a:cxn>
                      <a:cxn ang="0">
                        <a:pos x="58" y="12"/>
                      </a:cxn>
                      <a:cxn ang="0">
                        <a:pos x="32" y="26"/>
                      </a:cxn>
                      <a:cxn ang="0">
                        <a:pos x="12" y="46"/>
                      </a:cxn>
                      <a:cxn ang="0">
                        <a:pos x="8" y="20"/>
                      </a:cxn>
                      <a:cxn ang="0">
                        <a:pos x="12" y="14"/>
                      </a:cxn>
                      <a:cxn ang="0">
                        <a:pos x="14" y="24"/>
                      </a:cxn>
                    </a:cxnLst>
                    <a:rect l="0" t="0" r="r" b="b"/>
                    <a:pathLst>
                      <a:path w="65" h="46">
                        <a:moveTo>
                          <a:pt x="14" y="24"/>
                        </a:moveTo>
                        <a:cubicBezTo>
                          <a:pt x="18" y="13"/>
                          <a:pt x="16" y="9"/>
                          <a:pt x="30" y="4"/>
                        </a:cubicBezTo>
                        <a:cubicBezTo>
                          <a:pt x="34" y="3"/>
                          <a:pt x="42" y="0"/>
                          <a:pt x="42" y="0"/>
                        </a:cubicBezTo>
                        <a:cubicBezTo>
                          <a:pt x="50" y="1"/>
                          <a:pt x="65" y="0"/>
                          <a:pt x="58" y="12"/>
                        </a:cubicBezTo>
                        <a:cubicBezTo>
                          <a:pt x="53" y="21"/>
                          <a:pt x="40" y="21"/>
                          <a:pt x="32" y="26"/>
                        </a:cubicBezTo>
                        <a:cubicBezTo>
                          <a:pt x="26" y="35"/>
                          <a:pt x="23" y="42"/>
                          <a:pt x="12" y="46"/>
                        </a:cubicBezTo>
                        <a:cubicBezTo>
                          <a:pt x="0" y="42"/>
                          <a:pt x="5" y="30"/>
                          <a:pt x="8" y="20"/>
                        </a:cubicBezTo>
                        <a:cubicBezTo>
                          <a:pt x="9" y="18"/>
                          <a:pt x="10" y="13"/>
                          <a:pt x="12" y="14"/>
                        </a:cubicBezTo>
                        <a:cubicBezTo>
                          <a:pt x="15" y="16"/>
                          <a:pt x="13" y="21"/>
                          <a:pt x="14" y="24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04" name="Freeform 12"/>
                  <p:cNvSpPr>
                    <a:spLocks/>
                  </p:cNvSpPr>
                  <p:nvPr/>
                </p:nvSpPr>
                <p:spPr bwMode="ltGray">
                  <a:xfrm>
                    <a:off x="1894" y="634"/>
                    <a:ext cx="29" cy="16"/>
                  </a:xfrm>
                  <a:custGeom>
                    <a:avLst/>
                    <a:gdLst/>
                    <a:ahLst/>
                    <a:cxnLst>
                      <a:cxn ang="0">
                        <a:pos x="0" y="31"/>
                      </a:cxn>
                      <a:cxn ang="0">
                        <a:pos x="18" y="25"/>
                      </a:cxn>
                      <a:cxn ang="0">
                        <a:pos x="52" y="1"/>
                      </a:cxn>
                      <a:cxn ang="0">
                        <a:pos x="64" y="3"/>
                      </a:cxn>
                      <a:cxn ang="0">
                        <a:pos x="50" y="19"/>
                      </a:cxn>
                      <a:cxn ang="0">
                        <a:pos x="28" y="33"/>
                      </a:cxn>
                      <a:cxn ang="0">
                        <a:pos x="22" y="47"/>
                      </a:cxn>
                      <a:cxn ang="0">
                        <a:pos x="16" y="45"/>
                      </a:cxn>
                      <a:cxn ang="0">
                        <a:pos x="12" y="39"/>
                      </a:cxn>
                      <a:cxn ang="0">
                        <a:pos x="0" y="35"/>
                      </a:cxn>
                      <a:cxn ang="0">
                        <a:pos x="0" y="31"/>
                      </a:cxn>
                    </a:cxnLst>
                    <a:rect l="0" t="0" r="r" b="b"/>
                    <a:pathLst>
                      <a:path w="69" h="47">
                        <a:moveTo>
                          <a:pt x="0" y="31"/>
                        </a:moveTo>
                        <a:cubicBezTo>
                          <a:pt x="7" y="24"/>
                          <a:pt x="9" y="22"/>
                          <a:pt x="18" y="25"/>
                        </a:cubicBezTo>
                        <a:cubicBezTo>
                          <a:pt x="25" y="4"/>
                          <a:pt x="36" y="12"/>
                          <a:pt x="52" y="1"/>
                        </a:cubicBezTo>
                        <a:cubicBezTo>
                          <a:pt x="56" y="2"/>
                          <a:pt x="61" y="0"/>
                          <a:pt x="64" y="3"/>
                        </a:cubicBezTo>
                        <a:cubicBezTo>
                          <a:pt x="69" y="8"/>
                          <a:pt x="50" y="19"/>
                          <a:pt x="50" y="19"/>
                        </a:cubicBezTo>
                        <a:cubicBezTo>
                          <a:pt x="46" y="31"/>
                          <a:pt x="35" y="22"/>
                          <a:pt x="28" y="33"/>
                        </a:cubicBezTo>
                        <a:cubicBezTo>
                          <a:pt x="31" y="41"/>
                          <a:pt x="31" y="44"/>
                          <a:pt x="22" y="47"/>
                        </a:cubicBezTo>
                        <a:cubicBezTo>
                          <a:pt x="20" y="46"/>
                          <a:pt x="18" y="46"/>
                          <a:pt x="16" y="45"/>
                        </a:cubicBezTo>
                        <a:cubicBezTo>
                          <a:pt x="14" y="43"/>
                          <a:pt x="14" y="40"/>
                          <a:pt x="12" y="39"/>
                        </a:cubicBezTo>
                        <a:cubicBezTo>
                          <a:pt x="8" y="37"/>
                          <a:pt x="0" y="35"/>
                          <a:pt x="0" y="35"/>
                        </a:cubicBezTo>
                        <a:cubicBezTo>
                          <a:pt x="2" y="26"/>
                          <a:pt x="3" y="25"/>
                          <a:pt x="0" y="31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05" name="Freeform 13"/>
                  <p:cNvSpPr>
                    <a:spLocks/>
                  </p:cNvSpPr>
                  <p:nvPr/>
                </p:nvSpPr>
                <p:spPr bwMode="ltGray">
                  <a:xfrm>
                    <a:off x="1735" y="547"/>
                    <a:ext cx="155" cy="93"/>
                  </a:xfrm>
                  <a:custGeom>
                    <a:avLst/>
                    <a:gdLst/>
                    <a:ahLst/>
                    <a:cxnLst>
                      <a:cxn ang="0">
                        <a:pos x="10" y="4"/>
                      </a:cxn>
                      <a:cxn ang="0">
                        <a:pos x="36" y="18"/>
                      </a:cxn>
                      <a:cxn ang="0">
                        <a:pos x="46" y="30"/>
                      </a:cxn>
                      <a:cxn ang="0">
                        <a:pos x="76" y="52"/>
                      </a:cxn>
                      <a:cxn ang="0">
                        <a:pos x="92" y="66"/>
                      </a:cxn>
                      <a:cxn ang="0">
                        <a:pos x="122" y="98"/>
                      </a:cxn>
                      <a:cxn ang="0">
                        <a:pos x="136" y="128"/>
                      </a:cxn>
                      <a:cxn ang="0">
                        <a:pos x="148" y="132"/>
                      </a:cxn>
                      <a:cxn ang="0">
                        <a:pos x="154" y="150"/>
                      </a:cxn>
                      <a:cxn ang="0">
                        <a:pos x="176" y="152"/>
                      </a:cxn>
                      <a:cxn ang="0">
                        <a:pos x="170" y="196"/>
                      </a:cxn>
                      <a:cxn ang="0">
                        <a:pos x="180" y="224"/>
                      </a:cxn>
                      <a:cxn ang="0">
                        <a:pos x="198" y="232"/>
                      </a:cxn>
                      <a:cxn ang="0">
                        <a:pos x="216" y="234"/>
                      </a:cxn>
                      <a:cxn ang="0">
                        <a:pos x="236" y="242"/>
                      </a:cxn>
                      <a:cxn ang="0">
                        <a:pos x="254" y="236"/>
                      </a:cxn>
                      <a:cxn ang="0">
                        <a:pos x="272" y="248"/>
                      </a:cxn>
                      <a:cxn ang="0">
                        <a:pos x="296" y="256"/>
                      </a:cxn>
                      <a:cxn ang="0">
                        <a:pos x="314" y="264"/>
                      </a:cxn>
                      <a:cxn ang="0">
                        <a:pos x="352" y="266"/>
                      </a:cxn>
                      <a:cxn ang="0">
                        <a:pos x="342" y="274"/>
                      </a:cxn>
                      <a:cxn ang="0">
                        <a:pos x="322" y="272"/>
                      </a:cxn>
                      <a:cxn ang="0">
                        <a:pos x="300" y="270"/>
                      </a:cxn>
                      <a:cxn ang="0">
                        <a:pos x="288" y="266"/>
                      </a:cxn>
                      <a:cxn ang="0">
                        <a:pos x="252" y="264"/>
                      </a:cxn>
                      <a:cxn ang="0">
                        <a:pos x="234" y="260"/>
                      </a:cxn>
                      <a:cxn ang="0">
                        <a:pos x="172" y="242"/>
                      </a:cxn>
                      <a:cxn ang="0">
                        <a:pos x="160" y="216"/>
                      </a:cxn>
                      <a:cxn ang="0">
                        <a:pos x="126" y="200"/>
                      </a:cxn>
                      <a:cxn ang="0">
                        <a:pos x="108" y="186"/>
                      </a:cxn>
                      <a:cxn ang="0">
                        <a:pos x="94" y="158"/>
                      </a:cxn>
                      <a:cxn ang="0">
                        <a:pos x="68" y="108"/>
                      </a:cxn>
                      <a:cxn ang="0">
                        <a:pos x="64" y="102"/>
                      </a:cxn>
                      <a:cxn ang="0">
                        <a:pos x="58" y="100"/>
                      </a:cxn>
                      <a:cxn ang="0">
                        <a:pos x="54" y="88"/>
                      </a:cxn>
                      <a:cxn ang="0">
                        <a:pos x="38" y="58"/>
                      </a:cxn>
                      <a:cxn ang="0">
                        <a:pos x="20" y="40"/>
                      </a:cxn>
                      <a:cxn ang="0">
                        <a:pos x="4" y="22"/>
                      </a:cxn>
                      <a:cxn ang="0">
                        <a:pos x="10" y="2"/>
                      </a:cxn>
                      <a:cxn ang="0">
                        <a:pos x="10" y="4"/>
                      </a:cxn>
                    </a:cxnLst>
                    <a:rect l="0" t="0" r="r" b="b"/>
                    <a:pathLst>
                      <a:path w="355" h="277">
                        <a:moveTo>
                          <a:pt x="10" y="4"/>
                        </a:moveTo>
                        <a:cubicBezTo>
                          <a:pt x="22" y="0"/>
                          <a:pt x="24" y="14"/>
                          <a:pt x="36" y="18"/>
                        </a:cubicBezTo>
                        <a:cubicBezTo>
                          <a:pt x="37" y="19"/>
                          <a:pt x="45" y="29"/>
                          <a:pt x="46" y="30"/>
                        </a:cubicBezTo>
                        <a:cubicBezTo>
                          <a:pt x="56" y="40"/>
                          <a:pt x="67" y="38"/>
                          <a:pt x="76" y="52"/>
                        </a:cubicBezTo>
                        <a:cubicBezTo>
                          <a:pt x="80" y="58"/>
                          <a:pt x="92" y="66"/>
                          <a:pt x="92" y="66"/>
                        </a:cubicBezTo>
                        <a:cubicBezTo>
                          <a:pt x="96" y="79"/>
                          <a:pt x="112" y="88"/>
                          <a:pt x="122" y="98"/>
                        </a:cubicBezTo>
                        <a:cubicBezTo>
                          <a:pt x="124" y="105"/>
                          <a:pt x="130" y="124"/>
                          <a:pt x="136" y="128"/>
                        </a:cubicBezTo>
                        <a:cubicBezTo>
                          <a:pt x="140" y="130"/>
                          <a:pt x="148" y="132"/>
                          <a:pt x="148" y="132"/>
                        </a:cubicBezTo>
                        <a:cubicBezTo>
                          <a:pt x="150" y="138"/>
                          <a:pt x="154" y="150"/>
                          <a:pt x="154" y="150"/>
                        </a:cubicBezTo>
                        <a:cubicBezTo>
                          <a:pt x="161" y="139"/>
                          <a:pt x="168" y="144"/>
                          <a:pt x="176" y="152"/>
                        </a:cubicBezTo>
                        <a:cubicBezTo>
                          <a:pt x="174" y="167"/>
                          <a:pt x="173" y="181"/>
                          <a:pt x="170" y="196"/>
                        </a:cubicBezTo>
                        <a:cubicBezTo>
                          <a:pt x="171" y="202"/>
                          <a:pt x="174" y="220"/>
                          <a:pt x="180" y="224"/>
                        </a:cubicBezTo>
                        <a:cubicBezTo>
                          <a:pt x="185" y="228"/>
                          <a:pt x="193" y="228"/>
                          <a:pt x="198" y="232"/>
                        </a:cubicBezTo>
                        <a:cubicBezTo>
                          <a:pt x="204" y="230"/>
                          <a:pt x="216" y="234"/>
                          <a:pt x="216" y="234"/>
                        </a:cubicBezTo>
                        <a:cubicBezTo>
                          <a:pt x="223" y="241"/>
                          <a:pt x="225" y="245"/>
                          <a:pt x="236" y="242"/>
                        </a:cubicBezTo>
                        <a:cubicBezTo>
                          <a:pt x="242" y="240"/>
                          <a:pt x="254" y="236"/>
                          <a:pt x="254" y="236"/>
                        </a:cubicBezTo>
                        <a:cubicBezTo>
                          <a:pt x="260" y="240"/>
                          <a:pt x="265" y="246"/>
                          <a:pt x="272" y="248"/>
                        </a:cubicBezTo>
                        <a:cubicBezTo>
                          <a:pt x="277" y="250"/>
                          <a:pt x="291" y="252"/>
                          <a:pt x="296" y="256"/>
                        </a:cubicBezTo>
                        <a:cubicBezTo>
                          <a:pt x="301" y="260"/>
                          <a:pt x="314" y="264"/>
                          <a:pt x="314" y="264"/>
                        </a:cubicBezTo>
                        <a:cubicBezTo>
                          <a:pt x="330" y="263"/>
                          <a:pt x="338" y="261"/>
                          <a:pt x="352" y="266"/>
                        </a:cubicBezTo>
                        <a:cubicBezTo>
                          <a:pt x="355" y="275"/>
                          <a:pt x="350" y="277"/>
                          <a:pt x="342" y="274"/>
                        </a:cubicBezTo>
                        <a:cubicBezTo>
                          <a:pt x="336" y="276"/>
                          <a:pt x="322" y="272"/>
                          <a:pt x="322" y="272"/>
                        </a:cubicBezTo>
                        <a:cubicBezTo>
                          <a:pt x="314" y="275"/>
                          <a:pt x="308" y="272"/>
                          <a:pt x="300" y="270"/>
                        </a:cubicBezTo>
                        <a:cubicBezTo>
                          <a:pt x="296" y="269"/>
                          <a:pt x="288" y="266"/>
                          <a:pt x="288" y="266"/>
                        </a:cubicBezTo>
                        <a:cubicBezTo>
                          <a:pt x="276" y="270"/>
                          <a:pt x="264" y="266"/>
                          <a:pt x="252" y="264"/>
                        </a:cubicBezTo>
                        <a:cubicBezTo>
                          <a:pt x="245" y="259"/>
                          <a:pt x="242" y="257"/>
                          <a:pt x="234" y="260"/>
                        </a:cubicBezTo>
                        <a:cubicBezTo>
                          <a:pt x="211" y="252"/>
                          <a:pt x="192" y="256"/>
                          <a:pt x="172" y="242"/>
                        </a:cubicBezTo>
                        <a:cubicBezTo>
                          <a:pt x="165" y="231"/>
                          <a:pt x="176" y="221"/>
                          <a:pt x="160" y="216"/>
                        </a:cubicBezTo>
                        <a:cubicBezTo>
                          <a:pt x="154" y="233"/>
                          <a:pt x="136" y="203"/>
                          <a:pt x="126" y="200"/>
                        </a:cubicBezTo>
                        <a:cubicBezTo>
                          <a:pt x="120" y="196"/>
                          <a:pt x="114" y="190"/>
                          <a:pt x="108" y="186"/>
                        </a:cubicBezTo>
                        <a:cubicBezTo>
                          <a:pt x="104" y="175"/>
                          <a:pt x="104" y="165"/>
                          <a:pt x="94" y="158"/>
                        </a:cubicBezTo>
                        <a:cubicBezTo>
                          <a:pt x="83" y="142"/>
                          <a:pt x="85" y="119"/>
                          <a:pt x="68" y="108"/>
                        </a:cubicBezTo>
                        <a:cubicBezTo>
                          <a:pt x="67" y="106"/>
                          <a:pt x="66" y="104"/>
                          <a:pt x="64" y="102"/>
                        </a:cubicBezTo>
                        <a:cubicBezTo>
                          <a:pt x="62" y="101"/>
                          <a:pt x="59" y="102"/>
                          <a:pt x="58" y="100"/>
                        </a:cubicBezTo>
                        <a:cubicBezTo>
                          <a:pt x="56" y="97"/>
                          <a:pt x="54" y="88"/>
                          <a:pt x="54" y="88"/>
                        </a:cubicBezTo>
                        <a:cubicBezTo>
                          <a:pt x="59" y="73"/>
                          <a:pt x="52" y="61"/>
                          <a:pt x="38" y="58"/>
                        </a:cubicBezTo>
                        <a:cubicBezTo>
                          <a:pt x="32" y="49"/>
                          <a:pt x="31" y="44"/>
                          <a:pt x="20" y="40"/>
                        </a:cubicBezTo>
                        <a:cubicBezTo>
                          <a:pt x="16" y="27"/>
                          <a:pt x="16" y="26"/>
                          <a:pt x="4" y="22"/>
                        </a:cubicBezTo>
                        <a:cubicBezTo>
                          <a:pt x="1" y="13"/>
                          <a:pt x="0" y="5"/>
                          <a:pt x="10" y="2"/>
                        </a:cubicBezTo>
                        <a:cubicBezTo>
                          <a:pt x="18" y="5"/>
                          <a:pt x="18" y="4"/>
                          <a:pt x="10" y="4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06" name="Freeform 14"/>
                  <p:cNvSpPr>
                    <a:spLocks/>
                  </p:cNvSpPr>
                  <p:nvPr/>
                </p:nvSpPr>
                <p:spPr bwMode="ltGray">
                  <a:xfrm>
                    <a:off x="1831" y="541"/>
                    <a:ext cx="67" cy="68"/>
                  </a:xfrm>
                  <a:custGeom>
                    <a:avLst/>
                    <a:gdLst/>
                    <a:ahLst/>
                    <a:cxnLst>
                      <a:cxn ang="0">
                        <a:pos x="54" y="66"/>
                      </a:cxn>
                      <a:cxn ang="0">
                        <a:pos x="66" y="58"/>
                      </a:cxn>
                      <a:cxn ang="0">
                        <a:pos x="68" y="52"/>
                      </a:cxn>
                      <a:cxn ang="0">
                        <a:pos x="80" y="44"/>
                      </a:cxn>
                      <a:cxn ang="0">
                        <a:pos x="106" y="22"/>
                      </a:cxn>
                      <a:cxn ang="0">
                        <a:pos x="112" y="4"/>
                      </a:cxn>
                      <a:cxn ang="0">
                        <a:pos x="124" y="0"/>
                      </a:cxn>
                      <a:cxn ang="0">
                        <a:pos x="150" y="28"/>
                      </a:cxn>
                      <a:cxn ang="0">
                        <a:pos x="146" y="44"/>
                      </a:cxn>
                      <a:cxn ang="0">
                        <a:pos x="126" y="64"/>
                      </a:cxn>
                      <a:cxn ang="0">
                        <a:pos x="132" y="94"/>
                      </a:cxn>
                      <a:cxn ang="0">
                        <a:pos x="142" y="110"/>
                      </a:cxn>
                      <a:cxn ang="0">
                        <a:pos x="146" y="128"/>
                      </a:cxn>
                      <a:cxn ang="0">
                        <a:pos x="128" y="128"/>
                      </a:cxn>
                      <a:cxn ang="0">
                        <a:pos x="116" y="146"/>
                      </a:cxn>
                      <a:cxn ang="0">
                        <a:pos x="104" y="156"/>
                      </a:cxn>
                      <a:cxn ang="0">
                        <a:pos x="100" y="198"/>
                      </a:cxn>
                      <a:cxn ang="0">
                        <a:pos x="88" y="202"/>
                      </a:cxn>
                      <a:cxn ang="0">
                        <a:pos x="82" y="206"/>
                      </a:cxn>
                      <a:cxn ang="0">
                        <a:pos x="76" y="202"/>
                      </a:cxn>
                      <a:cxn ang="0">
                        <a:pos x="72" y="190"/>
                      </a:cxn>
                      <a:cxn ang="0">
                        <a:pos x="60" y="186"/>
                      </a:cxn>
                      <a:cxn ang="0">
                        <a:pos x="42" y="194"/>
                      </a:cxn>
                      <a:cxn ang="0">
                        <a:pos x="28" y="186"/>
                      </a:cxn>
                      <a:cxn ang="0">
                        <a:pos x="10" y="148"/>
                      </a:cxn>
                      <a:cxn ang="0">
                        <a:pos x="4" y="130"/>
                      </a:cxn>
                      <a:cxn ang="0">
                        <a:pos x="0" y="118"/>
                      </a:cxn>
                      <a:cxn ang="0">
                        <a:pos x="20" y="96"/>
                      </a:cxn>
                      <a:cxn ang="0">
                        <a:pos x="32" y="104"/>
                      </a:cxn>
                      <a:cxn ang="0">
                        <a:pos x="34" y="80"/>
                      </a:cxn>
                      <a:cxn ang="0">
                        <a:pos x="52" y="70"/>
                      </a:cxn>
                      <a:cxn ang="0">
                        <a:pos x="54" y="66"/>
                      </a:cxn>
                    </a:cxnLst>
                    <a:rect l="0" t="0" r="r" b="b"/>
                    <a:pathLst>
                      <a:path w="156" h="206">
                        <a:moveTo>
                          <a:pt x="54" y="66"/>
                        </a:moveTo>
                        <a:cubicBezTo>
                          <a:pt x="58" y="63"/>
                          <a:pt x="64" y="63"/>
                          <a:pt x="66" y="58"/>
                        </a:cubicBezTo>
                        <a:cubicBezTo>
                          <a:pt x="67" y="56"/>
                          <a:pt x="67" y="53"/>
                          <a:pt x="68" y="52"/>
                        </a:cubicBezTo>
                        <a:cubicBezTo>
                          <a:pt x="71" y="49"/>
                          <a:pt x="80" y="44"/>
                          <a:pt x="80" y="44"/>
                        </a:cubicBezTo>
                        <a:cubicBezTo>
                          <a:pt x="113" y="55"/>
                          <a:pt x="85" y="29"/>
                          <a:pt x="106" y="22"/>
                        </a:cubicBezTo>
                        <a:cubicBezTo>
                          <a:pt x="110" y="17"/>
                          <a:pt x="108" y="9"/>
                          <a:pt x="112" y="4"/>
                        </a:cubicBezTo>
                        <a:cubicBezTo>
                          <a:pt x="115" y="1"/>
                          <a:pt x="124" y="0"/>
                          <a:pt x="124" y="0"/>
                        </a:cubicBezTo>
                        <a:cubicBezTo>
                          <a:pt x="138" y="14"/>
                          <a:pt x="126" y="23"/>
                          <a:pt x="150" y="28"/>
                        </a:cubicBezTo>
                        <a:cubicBezTo>
                          <a:pt x="156" y="36"/>
                          <a:pt x="154" y="39"/>
                          <a:pt x="146" y="44"/>
                        </a:cubicBezTo>
                        <a:cubicBezTo>
                          <a:pt x="141" y="52"/>
                          <a:pt x="135" y="61"/>
                          <a:pt x="126" y="64"/>
                        </a:cubicBezTo>
                        <a:cubicBezTo>
                          <a:pt x="118" y="75"/>
                          <a:pt x="128" y="83"/>
                          <a:pt x="132" y="94"/>
                        </a:cubicBezTo>
                        <a:cubicBezTo>
                          <a:pt x="129" y="103"/>
                          <a:pt x="135" y="105"/>
                          <a:pt x="142" y="110"/>
                        </a:cubicBezTo>
                        <a:cubicBezTo>
                          <a:pt x="145" y="119"/>
                          <a:pt x="141" y="120"/>
                          <a:pt x="146" y="128"/>
                        </a:cubicBezTo>
                        <a:cubicBezTo>
                          <a:pt x="142" y="139"/>
                          <a:pt x="135" y="133"/>
                          <a:pt x="128" y="128"/>
                        </a:cubicBezTo>
                        <a:cubicBezTo>
                          <a:pt x="116" y="132"/>
                          <a:pt x="122" y="136"/>
                          <a:pt x="116" y="146"/>
                        </a:cubicBezTo>
                        <a:cubicBezTo>
                          <a:pt x="113" y="151"/>
                          <a:pt x="108" y="152"/>
                          <a:pt x="104" y="156"/>
                        </a:cubicBezTo>
                        <a:cubicBezTo>
                          <a:pt x="107" y="167"/>
                          <a:pt x="112" y="191"/>
                          <a:pt x="100" y="198"/>
                        </a:cubicBezTo>
                        <a:cubicBezTo>
                          <a:pt x="96" y="200"/>
                          <a:pt x="92" y="200"/>
                          <a:pt x="88" y="202"/>
                        </a:cubicBezTo>
                        <a:cubicBezTo>
                          <a:pt x="86" y="203"/>
                          <a:pt x="84" y="205"/>
                          <a:pt x="82" y="206"/>
                        </a:cubicBezTo>
                        <a:cubicBezTo>
                          <a:pt x="80" y="205"/>
                          <a:pt x="77" y="204"/>
                          <a:pt x="76" y="202"/>
                        </a:cubicBezTo>
                        <a:cubicBezTo>
                          <a:pt x="74" y="198"/>
                          <a:pt x="76" y="191"/>
                          <a:pt x="72" y="190"/>
                        </a:cubicBezTo>
                        <a:cubicBezTo>
                          <a:pt x="68" y="189"/>
                          <a:pt x="60" y="186"/>
                          <a:pt x="60" y="186"/>
                        </a:cubicBezTo>
                        <a:cubicBezTo>
                          <a:pt x="53" y="188"/>
                          <a:pt x="49" y="192"/>
                          <a:pt x="42" y="194"/>
                        </a:cubicBezTo>
                        <a:cubicBezTo>
                          <a:pt x="34" y="189"/>
                          <a:pt x="37" y="183"/>
                          <a:pt x="28" y="186"/>
                        </a:cubicBezTo>
                        <a:cubicBezTo>
                          <a:pt x="12" y="181"/>
                          <a:pt x="19" y="161"/>
                          <a:pt x="10" y="148"/>
                        </a:cubicBezTo>
                        <a:cubicBezTo>
                          <a:pt x="5" y="121"/>
                          <a:pt x="11" y="147"/>
                          <a:pt x="4" y="130"/>
                        </a:cubicBezTo>
                        <a:cubicBezTo>
                          <a:pt x="2" y="126"/>
                          <a:pt x="0" y="118"/>
                          <a:pt x="0" y="118"/>
                        </a:cubicBezTo>
                        <a:cubicBezTo>
                          <a:pt x="2" y="95"/>
                          <a:pt x="0" y="83"/>
                          <a:pt x="20" y="96"/>
                        </a:cubicBezTo>
                        <a:cubicBezTo>
                          <a:pt x="23" y="105"/>
                          <a:pt x="23" y="110"/>
                          <a:pt x="32" y="104"/>
                        </a:cubicBezTo>
                        <a:cubicBezTo>
                          <a:pt x="35" y="95"/>
                          <a:pt x="29" y="88"/>
                          <a:pt x="34" y="80"/>
                        </a:cubicBezTo>
                        <a:cubicBezTo>
                          <a:pt x="36" y="76"/>
                          <a:pt x="48" y="73"/>
                          <a:pt x="52" y="70"/>
                        </a:cubicBezTo>
                        <a:cubicBezTo>
                          <a:pt x="57" y="63"/>
                          <a:pt x="58" y="62"/>
                          <a:pt x="54" y="66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07" name="Freeform 15"/>
                  <p:cNvSpPr>
                    <a:spLocks/>
                  </p:cNvSpPr>
                  <p:nvPr/>
                </p:nvSpPr>
                <p:spPr bwMode="ltGray">
                  <a:xfrm>
                    <a:off x="1894" y="572"/>
                    <a:ext cx="47" cy="13"/>
                  </a:xfrm>
                  <a:custGeom>
                    <a:avLst/>
                    <a:gdLst/>
                    <a:ahLst/>
                    <a:cxnLst>
                      <a:cxn ang="0">
                        <a:pos x="4" y="32"/>
                      </a:cxn>
                      <a:cxn ang="0">
                        <a:pos x="18" y="10"/>
                      </a:cxn>
                      <a:cxn ang="0">
                        <a:pos x="46" y="20"/>
                      </a:cxn>
                      <a:cxn ang="0">
                        <a:pos x="72" y="14"/>
                      </a:cxn>
                      <a:cxn ang="0">
                        <a:pos x="90" y="0"/>
                      </a:cxn>
                      <a:cxn ang="0">
                        <a:pos x="76" y="26"/>
                      </a:cxn>
                      <a:cxn ang="0">
                        <a:pos x="60" y="38"/>
                      </a:cxn>
                      <a:cxn ang="0">
                        <a:pos x="42" y="32"/>
                      </a:cxn>
                      <a:cxn ang="0">
                        <a:pos x="14" y="30"/>
                      </a:cxn>
                      <a:cxn ang="0">
                        <a:pos x="4" y="32"/>
                      </a:cxn>
                    </a:cxnLst>
                    <a:rect l="0" t="0" r="r" b="b"/>
                    <a:pathLst>
                      <a:path w="109" h="38">
                        <a:moveTo>
                          <a:pt x="4" y="32"/>
                        </a:moveTo>
                        <a:cubicBezTo>
                          <a:pt x="7" y="22"/>
                          <a:pt x="7" y="14"/>
                          <a:pt x="18" y="10"/>
                        </a:cubicBezTo>
                        <a:cubicBezTo>
                          <a:pt x="28" y="12"/>
                          <a:pt x="37" y="14"/>
                          <a:pt x="46" y="20"/>
                        </a:cubicBezTo>
                        <a:cubicBezTo>
                          <a:pt x="62" y="15"/>
                          <a:pt x="54" y="17"/>
                          <a:pt x="72" y="14"/>
                        </a:cubicBezTo>
                        <a:cubicBezTo>
                          <a:pt x="77" y="9"/>
                          <a:pt x="90" y="0"/>
                          <a:pt x="90" y="0"/>
                        </a:cubicBezTo>
                        <a:cubicBezTo>
                          <a:pt x="109" y="6"/>
                          <a:pt x="85" y="23"/>
                          <a:pt x="76" y="26"/>
                        </a:cubicBezTo>
                        <a:cubicBezTo>
                          <a:pt x="71" y="33"/>
                          <a:pt x="68" y="35"/>
                          <a:pt x="60" y="38"/>
                        </a:cubicBezTo>
                        <a:cubicBezTo>
                          <a:pt x="54" y="36"/>
                          <a:pt x="42" y="32"/>
                          <a:pt x="42" y="32"/>
                        </a:cubicBezTo>
                        <a:cubicBezTo>
                          <a:pt x="33" y="23"/>
                          <a:pt x="26" y="26"/>
                          <a:pt x="14" y="30"/>
                        </a:cubicBezTo>
                        <a:cubicBezTo>
                          <a:pt x="1" y="28"/>
                          <a:pt x="0" y="24"/>
                          <a:pt x="4" y="3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08" name="Freeform 16"/>
                  <p:cNvSpPr>
                    <a:spLocks/>
                  </p:cNvSpPr>
                  <p:nvPr/>
                </p:nvSpPr>
                <p:spPr bwMode="ltGray">
                  <a:xfrm>
                    <a:off x="1894" y="588"/>
                    <a:ext cx="31" cy="34"/>
                  </a:xfrm>
                  <a:custGeom>
                    <a:avLst/>
                    <a:gdLst/>
                    <a:ahLst/>
                    <a:cxnLst>
                      <a:cxn ang="0">
                        <a:pos x="8" y="18"/>
                      </a:cxn>
                      <a:cxn ang="0">
                        <a:pos x="18" y="0"/>
                      </a:cxn>
                      <a:cxn ang="0">
                        <a:pos x="34" y="18"/>
                      </a:cxn>
                      <a:cxn ang="0">
                        <a:pos x="62" y="4"/>
                      </a:cxn>
                      <a:cxn ang="0">
                        <a:pos x="46" y="34"/>
                      </a:cxn>
                      <a:cxn ang="0">
                        <a:pos x="54" y="48"/>
                      </a:cxn>
                      <a:cxn ang="0">
                        <a:pos x="58" y="60"/>
                      </a:cxn>
                      <a:cxn ang="0">
                        <a:pos x="46" y="74"/>
                      </a:cxn>
                      <a:cxn ang="0">
                        <a:pos x="34" y="60"/>
                      </a:cxn>
                      <a:cxn ang="0">
                        <a:pos x="22" y="48"/>
                      </a:cxn>
                      <a:cxn ang="0">
                        <a:pos x="28" y="68"/>
                      </a:cxn>
                      <a:cxn ang="0">
                        <a:pos x="30" y="74"/>
                      </a:cxn>
                      <a:cxn ang="0">
                        <a:pos x="20" y="104"/>
                      </a:cxn>
                      <a:cxn ang="0">
                        <a:pos x="12" y="102"/>
                      </a:cxn>
                      <a:cxn ang="0">
                        <a:pos x="8" y="90"/>
                      </a:cxn>
                      <a:cxn ang="0">
                        <a:pos x="0" y="54"/>
                      </a:cxn>
                      <a:cxn ang="0">
                        <a:pos x="2" y="30"/>
                      </a:cxn>
                      <a:cxn ang="0">
                        <a:pos x="8" y="18"/>
                      </a:cxn>
                    </a:cxnLst>
                    <a:rect l="0" t="0" r="r" b="b"/>
                    <a:pathLst>
                      <a:path w="76" h="104">
                        <a:moveTo>
                          <a:pt x="8" y="18"/>
                        </a:moveTo>
                        <a:cubicBezTo>
                          <a:pt x="10" y="8"/>
                          <a:pt x="9" y="3"/>
                          <a:pt x="18" y="0"/>
                        </a:cubicBezTo>
                        <a:cubicBezTo>
                          <a:pt x="28" y="3"/>
                          <a:pt x="25" y="12"/>
                          <a:pt x="34" y="18"/>
                        </a:cubicBezTo>
                        <a:cubicBezTo>
                          <a:pt x="46" y="16"/>
                          <a:pt x="51" y="8"/>
                          <a:pt x="62" y="4"/>
                        </a:cubicBezTo>
                        <a:cubicBezTo>
                          <a:pt x="76" y="9"/>
                          <a:pt x="56" y="31"/>
                          <a:pt x="46" y="34"/>
                        </a:cubicBezTo>
                        <a:cubicBezTo>
                          <a:pt x="51" y="56"/>
                          <a:pt x="43" y="29"/>
                          <a:pt x="54" y="48"/>
                        </a:cubicBezTo>
                        <a:cubicBezTo>
                          <a:pt x="56" y="52"/>
                          <a:pt x="58" y="60"/>
                          <a:pt x="58" y="60"/>
                        </a:cubicBezTo>
                        <a:cubicBezTo>
                          <a:pt x="55" y="68"/>
                          <a:pt x="54" y="71"/>
                          <a:pt x="46" y="74"/>
                        </a:cubicBezTo>
                        <a:cubicBezTo>
                          <a:pt x="38" y="71"/>
                          <a:pt x="37" y="68"/>
                          <a:pt x="34" y="60"/>
                        </a:cubicBezTo>
                        <a:cubicBezTo>
                          <a:pt x="33" y="50"/>
                          <a:pt x="32" y="33"/>
                          <a:pt x="22" y="48"/>
                        </a:cubicBezTo>
                        <a:cubicBezTo>
                          <a:pt x="25" y="60"/>
                          <a:pt x="23" y="53"/>
                          <a:pt x="28" y="68"/>
                        </a:cubicBezTo>
                        <a:cubicBezTo>
                          <a:pt x="29" y="70"/>
                          <a:pt x="30" y="74"/>
                          <a:pt x="30" y="74"/>
                        </a:cubicBezTo>
                        <a:cubicBezTo>
                          <a:pt x="24" y="84"/>
                          <a:pt x="22" y="93"/>
                          <a:pt x="20" y="104"/>
                        </a:cubicBezTo>
                        <a:cubicBezTo>
                          <a:pt x="17" y="103"/>
                          <a:pt x="14" y="104"/>
                          <a:pt x="12" y="102"/>
                        </a:cubicBezTo>
                        <a:cubicBezTo>
                          <a:pt x="9" y="99"/>
                          <a:pt x="8" y="90"/>
                          <a:pt x="8" y="90"/>
                        </a:cubicBezTo>
                        <a:cubicBezTo>
                          <a:pt x="13" y="75"/>
                          <a:pt x="14" y="64"/>
                          <a:pt x="0" y="54"/>
                        </a:cubicBezTo>
                        <a:cubicBezTo>
                          <a:pt x="1" y="46"/>
                          <a:pt x="1" y="38"/>
                          <a:pt x="2" y="30"/>
                        </a:cubicBezTo>
                        <a:cubicBezTo>
                          <a:pt x="2" y="27"/>
                          <a:pt x="13" y="2"/>
                          <a:pt x="8" y="1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09" name="Freeform 17"/>
                  <p:cNvSpPr>
                    <a:spLocks/>
                  </p:cNvSpPr>
                  <p:nvPr/>
                </p:nvSpPr>
                <p:spPr bwMode="ltGray">
                  <a:xfrm>
                    <a:off x="1944" y="569"/>
                    <a:ext cx="16" cy="20"/>
                  </a:xfrm>
                  <a:custGeom>
                    <a:avLst/>
                    <a:gdLst/>
                    <a:ahLst/>
                    <a:cxnLst>
                      <a:cxn ang="0">
                        <a:pos x="3" y="28"/>
                      </a:cxn>
                      <a:cxn ang="0">
                        <a:pos x="13" y="0"/>
                      </a:cxn>
                      <a:cxn ang="0">
                        <a:pos x="15" y="28"/>
                      </a:cxn>
                      <a:cxn ang="0">
                        <a:pos x="37" y="38"/>
                      </a:cxn>
                      <a:cxn ang="0">
                        <a:pos x="19" y="44"/>
                      </a:cxn>
                      <a:cxn ang="0">
                        <a:pos x="5" y="58"/>
                      </a:cxn>
                      <a:cxn ang="0">
                        <a:pos x="1" y="34"/>
                      </a:cxn>
                      <a:cxn ang="0">
                        <a:pos x="3" y="28"/>
                      </a:cxn>
                    </a:cxnLst>
                    <a:rect l="0" t="0" r="r" b="b"/>
                    <a:pathLst>
                      <a:path w="37" h="61">
                        <a:moveTo>
                          <a:pt x="3" y="28"/>
                        </a:moveTo>
                        <a:cubicBezTo>
                          <a:pt x="5" y="14"/>
                          <a:pt x="2" y="7"/>
                          <a:pt x="13" y="0"/>
                        </a:cubicBezTo>
                        <a:cubicBezTo>
                          <a:pt x="26" y="9"/>
                          <a:pt x="23" y="17"/>
                          <a:pt x="15" y="28"/>
                        </a:cubicBezTo>
                        <a:cubicBezTo>
                          <a:pt x="25" y="31"/>
                          <a:pt x="33" y="27"/>
                          <a:pt x="37" y="38"/>
                        </a:cubicBezTo>
                        <a:cubicBezTo>
                          <a:pt x="30" y="45"/>
                          <a:pt x="28" y="47"/>
                          <a:pt x="19" y="44"/>
                        </a:cubicBezTo>
                        <a:cubicBezTo>
                          <a:pt x="13" y="54"/>
                          <a:pt x="18" y="61"/>
                          <a:pt x="5" y="58"/>
                        </a:cubicBezTo>
                        <a:cubicBezTo>
                          <a:pt x="0" y="50"/>
                          <a:pt x="3" y="44"/>
                          <a:pt x="1" y="34"/>
                        </a:cubicBezTo>
                        <a:cubicBezTo>
                          <a:pt x="2" y="32"/>
                          <a:pt x="3" y="28"/>
                          <a:pt x="3" y="2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10" name="Freeform 18"/>
                  <p:cNvSpPr>
                    <a:spLocks/>
                  </p:cNvSpPr>
                  <p:nvPr/>
                </p:nvSpPr>
                <p:spPr bwMode="ltGray">
                  <a:xfrm>
                    <a:off x="1952" y="600"/>
                    <a:ext cx="16" cy="10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29" y="0"/>
                      </a:cxn>
                      <a:cxn ang="0">
                        <a:pos x="49" y="16"/>
                      </a:cxn>
                      <a:cxn ang="0">
                        <a:pos x="35" y="14"/>
                      </a:cxn>
                      <a:cxn ang="0">
                        <a:pos x="3" y="16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49" h="29">
                        <a:moveTo>
                          <a:pt x="7" y="0"/>
                        </a:moveTo>
                        <a:cubicBezTo>
                          <a:pt x="15" y="6"/>
                          <a:pt x="19" y="2"/>
                          <a:pt x="29" y="0"/>
                        </a:cubicBezTo>
                        <a:cubicBezTo>
                          <a:pt x="45" y="5"/>
                          <a:pt x="40" y="3"/>
                          <a:pt x="49" y="16"/>
                        </a:cubicBezTo>
                        <a:cubicBezTo>
                          <a:pt x="46" y="29"/>
                          <a:pt x="42" y="21"/>
                          <a:pt x="35" y="14"/>
                        </a:cubicBezTo>
                        <a:cubicBezTo>
                          <a:pt x="26" y="15"/>
                          <a:pt x="12" y="19"/>
                          <a:pt x="3" y="16"/>
                        </a:cubicBezTo>
                        <a:cubicBezTo>
                          <a:pt x="0" y="6"/>
                          <a:pt x="7" y="10"/>
                          <a:pt x="7" y="0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11" name="Freeform 19"/>
                  <p:cNvSpPr>
                    <a:spLocks/>
                  </p:cNvSpPr>
                  <p:nvPr/>
                </p:nvSpPr>
                <p:spPr bwMode="ltGray">
                  <a:xfrm>
                    <a:off x="1973" y="585"/>
                    <a:ext cx="26" cy="17"/>
                  </a:xfrm>
                  <a:custGeom>
                    <a:avLst/>
                    <a:gdLst/>
                    <a:ahLst/>
                    <a:cxnLst>
                      <a:cxn ang="0">
                        <a:pos x="21" y="38"/>
                      </a:cxn>
                      <a:cxn ang="0">
                        <a:pos x="15" y="26"/>
                      </a:cxn>
                      <a:cxn ang="0">
                        <a:pos x="3" y="22"/>
                      </a:cxn>
                      <a:cxn ang="0">
                        <a:pos x="13" y="8"/>
                      </a:cxn>
                      <a:cxn ang="0">
                        <a:pos x="25" y="0"/>
                      </a:cxn>
                      <a:cxn ang="0">
                        <a:pos x="49" y="10"/>
                      </a:cxn>
                      <a:cxn ang="0">
                        <a:pos x="53" y="20"/>
                      </a:cxn>
                      <a:cxn ang="0">
                        <a:pos x="61" y="32"/>
                      </a:cxn>
                      <a:cxn ang="0">
                        <a:pos x="41" y="38"/>
                      </a:cxn>
                      <a:cxn ang="0">
                        <a:pos x="23" y="44"/>
                      </a:cxn>
                      <a:cxn ang="0">
                        <a:pos x="21" y="38"/>
                      </a:cxn>
                    </a:cxnLst>
                    <a:rect l="0" t="0" r="r" b="b"/>
                    <a:pathLst>
                      <a:path w="61" h="48">
                        <a:moveTo>
                          <a:pt x="21" y="38"/>
                        </a:moveTo>
                        <a:cubicBezTo>
                          <a:pt x="19" y="34"/>
                          <a:pt x="19" y="29"/>
                          <a:pt x="15" y="26"/>
                        </a:cubicBezTo>
                        <a:cubicBezTo>
                          <a:pt x="12" y="24"/>
                          <a:pt x="3" y="22"/>
                          <a:pt x="3" y="22"/>
                        </a:cubicBezTo>
                        <a:cubicBezTo>
                          <a:pt x="0" y="12"/>
                          <a:pt x="5" y="12"/>
                          <a:pt x="13" y="8"/>
                        </a:cubicBezTo>
                        <a:cubicBezTo>
                          <a:pt x="17" y="6"/>
                          <a:pt x="25" y="0"/>
                          <a:pt x="25" y="0"/>
                        </a:cubicBezTo>
                        <a:cubicBezTo>
                          <a:pt x="37" y="2"/>
                          <a:pt x="41" y="2"/>
                          <a:pt x="49" y="10"/>
                        </a:cubicBezTo>
                        <a:cubicBezTo>
                          <a:pt x="45" y="21"/>
                          <a:pt x="46" y="12"/>
                          <a:pt x="53" y="20"/>
                        </a:cubicBezTo>
                        <a:cubicBezTo>
                          <a:pt x="56" y="24"/>
                          <a:pt x="61" y="32"/>
                          <a:pt x="61" y="32"/>
                        </a:cubicBezTo>
                        <a:cubicBezTo>
                          <a:pt x="56" y="47"/>
                          <a:pt x="53" y="42"/>
                          <a:pt x="41" y="38"/>
                        </a:cubicBezTo>
                        <a:cubicBezTo>
                          <a:pt x="27" y="47"/>
                          <a:pt x="34" y="48"/>
                          <a:pt x="23" y="44"/>
                        </a:cubicBezTo>
                        <a:cubicBezTo>
                          <a:pt x="22" y="42"/>
                          <a:pt x="21" y="38"/>
                          <a:pt x="21" y="3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12" name="Freeform 20"/>
                  <p:cNvSpPr>
                    <a:spLocks/>
                  </p:cNvSpPr>
                  <p:nvPr/>
                </p:nvSpPr>
                <p:spPr bwMode="ltGray">
                  <a:xfrm>
                    <a:off x="1978" y="593"/>
                    <a:ext cx="122" cy="61"/>
                  </a:xfrm>
                  <a:custGeom>
                    <a:avLst/>
                    <a:gdLst/>
                    <a:ahLst/>
                    <a:cxnLst>
                      <a:cxn ang="0">
                        <a:pos x="46" y="28"/>
                      </a:cxn>
                      <a:cxn ang="0">
                        <a:pos x="36" y="14"/>
                      </a:cxn>
                      <a:cxn ang="0">
                        <a:pos x="26" y="30"/>
                      </a:cxn>
                      <a:cxn ang="0">
                        <a:pos x="0" y="24"/>
                      </a:cxn>
                      <a:cxn ang="0">
                        <a:pos x="10" y="42"/>
                      </a:cxn>
                      <a:cxn ang="0">
                        <a:pos x="16" y="62"/>
                      </a:cxn>
                      <a:cxn ang="0">
                        <a:pos x="24" y="48"/>
                      </a:cxn>
                      <a:cxn ang="0">
                        <a:pos x="30" y="44"/>
                      </a:cxn>
                      <a:cxn ang="0">
                        <a:pos x="48" y="56"/>
                      </a:cxn>
                      <a:cxn ang="0">
                        <a:pos x="70" y="62"/>
                      </a:cxn>
                      <a:cxn ang="0">
                        <a:pos x="88" y="72"/>
                      </a:cxn>
                      <a:cxn ang="0">
                        <a:pos x="106" y="102"/>
                      </a:cxn>
                      <a:cxn ang="0">
                        <a:pos x="104" y="122"/>
                      </a:cxn>
                      <a:cxn ang="0">
                        <a:pos x="98" y="134"/>
                      </a:cxn>
                      <a:cxn ang="0">
                        <a:pos x="122" y="128"/>
                      </a:cxn>
                      <a:cxn ang="0">
                        <a:pos x="140" y="140"/>
                      </a:cxn>
                      <a:cxn ang="0">
                        <a:pos x="168" y="148"/>
                      </a:cxn>
                      <a:cxn ang="0">
                        <a:pos x="174" y="146"/>
                      </a:cxn>
                      <a:cxn ang="0">
                        <a:pos x="168" y="134"/>
                      </a:cxn>
                      <a:cxn ang="0">
                        <a:pos x="178" y="136"/>
                      </a:cxn>
                      <a:cxn ang="0">
                        <a:pos x="186" y="118"/>
                      </a:cxn>
                      <a:cxn ang="0">
                        <a:pos x="202" y="122"/>
                      </a:cxn>
                      <a:cxn ang="0">
                        <a:pos x="214" y="130"/>
                      </a:cxn>
                      <a:cxn ang="0">
                        <a:pos x="244" y="168"/>
                      </a:cxn>
                      <a:cxn ang="0">
                        <a:pos x="262" y="178"/>
                      </a:cxn>
                      <a:cxn ang="0">
                        <a:pos x="284" y="170"/>
                      </a:cxn>
                      <a:cxn ang="0">
                        <a:pos x="268" y="160"/>
                      </a:cxn>
                      <a:cxn ang="0">
                        <a:pos x="256" y="138"/>
                      </a:cxn>
                      <a:cxn ang="0">
                        <a:pos x="250" y="132"/>
                      </a:cxn>
                      <a:cxn ang="0">
                        <a:pos x="248" y="122"/>
                      </a:cxn>
                      <a:cxn ang="0">
                        <a:pos x="236" y="116"/>
                      </a:cxn>
                      <a:cxn ang="0">
                        <a:pos x="240" y="96"/>
                      </a:cxn>
                      <a:cxn ang="0">
                        <a:pos x="220" y="86"/>
                      </a:cxn>
                      <a:cxn ang="0">
                        <a:pos x="210" y="70"/>
                      </a:cxn>
                      <a:cxn ang="0">
                        <a:pos x="190" y="54"/>
                      </a:cxn>
                      <a:cxn ang="0">
                        <a:pos x="168" y="38"/>
                      </a:cxn>
                      <a:cxn ang="0">
                        <a:pos x="156" y="34"/>
                      </a:cxn>
                      <a:cxn ang="0">
                        <a:pos x="120" y="16"/>
                      </a:cxn>
                      <a:cxn ang="0">
                        <a:pos x="102" y="4"/>
                      </a:cxn>
                      <a:cxn ang="0">
                        <a:pos x="96" y="0"/>
                      </a:cxn>
                      <a:cxn ang="0">
                        <a:pos x="70" y="10"/>
                      </a:cxn>
                      <a:cxn ang="0">
                        <a:pos x="56" y="32"/>
                      </a:cxn>
                      <a:cxn ang="0">
                        <a:pos x="46" y="28"/>
                      </a:cxn>
                    </a:cxnLst>
                    <a:rect l="0" t="0" r="r" b="b"/>
                    <a:pathLst>
                      <a:path w="286" h="182">
                        <a:moveTo>
                          <a:pt x="46" y="28"/>
                        </a:moveTo>
                        <a:cubicBezTo>
                          <a:pt x="41" y="14"/>
                          <a:pt x="46" y="17"/>
                          <a:pt x="36" y="14"/>
                        </a:cubicBezTo>
                        <a:cubicBezTo>
                          <a:pt x="31" y="17"/>
                          <a:pt x="26" y="30"/>
                          <a:pt x="26" y="30"/>
                        </a:cubicBezTo>
                        <a:cubicBezTo>
                          <a:pt x="12" y="25"/>
                          <a:pt x="19" y="21"/>
                          <a:pt x="0" y="24"/>
                        </a:cubicBezTo>
                        <a:cubicBezTo>
                          <a:pt x="2" y="33"/>
                          <a:pt x="2" y="37"/>
                          <a:pt x="10" y="42"/>
                        </a:cubicBezTo>
                        <a:cubicBezTo>
                          <a:pt x="12" y="49"/>
                          <a:pt x="14" y="55"/>
                          <a:pt x="16" y="62"/>
                        </a:cubicBezTo>
                        <a:cubicBezTo>
                          <a:pt x="24" y="59"/>
                          <a:pt x="27" y="57"/>
                          <a:pt x="24" y="48"/>
                        </a:cubicBezTo>
                        <a:cubicBezTo>
                          <a:pt x="26" y="47"/>
                          <a:pt x="28" y="43"/>
                          <a:pt x="30" y="44"/>
                        </a:cubicBezTo>
                        <a:cubicBezTo>
                          <a:pt x="48" y="48"/>
                          <a:pt x="36" y="52"/>
                          <a:pt x="48" y="56"/>
                        </a:cubicBezTo>
                        <a:cubicBezTo>
                          <a:pt x="74" y="65"/>
                          <a:pt x="47" y="56"/>
                          <a:pt x="70" y="62"/>
                        </a:cubicBezTo>
                        <a:cubicBezTo>
                          <a:pt x="77" y="64"/>
                          <a:pt x="88" y="72"/>
                          <a:pt x="88" y="72"/>
                        </a:cubicBezTo>
                        <a:cubicBezTo>
                          <a:pt x="96" y="84"/>
                          <a:pt x="102" y="87"/>
                          <a:pt x="106" y="102"/>
                        </a:cubicBezTo>
                        <a:cubicBezTo>
                          <a:pt x="105" y="109"/>
                          <a:pt x="106" y="115"/>
                          <a:pt x="104" y="122"/>
                        </a:cubicBezTo>
                        <a:cubicBezTo>
                          <a:pt x="103" y="126"/>
                          <a:pt x="94" y="132"/>
                          <a:pt x="98" y="134"/>
                        </a:cubicBezTo>
                        <a:cubicBezTo>
                          <a:pt x="106" y="137"/>
                          <a:pt x="122" y="128"/>
                          <a:pt x="122" y="128"/>
                        </a:cubicBezTo>
                        <a:cubicBezTo>
                          <a:pt x="130" y="131"/>
                          <a:pt x="133" y="135"/>
                          <a:pt x="140" y="140"/>
                        </a:cubicBezTo>
                        <a:cubicBezTo>
                          <a:pt x="148" y="145"/>
                          <a:pt x="159" y="145"/>
                          <a:pt x="168" y="148"/>
                        </a:cubicBezTo>
                        <a:cubicBezTo>
                          <a:pt x="170" y="147"/>
                          <a:pt x="173" y="148"/>
                          <a:pt x="174" y="146"/>
                        </a:cubicBezTo>
                        <a:cubicBezTo>
                          <a:pt x="176" y="142"/>
                          <a:pt x="164" y="136"/>
                          <a:pt x="168" y="134"/>
                        </a:cubicBezTo>
                        <a:cubicBezTo>
                          <a:pt x="171" y="132"/>
                          <a:pt x="175" y="135"/>
                          <a:pt x="178" y="136"/>
                        </a:cubicBezTo>
                        <a:cubicBezTo>
                          <a:pt x="182" y="131"/>
                          <a:pt x="186" y="118"/>
                          <a:pt x="186" y="118"/>
                        </a:cubicBezTo>
                        <a:cubicBezTo>
                          <a:pt x="189" y="119"/>
                          <a:pt x="199" y="120"/>
                          <a:pt x="202" y="122"/>
                        </a:cubicBezTo>
                        <a:cubicBezTo>
                          <a:pt x="206" y="124"/>
                          <a:pt x="214" y="130"/>
                          <a:pt x="214" y="130"/>
                        </a:cubicBezTo>
                        <a:cubicBezTo>
                          <a:pt x="224" y="145"/>
                          <a:pt x="228" y="158"/>
                          <a:pt x="244" y="168"/>
                        </a:cubicBezTo>
                        <a:cubicBezTo>
                          <a:pt x="250" y="172"/>
                          <a:pt x="262" y="178"/>
                          <a:pt x="262" y="178"/>
                        </a:cubicBezTo>
                        <a:cubicBezTo>
                          <a:pt x="265" y="178"/>
                          <a:pt x="286" y="182"/>
                          <a:pt x="284" y="170"/>
                        </a:cubicBezTo>
                        <a:cubicBezTo>
                          <a:pt x="283" y="164"/>
                          <a:pt x="268" y="160"/>
                          <a:pt x="268" y="160"/>
                        </a:cubicBezTo>
                        <a:cubicBezTo>
                          <a:pt x="261" y="150"/>
                          <a:pt x="270" y="143"/>
                          <a:pt x="256" y="138"/>
                        </a:cubicBezTo>
                        <a:cubicBezTo>
                          <a:pt x="254" y="136"/>
                          <a:pt x="251" y="135"/>
                          <a:pt x="250" y="132"/>
                        </a:cubicBezTo>
                        <a:cubicBezTo>
                          <a:pt x="248" y="129"/>
                          <a:pt x="250" y="125"/>
                          <a:pt x="248" y="122"/>
                        </a:cubicBezTo>
                        <a:cubicBezTo>
                          <a:pt x="246" y="118"/>
                          <a:pt x="240" y="118"/>
                          <a:pt x="236" y="116"/>
                        </a:cubicBezTo>
                        <a:cubicBezTo>
                          <a:pt x="230" y="107"/>
                          <a:pt x="227" y="100"/>
                          <a:pt x="240" y="96"/>
                        </a:cubicBezTo>
                        <a:cubicBezTo>
                          <a:pt x="236" y="83"/>
                          <a:pt x="236" y="84"/>
                          <a:pt x="220" y="86"/>
                        </a:cubicBezTo>
                        <a:cubicBezTo>
                          <a:pt x="209" y="82"/>
                          <a:pt x="208" y="82"/>
                          <a:pt x="210" y="70"/>
                        </a:cubicBezTo>
                        <a:cubicBezTo>
                          <a:pt x="207" y="60"/>
                          <a:pt x="199" y="57"/>
                          <a:pt x="190" y="54"/>
                        </a:cubicBezTo>
                        <a:cubicBezTo>
                          <a:pt x="181" y="45"/>
                          <a:pt x="181" y="42"/>
                          <a:pt x="168" y="38"/>
                        </a:cubicBezTo>
                        <a:cubicBezTo>
                          <a:pt x="164" y="37"/>
                          <a:pt x="156" y="34"/>
                          <a:pt x="156" y="34"/>
                        </a:cubicBezTo>
                        <a:cubicBezTo>
                          <a:pt x="146" y="24"/>
                          <a:pt x="134" y="21"/>
                          <a:pt x="120" y="16"/>
                        </a:cubicBezTo>
                        <a:cubicBezTo>
                          <a:pt x="113" y="14"/>
                          <a:pt x="108" y="8"/>
                          <a:pt x="102" y="4"/>
                        </a:cubicBezTo>
                        <a:cubicBezTo>
                          <a:pt x="100" y="3"/>
                          <a:pt x="96" y="0"/>
                          <a:pt x="96" y="0"/>
                        </a:cubicBezTo>
                        <a:cubicBezTo>
                          <a:pt x="83" y="2"/>
                          <a:pt x="79" y="1"/>
                          <a:pt x="70" y="10"/>
                        </a:cubicBezTo>
                        <a:cubicBezTo>
                          <a:pt x="67" y="19"/>
                          <a:pt x="63" y="27"/>
                          <a:pt x="56" y="32"/>
                        </a:cubicBezTo>
                        <a:cubicBezTo>
                          <a:pt x="49" y="30"/>
                          <a:pt x="52" y="31"/>
                          <a:pt x="46" y="2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13" name="Freeform 21"/>
                  <p:cNvSpPr>
                    <a:spLocks/>
                  </p:cNvSpPr>
                  <p:nvPr/>
                </p:nvSpPr>
                <p:spPr bwMode="ltGray">
                  <a:xfrm>
                    <a:off x="2082" y="600"/>
                    <a:ext cx="33" cy="26"/>
                  </a:xfrm>
                  <a:custGeom>
                    <a:avLst/>
                    <a:gdLst/>
                    <a:ahLst/>
                    <a:cxnLst>
                      <a:cxn ang="0">
                        <a:pos x="1" y="58"/>
                      </a:cxn>
                      <a:cxn ang="0">
                        <a:pos x="27" y="60"/>
                      </a:cxn>
                      <a:cxn ang="0">
                        <a:pos x="45" y="48"/>
                      </a:cxn>
                      <a:cxn ang="0">
                        <a:pos x="57" y="30"/>
                      </a:cxn>
                      <a:cxn ang="0">
                        <a:pos x="43" y="14"/>
                      </a:cxn>
                      <a:cxn ang="0">
                        <a:pos x="43" y="4"/>
                      </a:cxn>
                      <a:cxn ang="0">
                        <a:pos x="71" y="26"/>
                      </a:cxn>
                      <a:cxn ang="0">
                        <a:pos x="67" y="54"/>
                      </a:cxn>
                      <a:cxn ang="0">
                        <a:pos x="33" y="78"/>
                      </a:cxn>
                      <a:cxn ang="0">
                        <a:pos x="9" y="66"/>
                      </a:cxn>
                      <a:cxn ang="0">
                        <a:pos x="3" y="62"/>
                      </a:cxn>
                      <a:cxn ang="0">
                        <a:pos x="1" y="58"/>
                      </a:cxn>
                    </a:cxnLst>
                    <a:rect l="0" t="0" r="r" b="b"/>
                    <a:pathLst>
                      <a:path w="78" h="78">
                        <a:moveTo>
                          <a:pt x="1" y="58"/>
                        </a:moveTo>
                        <a:cubicBezTo>
                          <a:pt x="6" y="44"/>
                          <a:pt x="18" y="57"/>
                          <a:pt x="27" y="60"/>
                        </a:cubicBezTo>
                        <a:cubicBezTo>
                          <a:pt x="35" y="57"/>
                          <a:pt x="38" y="52"/>
                          <a:pt x="45" y="48"/>
                        </a:cubicBezTo>
                        <a:cubicBezTo>
                          <a:pt x="48" y="40"/>
                          <a:pt x="51" y="36"/>
                          <a:pt x="57" y="30"/>
                        </a:cubicBezTo>
                        <a:cubicBezTo>
                          <a:pt x="55" y="23"/>
                          <a:pt x="43" y="14"/>
                          <a:pt x="43" y="14"/>
                        </a:cubicBezTo>
                        <a:cubicBezTo>
                          <a:pt x="33" y="0"/>
                          <a:pt x="30" y="1"/>
                          <a:pt x="43" y="4"/>
                        </a:cubicBezTo>
                        <a:cubicBezTo>
                          <a:pt x="54" y="11"/>
                          <a:pt x="58" y="22"/>
                          <a:pt x="71" y="26"/>
                        </a:cubicBezTo>
                        <a:cubicBezTo>
                          <a:pt x="78" y="37"/>
                          <a:pt x="78" y="46"/>
                          <a:pt x="67" y="54"/>
                        </a:cubicBezTo>
                        <a:cubicBezTo>
                          <a:pt x="51" y="49"/>
                          <a:pt x="53" y="71"/>
                          <a:pt x="33" y="78"/>
                        </a:cubicBezTo>
                        <a:cubicBezTo>
                          <a:pt x="16" y="72"/>
                          <a:pt x="25" y="76"/>
                          <a:pt x="9" y="66"/>
                        </a:cubicBezTo>
                        <a:cubicBezTo>
                          <a:pt x="7" y="65"/>
                          <a:pt x="3" y="62"/>
                          <a:pt x="3" y="62"/>
                        </a:cubicBezTo>
                        <a:cubicBezTo>
                          <a:pt x="0" y="54"/>
                          <a:pt x="13" y="42"/>
                          <a:pt x="1" y="5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14" name="Freeform 22"/>
                  <p:cNvSpPr>
                    <a:spLocks/>
                  </p:cNvSpPr>
                  <p:nvPr/>
                </p:nvSpPr>
                <p:spPr bwMode="ltGray">
                  <a:xfrm>
                    <a:off x="2152" y="544"/>
                    <a:ext cx="10" cy="6"/>
                  </a:xfrm>
                  <a:custGeom>
                    <a:avLst/>
                    <a:gdLst/>
                    <a:ahLst/>
                    <a:cxnLst>
                      <a:cxn ang="0">
                        <a:pos x="3" y="4"/>
                      </a:cxn>
                      <a:cxn ang="0">
                        <a:pos x="3" y="14"/>
                      </a:cxn>
                      <a:cxn ang="0">
                        <a:pos x="3" y="4"/>
                      </a:cxn>
                    </a:cxnLst>
                    <a:rect l="0" t="0" r="r" b="b"/>
                    <a:pathLst>
                      <a:path w="17" h="18">
                        <a:moveTo>
                          <a:pt x="3" y="4"/>
                        </a:moveTo>
                        <a:cubicBezTo>
                          <a:pt x="17" y="7"/>
                          <a:pt x="16" y="18"/>
                          <a:pt x="3" y="14"/>
                        </a:cubicBezTo>
                        <a:cubicBezTo>
                          <a:pt x="0" y="6"/>
                          <a:pt x="7" y="0"/>
                          <a:pt x="3" y="4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15" name="Freeform 23"/>
                  <p:cNvSpPr>
                    <a:spLocks/>
                  </p:cNvSpPr>
                  <p:nvPr/>
                </p:nvSpPr>
                <p:spPr bwMode="ltGray">
                  <a:xfrm>
                    <a:off x="2194" y="584"/>
                    <a:ext cx="11" cy="8"/>
                  </a:xfrm>
                  <a:custGeom>
                    <a:avLst/>
                    <a:gdLst/>
                    <a:ahLst/>
                    <a:cxnLst>
                      <a:cxn ang="0">
                        <a:pos x="8" y="14"/>
                      </a:cxn>
                      <a:cxn ang="0">
                        <a:pos x="14" y="0"/>
                      </a:cxn>
                      <a:cxn ang="0">
                        <a:pos x="14" y="22"/>
                      </a:cxn>
                      <a:cxn ang="0">
                        <a:pos x="8" y="14"/>
                      </a:cxn>
                    </a:cxnLst>
                    <a:rect l="0" t="0" r="r" b="b"/>
                    <a:pathLst>
                      <a:path w="26" h="22">
                        <a:moveTo>
                          <a:pt x="8" y="14"/>
                        </a:moveTo>
                        <a:cubicBezTo>
                          <a:pt x="5" y="6"/>
                          <a:pt x="5" y="3"/>
                          <a:pt x="14" y="0"/>
                        </a:cubicBezTo>
                        <a:cubicBezTo>
                          <a:pt x="26" y="4"/>
                          <a:pt x="23" y="16"/>
                          <a:pt x="14" y="22"/>
                        </a:cubicBezTo>
                        <a:cubicBezTo>
                          <a:pt x="0" y="17"/>
                          <a:pt x="13" y="3"/>
                          <a:pt x="8" y="14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16" name="Freeform 24"/>
                  <p:cNvSpPr>
                    <a:spLocks/>
                  </p:cNvSpPr>
                  <p:nvPr/>
                </p:nvSpPr>
                <p:spPr bwMode="ltGray">
                  <a:xfrm>
                    <a:off x="2061" y="494"/>
                    <a:ext cx="8" cy="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17" y="2"/>
                      </a:cxn>
                      <a:cxn ang="0">
                        <a:pos x="9" y="12"/>
                      </a:cxn>
                      <a:cxn ang="0">
                        <a:pos x="7" y="12"/>
                      </a:cxn>
                    </a:cxnLst>
                    <a:rect l="0" t="0" r="r" b="b"/>
                    <a:pathLst>
                      <a:path w="20" h="15">
                        <a:moveTo>
                          <a:pt x="7" y="12"/>
                        </a:moveTo>
                        <a:cubicBezTo>
                          <a:pt x="0" y="1"/>
                          <a:pt x="6" y="0"/>
                          <a:pt x="17" y="2"/>
                        </a:cubicBezTo>
                        <a:cubicBezTo>
                          <a:pt x="20" y="10"/>
                          <a:pt x="18" y="15"/>
                          <a:pt x="9" y="12"/>
                        </a:cubicBezTo>
                        <a:cubicBezTo>
                          <a:pt x="4" y="4"/>
                          <a:pt x="4" y="4"/>
                          <a:pt x="7" y="1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17" name="Freeform 25"/>
                  <p:cNvSpPr>
                    <a:spLocks/>
                  </p:cNvSpPr>
                  <p:nvPr/>
                </p:nvSpPr>
                <p:spPr bwMode="ltGray">
                  <a:xfrm>
                    <a:off x="1988" y="538"/>
                    <a:ext cx="10" cy="5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15" y="2"/>
                      </a:cxn>
                      <a:cxn ang="0">
                        <a:pos x="15" y="14"/>
                      </a:cxn>
                      <a:cxn ang="0">
                        <a:pos x="7" y="12"/>
                      </a:cxn>
                    </a:cxnLst>
                    <a:rect l="0" t="0" r="r" b="b"/>
                    <a:pathLst>
                      <a:path w="20" h="15">
                        <a:moveTo>
                          <a:pt x="7" y="12"/>
                        </a:moveTo>
                        <a:cubicBezTo>
                          <a:pt x="0" y="2"/>
                          <a:pt x="3" y="0"/>
                          <a:pt x="15" y="2"/>
                        </a:cubicBezTo>
                        <a:cubicBezTo>
                          <a:pt x="16" y="4"/>
                          <a:pt x="20" y="12"/>
                          <a:pt x="15" y="14"/>
                        </a:cubicBezTo>
                        <a:cubicBezTo>
                          <a:pt x="12" y="15"/>
                          <a:pt x="7" y="12"/>
                          <a:pt x="7" y="12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18" name="Freeform 26"/>
                  <p:cNvSpPr>
                    <a:spLocks/>
                  </p:cNvSpPr>
                  <p:nvPr/>
                </p:nvSpPr>
                <p:spPr bwMode="ltGray">
                  <a:xfrm>
                    <a:off x="1914" y="523"/>
                    <a:ext cx="31" cy="27"/>
                  </a:xfrm>
                  <a:custGeom>
                    <a:avLst/>
                    <a:gdLst/>
                    <a:ahLst/>
                    <a:cxnLst>
                      <a:cxn ang="0">
                        <a:pos x="0" y="50"/>
                      </a:cxn>
                      <a:cxn ang="0">
                        <a:pos x="14" y="24"/>
                      </a:cxn>
                      <a:cxn ang="0">
                        <a:pos x="26" y="20"/>
                      </a:cxn>
                      <a:cxn ang="0">
                        <a:pos x="48" y="18"/>
                      </a:cxn>
                      <a:cxn ang="0">
                        <a:pos x="58" y="0"/>
                      </a:cxn>
                      <a:cxn ang="0">
                        <a:pos x="80" y="40"/>
                      </a:cxn>
                      <a:cxn ang="0">
                        <a:pos x="70" y="56"/>
                      </a:cxn>
                      <a:cxn ang="0">
                        <a:pos x="54" y="62"/>
                      </a:cxn>
                      <a:cxn ang="0">
                        <a:pos x="48" y="80"/>
                      </a:cxn>
                      <a:cxn ang="0">
                        <a:pos x="32" y="68"/>
                      </a:cxn>
                      <a:cxn ang="0">
                        <a:pos x="38" y="52"/>
                      </a:cxn>
                      <a:cxn ang="0">
                        <a:pos x="30" y="28"/>
                      </a:cxn>
                      <a:cxn ang="0">
                        <a:pos x="20" y="48"/>
                      </a:cxn>
                      <a:cxn ang="0">
                        <a:pos x="8" y="56"/>
                      </a:cxn>
                      <a:cxn ang="0">
                        <a:pos x="0" y="50"/>
                      </a:cxn>
                    </a:cxnLst>
                    <a:rect l="0" t="0" r="r" b="b"/>
                    <a:pathLst>
                      <a:path w="80" h="80">
                        <a:moveTo>
                          <a:pt x="0" y="50"/>
                        </a:moveTo>
                        <a:cubicBezTo>
                          <a:pt x="1" y="47"/>
                          <a:pt x="12" y="25"/>
                          <a:pt x="14" y="24"/>
                        </a:cubicBezTo>
                        <a:cubicBezTo>
                          <a:pt x="17" y="22"/>
                          <a:pt x="26" y="20"/>
                          <a:pt x="26" y="20"/>
                        </a:cubicBezTo>
                        <a:cubicBezTo>
                          <a:pt x="34" y="23"/>
                          <a:pt x="40" y="21"/>
                          <a:pt x="48" y="18"/>
                        </a:cubicBezTo>
                        <a:cubicBezTo>
                          <a:pt x="52" y="12"/>
                          <a:pt x="54" y="6"/>
                          <a:pt x="58" y="0"/>
                        </a:cubicBezTo>
                        <a:cubicBezTo>
                          <a:pt x="70" y="4"/>
                          <a:pt x="76" y="28"/>
                          <a:pt x="80" y="40"/>
                        </a:cubicBezTo>
                        <a:cubicBezTo>
                          <a:pt x="75" y="54"/>
                          <a:pt x="80" y="50"/>
                          <a:pt x="70" y="56"/>
                        </a:cubicBezTo>
                        <a:cubicBezTo>
                          <a:pt x="61" y="53"/>
                          <a:pt x="59" y="54"/>
                          <a:pt x="54" y="62"/>
                        </a:cubicBezTo>
                        <a:cubicBezTo>
                          <a:pt x="57" y="71"/>
                          <a:pt x="56" y="75"/>
                          <a:pt x="48" y="80"/>
                        </a:cubicBezTo>
                        <a:cubicBezTo>
                          <a:pt x="40" y="77"/>
                          <a:pt x="39" y="72"/>
                          <a:pt x="32" y="68"/>
                        </a:cubicBezTo>
                        <a:cubicBezTo>
                          <a:pt x="26" y="59"/>
                          <a:pt x="30" y="57"/>
                          <a:pt x="38" y="52"/>
                        </a:cubicBezTo>
                        <a:cubicBezTo>
                          <a:pt x="41" y="42"/>
                          <a:pt x="39" y="34"/>
                          <a:pt x="30" y="28"/>
                        </a:cubicBezTo>
                        <a:cubicBezTo>
                          <a:pt x="20" y="31"/>
                          <a:pt x="30" y="40"/>
                          <a:pt x="20" y="48"/>
                        </a:cubicBezTo>
                        <a:cubicBezTo>
                          <a:pt x="16" y="51"/>
                          <a:pt x="8" y="56"/>
                          <a:pt x="8" y="56"/>
                        </a:cubicBezTo>
                        <a:cubicBezTo>
                          <a:pt x="2" y="50"/>
                          <a:pt x="5" y="50"/>
                          <a:pt x="0" y="50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19" name="Freeform 27"/>
                  <p:cNvSpPr>
                    <a:spLocks/>
                  </p:cNvSpPr>
                  <p:nvPr/>
                </p:nvSpPr>
                <p:spPr bwMode="ltGray">
                  <a:xfrm>
                    <a:off x="1899" y="466"/>
                    <a:ext cx="40" cy="58"/>
                  </a:xfrm>
                  <a:custGeom>
                    <a:avLst/>
                    <a:gdLst/>
                    <a:ahLst/>
                    <a:cxnLst>
                      <a:cxn ang="0">
                        <a:pos x="14" y="96"/>
                      </a:cxn>
                      <a:cxn ang="0">
                        <a:pos x="26" y="128"/>
                      </a:cxn>
                      <a:cxn ang="0">
                        <a:pos x="32" y="108"/>
                      </a:cxn>
                      <a:cxn ang="0">
                        <a:pos x="52" y="100"/>
                      </a:cxn>
                      <a:cxn ang="0">
                        <a:pos x="46" y="124"/>
                      </a:cxn>
                      <a:cxn ang="0">
                        <a:pos x="66" y="126"/>
                      </a:cxn>
                      <a:cxn ang="0">
                        <a:pos x="76" y="142"/>
                      </a:cxn>
                      <a:cxn ang="0">
                        <a:pos x="58" y="148"/>
                      </a:cxn>
                      <a:cxn ang="0">
                        <a:pos x="74" y="174"/>
                      </a:cxn>
                      <a:cxn ang="0">
                        <a:pos x="84" y="154"/>
                      </a:cxn>
                      <a:cxn ang="0">
                        <a:pos x="82" y="112"/>
                      </a:cxn>
                      <a:cxn ang="0">
                        <a:pos x="60" y="106"/>
                      </a:cxn>
                      <a:cxn ang="0">
                        <a:pos x="50" y="82"/>
                      </a:cxn>
                      <a:cxn ang="0">
                        <a:pos x="34" y="82"/>
                      </a:cxn>
                      <a:cxn ang="0">
                        <a:pos x="30" y="70"/>
                      </a:cxn>
                      <a:cxn ang="0">
                        <a:pos x="42" y="42"/>
                      </a:cxn>
                      <a:cxn ang="0">
                        <a:pos x="30" y="0"/>
                      </a:cxn>
                      <a:cxn ang="0">
                        <a:pos x="18" y="22"/>
                      </a:cxn>
                      <a:cxn ang="0">
                        <a:pos x="4" y="46"/>
                      </a:cxn>
                      <a:cxn ang="0">
                        <a:pos x="14" y="76"/>
                      </a:cxn>
                      <a:cxn ang="0">
                        <a:pos x="14" y="96"/>
                      </a:cxn>
                    </a:cxnLst>
                    <a:rect l="0" t="0" r="r" b="b"/>
                    <a:pathLst>
                      <a:path w="94" h="174">
                        <a:moveTo>
                          <a:pt x="14" y="96"/>
                        </a:moveTo>
                        <a:cubicBezTo>
                          <a:pt x="11" y="109"/>
                          <a:pt x="15" y="120"/>
                          <a:pt x="26" y="128"/>
                        </a:cubicBezTo>
                        <a:cubicBezTo>
                          <a:pt x="34" y="120"/>
                          <a:pt x="35" y="119"/>
                          <a:pt x="32" y="108"/>
                        </a:cubicBezTo>
                        <a:cubicBezTo>
                          <a:pt x="35" y="92"/>
                          <a:pt x="39" y="92"/>
                          <a:pt x="52" y="100"/>
                        </a:cubicBezTo>
                        <a:cubicBezTo>
                          <a:pt x="59" y="110"/>
                          <a:pt x="49" y="114"/>
                          <a:pt x="46" y="124"/>
                        </a:cubicBezTo>
                        <a:cubicBezTo>
                          <a:pt x="50" y="137"/>
                          <a:pt x="57" y="129"/>
                          <a:pt x="66" y="126"/>
                        </a:cubicBezTo>
                        <a:cubicBezTo>
                          <a:pt x="77" y="129"/>
                          <a:pt x="79" y="131"/>
                          <a:pt x="76" y="142"/>
                        </a:cubicBezTo>
                        <a:cubicBezTo>
                          <a:pt x="67" y="139"/>
                          <a:pt x="65" y="141"/>
                          <a:pt x="58" y="148"/>
                        </a:cubicBezTo>
                        <a:cubicBezTo>
                          <a:pt x="60" y="160"/>
                          <a:pt x="62" y="170"/>
                          <a:pt x="74" y="174"/>
                        </a:cubicBezTo>
                        <a:cubicBezTo>
                          <a:pt x="77" y="165"/>
                          <a:pt x="74" y="157"/>
                          <a:pt x="84" y="154"/>
                        </a:cubicBezTo>
                        <a:cubicBezTo>
                          <a:pt x="91" y="143"/>
                          <a:pt x="94" y="122"/>
                          <a:pt x="82" y="112"/>
                        </a:cubicBezTo>
                        <a:cubicBezTo>
                          <a:pt x="77" y="108"/>
                          <a:pt x="66" y="108"/>
                          <a:pt x="60" y="106"/>
                        </a:cubicBezTo>
                        <a:cubicBezTo>
                          <a:pt x="65" y="92"/>
                          <a:pt x="66" y="87"/>
                          <a:pt x="50" y="82"/>
                        </a:cubicBezTo>
                        <a:cubicBezTo>
                          <a:pt x="48" y="82"/>
                          <a:pt x="37" y="86"/>
                          <a:pt x="34" y="82"/>
                        </a:cubicBezTo>
                        <a:cubicBezTo>
                          <a:pt x="32" y="79"/>
                          <a:pt x="30" y="70"/>
                          <a:pt x="30" y="70"/>
                        </a:cubicBezTo>
                        <a:cubicBezTo>
                          <a:pt x="32" y="54"/>
                          <a:pt x="32" y="52"/>
                          <a:pt x="42" y="42"/>
                        </a:cubicBezTo>
                        <a:cubicBezTo>
                          <a:pt x="41" y="30"/>
                          <a:pt x="45" y="5"/>
                          <a:pt x="30" y="0"/>
                        </a:cubicBezTo>
                        <a:cubicBezTo>
                          <a:pt x="14" y="4"/>
                          <a:pt x="16" y="4"/>
                          <a:pt x="18" y="22"/>
                        </a:cubicBezTo>
                        <a:cubicBezTo>
                          <a:pt x="16" y="39"/>
                          <a:pt x="15" y="35"/>
                          <a:pt x="4" y="46"/>
                        </a:cubicBezTo>
                        <a:cubicBezTo>
                          <a:pt x="0" y="59"/>
                          <a:pt x="5" y="67"/>
                          <a:pt x="14" y="76"/>
                        </a:cubicBezTo>
                        <a:cubicBezTo>
                          <a:pt x="15" y="80"/>
                          <a:pt x="17" y="93"/>
                          <a:pt x="14" y="96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20" name="Freeform 28"/>
                  <p:cNvSpPr>
                    <a:spLocks/>
                  </p:cNvSpPr>
                  <p:nvPr/>
                </p:nvSpPr>
                <p:spPr bwMode="ltGray">
                  <a:xfrm>
                    <a:off x="1913" y="508"/>
                    <a:ext cx="10" cy="17"/>
                  </a:xfrm>
                  <a:custGeom>
                    <a:avLst/>
                    <a:gdLst/>
                    <a:ahLst/>
                    <a:cxnLst>
                      <a:cxn ang="0">
                        <a:pos x="6" y="24"/>
                      </a:cxn>
                      <a:cxn ang="0">
                        <a:pos x="12" y="0"/>
                      </a:cxn>
                      <a:cxn ang="0">
                        <a:pos x="20" y="16"/>
                      </a:cxn>
                      <a:cxn ang="0">
                        <a:pos x="22" y="24"/>
                      </a:cxn>
                      <a:cxn ang="0">
                        <a:pos x="28" y="26"/>
                      </a:cxn>
                      <a:cxn ang="0">
                        <a:pos x="32" y="38"/>
                      </a:cxn>
                      <a:cxn ang="0">
                        <a:pos x="18" y="50"/>
                      </a:cxn>
                      <a:cxn ang="0">
                        <a:pos x="6" y="24"/>
                      </a:cxn>
                    </a:cxnLst>
                    <a:rect l="0" t="0" r="r" b="b"/>
                    <a:pathLst>
                      <a:path w="32" h="50">
                        <a:moveTo>
                          <a:pt x="6" y="24"/>
                        </a:moveTo>
                        <a:cubicBezTo>
                          <a:pt x="0" y="15"/>
                          <a:pt x="3" y="6"/>
                          <a:pt x="12" y="0"/>
                        </a:cubicBezTo>
                        <a:cubicBezTo>
                          <a:pt x="23" y="3"/>
                          <a:pt x="23" y="5"/>
                          <a:pt x="20" y="16"/>
                        </a:cubicBezTo>
                        <a:cubicBezTo>
                          <a:pt x="21" y="19"/>
                          <a:pt x="20" y="22"/>
                          <a:pt x="22" y="24"/>
                        </a:cubicBezTo>
                        <a:cubicBezTo>
                          <a:pt x="23" y="26"/>
                          <a:pt x="27" y="24"/>
                          <a:pt x="28" y="26"/>
                        </a:cubicBezTo>
                        <a:cubicBezTo>
                          <a:pt x="30" y="29"/>
                          <a:pt x="32" y="38"/>
                          <a:pt x="32" y="38"/>
                        </a:cubicBezTo>
                        <a:cubicBezTo>
                          <a:pt x="29" y="46"/>
                          <a:pt x="26" y="47"/>
                          <a:pt x="18" y="50"/>
                        </a:cubicBezTo>
                        <a:cubicBezTo>
                          <a:pt x="12" y="41"/>
                          <a:pt x="18" y="24"/>
                          <a:pt x="6" y="24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21" name="Freeform 29"/>
                  <p:cNvSpPr>
                    <a:spLocks/>
                  </p:cNvSpPr>
                  <p:nvPr/>
                </p:nvSpPr>
                <p:spPr bwMode="ltGray">
                  <a:xfrm>
                    <a:off x="1881" y="512"/>
                    <a:ext cx="19" cy="17"/>
                  </a:xfrm>
                  <a:custGeom>
                    <a:avLst/>
                    <a:gdLst/>
                    <a:ahLst/>
                    <a:cxnLst>
                      <a:cxn ang="0">
                        <a:pos x="0" y="44"/>
                      </a:cxn>
                      <a:cxn ang="0">
                        <a:pos x="22" y="20"/>
                      </a:cxn>
                      <a:cxn ang="0">
                        <a:pos x="36" y="0"/>
                      </a:cxn>
                      <a:cxn ang="0">
                        <a:pos x="24" y="28"/>
                      </a:cxn>
                      <a:cxn ang="0">
                        <a:pos x="2" y="50"/>
                      </a:cxn>
                      <a:cxn ang="0">
                        <a:pos x="0" y="44"/>
                      </a:cxn>
                    </a:cxnLst>
                    <a:rect l="0" t="0" r="r" b="b"/>
                    <a:pathLst>
                      <a:path w="43" h="50">
                        <a:moveTo>
                          <a:pt x="0" y="44"/>
                        </a:moveTo>
                        <a:cubicBezTo>
                          <a:pt x="6" y="38"/>
                          <a:pt x="18" y="29"/>
                          <a:pt x="22" y="20"/>
                        </a:cubicBezTo>
                        <a:cubicBezTo>
                          <a:pt x="27" y="10"/>
                          <a:pt x="25" y="4"/>
                          <a:pt x="36" y="0"/>
                        </a:cubicBezTo>
                        <a:cubicBezTo>
                          <a:pt x="43" y="11"/>
                          <a:pt x="36" y="24"/>
                          <a:pt x="24" y="28"/>
                        </a:cubicBezTo>
                        <a:cubicBezTo>
                          <a:pt x="21" y="38"/>
                          <a:pt x="12" y="47"/>
                          <a:pt x="2" y="50"/>
                        </a:cubicBezTo>
                        <a:cubicBezTo>
                          <a:pt x="1" y="48"/>
                          <a:pt x="0" y="44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22" name="Freeform 30"/>
                  <p:cNvSpPr>
                    <a:spLocks/>
                  </p:cNvSpPr>
                  <p:nvPr/>
                </p:nvSpPr>
                <p:spPr bwMode="ltGray">
                  <a:xfrm>
                    <a:off x="2934" y="489"/>
                    <a:ext cx="299" cy="179"/>
                  </a:xfrm>
                  <a:custGeom>
                    <a:avLst/>
                    <a:gdLst/>
                    <a:ahLst/>
                    <a:cxnLst>
                      <a:cxn ang="0">
                        <a:pos x="21" y="280"/>
                      </a:cxn>
                      <a:cxn ang="0">
                        <a:pos x="24" y="250"/>
                      </a:cxn>
                      <a:cxn ang="0">
                        <a:pos x="22" y="245"/>
                      </a:cxn>
                      <a:cxn ang="0">
                        <a:pos x="16" y="218"/>
                      </a:cxn>
                      <a:cxn ang="0">
                        <a:pos x="4" y="215"/>
                      </a:cxn>
                      <a:cxn ang="0">
                        <a:pos x="0" y="191"/>
                      </a:cxn>
                      <a:cxn ang="0">
                        <a:pos x="12" y="180"/>
                      </a:cxn>
                      <a:cxn ang="0">
                        <a:pos x="6" y="165"/>
                      </a:cxn>
                      <a:cxn ang="0">
                        <a:pos x="2" y="160"/>
                      </a:cxn>
                      <a:cxn ang="0">
                        <a:pos x="28" y="120"/>
                      </a:cxn>
                      <a:cxn ang="0">
                        <a:pos x="44" y="96"/>
                      </a:cxn>
                      <a:cxn ang="0">
                        <a:pos x="42" y="70"/>
                      </a:cxn>
                      <a:cxn ang="0">
                        <a:pos x="24" y="43"/>
                      </a:cxn>
                      <a:cxn ang="0">
                        <a:pos x="20" y="32"/>
                      </a:cxn>
                      <a:cxn ang="0">
                        <a:pos x="26" y="36"/>
                      </a:cxn>
                      <a:cxn ang="0">
                        <a:pos x="48" y="35"/>
                      </a:cxn>
                      <a:cxn ang="0">
                        <a:pos x="64" y="11"/>
                      </a:cxn>
                      <a:cxn ang="0">
                        <a:pos x="82" y="0"/>
                      </a:cxn>
                      <a:cxn ang="0">
                        <a:pos x="88" y="2"/>
                      </a:cxn>
                      <a:cxn ang="0">
                        <a:pos x="92" y="9"/>
                      </a:cxn>
                      <a:cxn ang="0">
                        <a:pos x="98" y="5"/>
                      </a:cxn>
                      <a:cxn ang="0">
                        <a:pos x="110" y="8"/>
                      </a:cxn>
                      <a:cxn ang="0">
                        <a:pos x="116" y="9"/>
                      </a:cxn>
                      <a:cxn ang="0">
                        <a:pos x="141" y="14"/>
                      </a:cxn>
                      <a:cxn ang="0">
                        <a:pos x="155" y="24"/>
                      </a:cxn>
                      <a:cxn ang="0">
                        <a:pos x="167" y="17"/>
                      </a:cxn>
                      <a:cxn ang="0">
                        <a:pos x="173" y="14"/>
                      </a:cxn>
                      <a:cxn ang="0">
                        <a:pos x="195" y="14"/>
                      </a:cxn>
                      <a:cxn ang="0">
                        <a:pos x="211" y="32"/>
                      </a:cxn>
                      <a:cxn ang="0">
                        <a:pos x="231" y="59"/>
                      </a:cxn>
                      <a:cxn ang="0">
                        <a:pos x="245" y="70"/>
                      </a:cxn>
                      <a:cxn ang="0">
                        <a:pos x="257" y="68"/>
                      </a:cxn>
                      <a:cxn ang="0">
                        <a:pos x="270" y="65"/>
                      </a:cxn>
                      <a:cxn ang="0">
                        <a:pos x="290" y="71"/>
                      </a:cxn>
                      <a:cxn ang="0">
                        <a:pos x="300" y="81"/>
                      </a:cxn>
                      <a:cxn ang="0">
                        <a:pos x="308" y="90"/>
                      </a:cxn>
                      <a:cxn ang="0">
                        <a:pos x="318" y="111"/>
                      </a:cxn>
                      <a:cxn ang="0">
                        <a:pos x="322" y="120"/>
                      </a:cxn>
                      <a:cxn ang="0">
                        <a:pos x="324" y="125"/>
                      </a:cxn>
                      <a:cxn ang="0">
                        <a:pos x="310" y="142"/>
                      </a:cxn>
                      <a:cxn ang="0">
                        <a:pos x="322" y="141"/>
                      </a:cxn>
                      <a:cxn ang="0">
                        <a:pos x="342" y="155"/>
                      </a:cxn>
                      <a:cxn ang="0">
                        <a:pos x="364" y="157"/>
                      </a:cxn>
                      <a:cxn ang="0">
                        <a:pos x="380" y="168"/>
                      </a:cxn>
                      <a:cxn ang="0">
                        <a:pos x="382" y="172"/>
                      </a:cxn>
                      <a:cxn ang="0">
                        <a:pos x="382" y="176"/>
                      </a:cxn>
                      <a:cxn ang="0">
                        <a:pos x="394" y="172"/>
                      </a:cxn>
                      <a:cxn ang="0">
                        <a:pos x="400" y="171"/>
                      </a:cxn>
                      <a:cxn ang="0">
                        <a:pos x="439" y="185"/>
                      </a:cxn>
                      <a:cxn ang="0">
                        <a:pos x="447" y="199"/>
                      </a:cxn>
                      <a:cxn ang="0">
                        <a:pos x="465" y="201"/>
                      </a:cxn>
                      <a:cxn ang="0">
                        <a:pos x="471" y="215"/>
                      </a:cxn>
                      <a:cxn ang="0">
                        <a:pos x="451" y="258"/>
                      </a:cxn>
                      <a:cxn ang="0">
                        <a:pos x="435" y="281"/>
                      </a:cxn>
                    </a:cxnLst>
                    <a:rect l="0" t="0" r="r" b="b"/>
                    <a:pathLst>
                      <a:path w="471" h="281">
                        <a:moveTo>
                          <a:pt x="21" y="280"/>
                        </a:moveTo>
                        <a:cubicBezTo>
                          <a:pt x="32" y="281"/>
                          <a:pt x="25" y="253"/>
                          <a:pt x="24" y="250"/>
                        </a:cubicBezTo>
                        <a:cubicBezTo>
                          <a:pt x="23" y="248"/>
                          <a:pt x="22" y="245"/>
                          <a:pt x="22" y="245"/>
                        </a:cubicBezTo>
                        <a:cubicBezTo>
                          <a:pt x="21" y="243"/>
                          <a:pt x="20" y="221"/>
                          <a:pt x="16" y="218"/>
                        </a:cubicBezTo>
                        <a:cubicBezTo>
                          <a:pt x="13" y="216"/>
                          <a:pt x="4" y="215"/>
                          <a:pt x="4" y="215"/>
                        </a:cubicBezTo>
                        <a:cubicBezTo>
                          <a:pt x="0" y="207"/>
                          <a:pt x="3" y="200"/>
                          <a:pt x="0" y="191"/>
                        </a:cubicBezTo>
                        <a:cubicBezTo>
                          <a:pt x="2" y="185"/>
                          <a:pt x="7" y="186"/>
                          <a:pt x="12" y="180"/>
                        </a:cubicBezTo>
                        <a:cubicBezTo>
                          <a:pt x="14" y="172"/>
                          <a:pt x="14" y="169"/>
                          <a:pt x="6" y="165"/>
                        </a:cubicBezTo>
                        <a:cubicBezTo>
                          <a:pt x="4" y="163"/>
                          <a:pt x="2" y="162"/>
                          <a:pt x="2" y="160"/>
                        </a:cubicBezTo>
                        <a:cubicBezTo>
                          <a:pt x="2" y="150"/>
                          <a:pt x="16" y="123"/>
                          <a:pt x="28" y="120"/>
                        </a:cubicBezTo>
                        <a:cubicBezTo>
                          <a:pt x="32" y="111"/>
                          <a:pt x="40" y="105"/>
                          <a:pt x="44" y="96"/>
                        </a:cubicBezTo>
                        <a:cubicBezTo>
                          <a:pt x="39" y="83"/>
                          <a:pt x="38" y="85"/>
                          <a:pt x="42" y="70"/>
                        </a:cubicBezTo>
                        <a:cubicBezTo>
                          <a:pt x="38" y="60"/>
                          <a:pt x="34" y="48"/>
                          <a:pt x="24" y="43"/>
                        </a:cubicBezTo>
                        <a:cubicBezTo>
                          <a:pt x="18" y="36"/>
                          <a:pt x="10" y="37"/>
                          <a:pt x="20" y="32"/>
                        </a:cubicBezTo>
                        <a:cubicBezTo>
                          <a:pt x="27" y="34"/>
                          <a:pt x="26" y="32"/>
                          <a:pt x="26" y="36"/>
                        </a:cubicBezTo>
                        <a:cubicBezTo>
                          <a:pt x="34" y="41"/>
                          <a:pt x="39" y="39"/>
                          <a:pt x="48" y="35"/>
                        </a:cubicBezTo>
                        <a:cubicBezTo>
                          <a:pt x="45" y="22"/>
                          <a:pt x="48" y="14"/>
                          <a:pt x="64" y="11"/>
                        </a:cubicBezTo>
                        <a:cubicBezTo>
                          <a:pt x="71" y="8"/>
                          <a:pt x="75" y="3"/>
                          <a:pt x="82" y="0"/>
                        </a:cubicBezTo>
                        <a:cubicBezTo>
                          <a:pt x="84" y="1"/>
                          <a:pt x="88" y="0"/>
                          <a:pt x="88" y="2"/>
                        </a:cubicBezTo>
                        <a:cubicBezTo>
                          <a:pt x="90" y="12"/>
                          <a:pt x="75" y="13"/>
                          <a:pt x="92" y="9"/>
                        </a:cubicBezTo>
                        <a:cubicBezTo>
                          <a:pt x="94" y="8"/>
                          <a:pt x="96" y="5"/>
                          <a:pt x="98" y="5"/>
                        </a:cubicBezTo>
                        <a:cubicBezTo>
                          <a:pt x="102" y="4"/>
                          <a:pt x="106" y="7"/>
                          <a:pt x="110" y="8"/>
                        </a:cubicBezTo>
                        <a:cubicBezTo>
                          <a:pt x="112" y="8"/>
                          <a:pt x="116" y="9"/>
                          <a:pt x="116" y="9"/>
                        </a:cubicBezTo>
                        <a:cubicBezTo>
                          <a:pt x="122" y="16"/>
                          <a:pt x="129" y="13"/>
                          <a:pt x="141" y="14"/>
                        </a:cubicBezTo>
                        <a:cubicBezTo>
                          <a:pt x="143" y="21"/>
                          <a:pt x="147" y="22"/>
                          <a:pt x="155" y="24"/>
                        </a:cubicBezTo>
                        <a:cubicBezTo>
                          <a:pt x="159" y="22"/>
                          <a:pt x="163" y="20"/>
                          <a:pt x="167" y="17"/>
                        </a:cubicBezTo>
                        <a:cubicBezTo>
                          <a:pt x="169" y="16"/>
                          <a:pt x="173" y="14"/>
                          <a:pt x="173" y="14"/>
                        </a:cubicBezTo>
                        <a:cubicBezTo>
                          <a:pt x="195" y="26"/>
                          <a:pt x="175" y="20"/>
                          <a:pt x="195" y="14"/>
                        </a:cubicBezTo>
                        <a:cubicBezTo>
                          <a:pt x="207" y="17"/>
                          <a:pt x="201" y="26"/>
                          <a:pt x="211" y="32"/>
                        </a:cubicBezTo>
                        <a:cubicBezTo>
                          <a:pt x="214" y="38"/>
                          <a:pt x="224" y="55"/>
                          <a:pt x="231" y="59"/>
                        </a:cubicBezTo>
                        <a:cubicBezTo>
                          <a:pt x="241" y="70"/>
                          <a:pt x="235" y="67"/>
                          <a:pt x="245" y="70"/>
                        </a:cubicBezTo>
                        <a:cubicBezTo>
                          <a:pt x="249" y="69"/>
                          <a:pt x="253" y="69"/>
                          <a:pt x="257" y="68"/>
                        </a:cubicBezTo>
                        <a:cubicBezTo>
                          <a:pt x="261" y="67"/>
                          <a:pt x="270" y="65"/>
                          <a:pt x="270" y="65"/>
                        </a:cubicBezTo>
                        <a:cubicBezTo>
                          <a:pt x="278" y="66"/>
                          <a:pt x="283" y="67"/>
                          <a:pt x="290" y="71"/>
                        </a:cubicBezTo>
                        <a:cubicBezTo>
                          <a:pt x="304" y="88"/>
                          <a:pt x="282" y="62"/>
                          <a:pt x="300" y="81"/>
                        </a:cubicBezTo>
                        <a:cubicBezTo>
                          <a:pt x="302" y="84"/>
                          <a:pt x="308" y="90"/>
                          <a:pt x="308" y="90"/>
                        </a:cubicBezTo>
                        <a:cubicBezTo>
                          <a:pt x="311" y="98"/>
                          <a:pt x="315" y="103"/>
                          <a:pt x="318" y="111"/>
                        </a:cubicBezTo>
                        <a:cubicBezTo>
                          <a:pt x="319" y="114"/>
                          <a:pt x="321" y="117"/>
                          <a:pt x="322" y="120"/>
                        </a:cubicBezTo>
                        <a:cubicBezTo>
                          <a:pt x="323" y="122"/>
                          <a:pt x="324" y="125"/>
                          <a:pt x="324" y="125"/>
                        </a:cubicBezTo>
                        <a:cubicBezTo>
                          <a:pt x="321" y="132"/>
                          <a:pt x="313" y="134"/>
                          <a:pt x="310" y="142"/>
                        </a:cubicBezTo>
                        <a:cubicBezTo>
                          <a:pt x="313" y="151"/>
                          <a:pt x="317" y="146"/>
                          <a:pt x="322" y="141"/>
                        </a:cubicBezTo>
                        <a:cubicBezTo>
                          <a:pt x="341" y="143"/>
                          <a:pt x="339" y="142"/>
                          <a:pt x="342" y="155"/>
                        </a:cubicBezTo>
                        <a:cubicBezTo>
                          <a:pt x="351" y="150"/>
                          <a:pt x="355" y="152"/>
                          <a:pt x="364" y="157"/>
                        </a:cubicBezTo>
                        <a:cubicBezTo>
                          <a:pt x="369" y="162"/>
                          <a:pt x="372" y="166"/>
                          <a:pt x="380" y="168"/>
                        </a:cubicBezTo>
                        <a:cubicBezTo>
                          <a:pt x="381" y="169"/>
                          <a:pt x="383" y="171"/>
                          <a:pt x="382" y="172"/>
                        </a:cubicBezTo>
                        <a:cubicBezTo>
                          <a:pt x="380" y="176"/>
                          <a:pt x="368" y="172"/>
                          <a:pt x="382" y="176"/>
                        </a:cubicBezTo>
                        <a:cubicBezTo>
                          <a:pt x="386" y="175"/>
                          <a:pt x="390" y="173"/>
                          <a:pt x="394" y="172"/>
                        </a:cubicBezTo>
                        <a:cubicBezTo>
                          <a:pt x="396" y="172"/>
                          <a:pt x="400" y="171"/>
                          <a:pt x="400" y="171"/>
                        </a:cubicBezTo>
                        <a:cubicBezTo>
                          <a:pt x="413" y="177"/>
                          <a:pt x="427" y="179"/>
                          <a:pt x="439" y="185"/>
                        </a:cubicBezTo>
                        <a:cubicBezTo>
                          <a:pt x="441" y="190"/>
                          <a:pt x="445" y="194"/>
                          <a:pt x="447" y="199"/>
                        </a:cubicBezTo>
                        <a:cubicBezTo>
                          <a:pt x="453" y="198"/>
                          <a:pt x="460" y="195"/>
                          <a:pt x="465" y="201"/>
                        </a:cubicBezTo>
                        <a:cubicBezTo>
                          <a:pt x="468" y="205"/>
                          <a:pt x="471" y="215"/>
                          <a:pt x="471" y="215"/>
                        </a:cubicBezTo>
                        <a:cubicBezTo>
                          <a:pt x="468" y="231"/>
                          <a:pt x="469" y="248"/>
                          <a:pt x="451" y="258"/>
                        </a:cubicBezTo>
                        <a:cubicBezTo>
                          <a:pt x="447" y="262"/>
                          <a:pt x="437" y="275"/>
                          <a:pt x="435" y="281"/>
                        </a:cubicBezTo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23" name="Freeform 31"/>
                  <p:cNvSpPr>
                    <a:spLocks/>
                  </p:cNvSpPr>
                  <p:nvPr/>
                </p:nvSpPr>
                <p:spPr bwMode="ltGray">
                  <a:xfrm>
                    <a:off x="2538" y="242"/>
                    <a:ext cx="420" cy="283"/>
                  </a:xfrm>
                  <a:custGeom>
                    <a:avLst/>
                    <a:gdLst/>
                    <a:ahLst/>
                    <a:cxnLst>
                      <a:cxn ang="0">
                        <a:pos x="406" y="6"/>
                      </a:cxn>
                      <a:cxn ang="0">
                        <a:pos x="502" y="34"/>
                      </a:cxn>
                      <a:cxn ang="0">
                        <a:pos x="550" y="38"/>
                      </a:cxn>
                      <a:cxn ang="0">
                        <a:pos x="578" y="130"/>
                      </a:cxn>
                      <a:cxn ang="0">
                        <a:pos x="586" y="90"/>
                      </a:cxn>
                      <a:cxn ang="0">
                        <a:pos x="606" y="70"/>
                      </a:cxn>
                      <a:cxn ang="0">
                        <a:pos x="642" y="126"/>
                      </a:cxn>
                      <a:cxn ang="0">
                        <a:pos x="682" y="98"/>
                      </a:cxn>
                      <a:cxn ang="0">
                        <a:pos x="706" y="86"/>
                      </a:cxn>
                      <a:cxn ang="0">
                        <a:pos x="762" y="2"/>
                      </a:cxn>
                      <a:cxn ang="0">
                        <a:pos x="798" y="70"/>
                      </a:cxn>
                      <a:cxn ang="0">
                        <a:pos x="798" y="130"/>
                      </a:cxn>
                      <a:cxn ang="0">
                        <a:pos x="790" y="158"/>
                      </a:cxn>
                      <a:cxn ang="0">
                        <a:pos x="766" y="162"/>
                      </a:cxn>
                      <a:cxn ang="0">
                        <a:pos x="762" y="186"/>
                      </a:cxn>
                      <a:cxn ang="0">
                        <a:pos x="802" y="226"/>
                      </a:cxn>
                      <a:cxn ang="0">
                        <a:pos x="786" y="322"/>
                      </a:cxn>
                      <a:cxn ang="0">
                        <a:pos x="830" y="414"/>
                      </a:cxn>
                      <a:cxn ang="0">
                        <a:pos x="854" y="450"/>
                      </a:cxn>
                      <a:cxn ang="0">
                        <a:pos x="830" y="450"/>
                      </a:cxn>
                      <a:cxn ang="0">
                        <a:pos x="746" y="378"/>
                      </a:cxn>
                      <a:cxn ang="0">
                        <a:pos x="678" y="402"/>
                      </a:cxn>
                      <a:cxn ang="0">
                        <a:pos x="590" y="442"/>
                      </a:cxn>
                      <a:cxn ang="0">
                        <a:pos x="642" y="578"/>
                      </a:cxn>
                      <a:cxn ang="0">
                        <a:pos x="710" y="610"/>
                      </a:cxn>
                      <a:cxn ang="0">
                        <a:pos x="738" y="550"/>
                      </a:cxn>
                      <a:cxn ang="0">
                        <a:pos x="774" y="570"/>
                      </a:cxn>
                      <a:cxn ang="0">
                        <a:pos x="766" y="630"/>
                      </a:cxn>
                      <a:cxn ang="0">
                        <a:pos x="802" y="670"/>
                      </a:cxn>
                      <a:cxn ang="0">
                        <a:pos x="838" y="658"/>
                      </a:cxn>
                      <a:cxn ang="0">
                        <a:pos x="922" y="806"/>
                      </a:cxn>
                      <a:cxn ang="0">
                        <a:pos x="942" y="826"/>
                      </a:cxn>
                      <a:cxn ang="0">
                        <a:pos x="874" y="810"/>
                      </a:cxn>
                      <a:cxn ang="0">
                        <a:pos x="830" y="758"/>
                      </a:cxn>
                      <a:cxn ang="0">
                        <a:pos x="778" y="710"/>
                      </a:cxn>
                      <a:cxn ang="0">
                        <a:pos x="702" y="662"/>
                      </a:cxn>
                      <a:cxn ang="0">
                        <a:pos x="614" y="646"/>
                      </a:cxn>
                      <a:cxn ang="0">
                        <a:pos x="506" y="594"/>
                      </a:cxn>
                      <a:cxn ang="0">
                        <a:pos x="462" y="506"/>
                      </a:cxn>
                      <a:cxn ang="0">
                        <a:pos x="430" y="462"/>
                      </a:cxn>
                      <a:cxn ang="0">
                        <a:pos x="382" y="430"/>
                      </a:cxn>
                      <a:cxn ang="0">
                        <a:pos x="342" y="370"/>
                      </a:cxn>
                      <a:cxn ang="0">
                        <a:pos x="354" y="414"/>
                      </a:cxn>
                      <a:cxn ang="0">
                        <a:pos x="418" y="494"/>
                      </a:cxn>
                      <a:cxn ang="0">
                        <a:pos x="422" y="526"/>
                      </a:cxn>
                      <a:cxn ang="0">
                        <a:pos x="394" y="498"/>
                      </a:cxn>
                      <a:cxn ang="0">
                        <a:pos x="354" y="466"/>
                      </a:cxn>
                      <a:cxn ang="0">
                        <a:pos x="314" y="402"/>
                      </a:cxn>
                      <a:cxn ang="0">
                        <a:pos x="266" y="346"/>
                      </a:cxn>
                      <a:cxn ang="0">
                        <a:pos x="210" y="314"/>
                      </a:cxn>
                      <a:cxn ang="0">
                        <a:pos x="154" y="238"/>
                      </a:cxn>
                      <a:cxn ang="0">
                        <a:pos x="66" y="66"/>
                      </a:cxn>
                      <a:cxn ang="0">
                        <a:pos x="34" y="38"/>
                      </a:cxn>
                      <a:cxn ang="0">
                        <a:pos x="46" y="22"/>
                      </a:cxn>
                      <a:cxn ang="0">
                        <a:pos x="102" y="70"/>
                      </a:cxn>
                    </a:cxnLst>
                    <a:rect l="0" t="0" r="r" b="b"/>
                    <a:pathLst>
                      <a:path w="984" h="844">
                        <a:moveTo>
                          <a:pt x="82" y="38"/>
                        </a:moveTo>
                        <a:lnTo>
                          <a:pt x="406" y="6"/>
                        </a:lnTo>
                        <a:cubicBezTo>
                          <a:pt x="497" y="22"/>
                          <a:pt x="465" y="0"/>
                          <a:pt x="474" y="54"/>
                        </a:cubicBezTo>
                        <a:cubicBezTo>
                          <a:pt x="492" y="48"/>
                          <a:pt x="484" y="40"/>
                          <a:pt x="502" y="34"/>
                        </a:cubicBezTo>
                        <a:cubicBezTo>
                          <a:pt x="510" y="37"/>
                          <a:pt x="517" y="46"/>
                          <a:pt x="526" y="46"/>
                        </a:cubicBezTo>
                        <a:cubicBezTo>
                          <a:pt x="534" y="46"/>
                          <a:pt x="550" y="38"/>
                          <a:pt x="550" y="38"/>
                        </a:cubicBezTo>
                        <a:cubicBezTo>
                          <a:pt x="556" y="55"/>
                          <a:pt x="552" y="60"/>
                          <a:pt x="542" y="74"/>
                        </a:cubicBezTo>
                        <a:cubicBezTo>
                          <a:pt x="555" y="114"/>
                          <a:pt x="550" y="102"/>
                          <a:pt x="578" y="130"/>
                        </a:cubicBezTo>
                        <a:cubicBezTo>
                          <a:pt x="584" y="148"/>
                          <a:pt x="590" y="148"/>
                          <a:pt x="606" y="138"/>
                        </a:cubicBezTo>
                        <a:cubicBezTo>
                          <a:pt x="600" y="119"/>
                          <a:pt x="594" y="107"/>
                          <a:pt x="586" y="90"/>
                        </a:cubicBezTo>
                        <a:cubicBezTo>
                          <a:pt x="583" y="82"/>
                          <a:pt x="578" y="66"/>
                          <a:pt x="578" y="66"/>
                        </a:cubicBezTo>
                        <a:cubicBezTo>
                          <a:pt x="585" y="44"/>
                          <a:pt x="597" y="56"/>
                          <a:pt x="606" y="70"/>
                        </a:cubicBezTo>
                        <a:cubicBezTo>
                          <a:pt x="609" y="86"/>
                          <a:pt x="608" y="117"/>
                          <a:pt x="626" y="90"/>
                        </a:cubicBezTo>
                        <a:cubicBezTo>
                          <a:pt x="648" y="97"/>
                          <a:pt x="646" y="104"/>
                          <a:pt x="642" y="126"/>
                        </a:cubicBezTo>
                        <a:cubicBezTo>
                          <a:pt x="650" y="150"/>
                          <a:pt x="665" y="141"/>
                          <a:pt x="682" y="130"/>
                        </a:cubicBezTo>
                        <a:cubicBezTo>
                          <a:pt x="689" y="108"/>
                          <a:pt x="673" y="124"/>
                          <a:pt x="682" y="98"/>
                        </a:cubicBezTo>
                        <a:cubicBezTo>
                          <a:pt x="683" y="94"/>
                          <a:pt x="690" y="96"/>
                          <a:pt x="694" y="94"/>
                        </a:cubicBezTo>
                        <a:cubicBezTo>
                          <a:pt x="698" y="92"/>
                          <a:pt x="702" y="89"/>
                          <a:pt x="706" y="86"/>
                        </a:cubicBezTo>
                        <a:cubicBezTo>
                          <a:pt x="717" y="54"/>
                          <a:pt x="688" y="54"/>
                          <a:pt x="742" y="46"/>
                        </a:cubicBezTo>
                        <a:cubicBezTo>
                          <a:pt x="748" y="27"/>
                          <a:pt x="741" y="9"/>
                          <a:pt x="762" y="2"/>
                        </a:cubicBezTo>
                        <a:cubicBezTo>
                          <a:pt x="788" y="11"/>
                          <a:pt x="777" y="38"/>
                          <a:pt x="802" y="46"/>
                        </a:cubicBezTo>
                        <a:cubicBezTo>
                          <a:pt x="831" y="36"/>
                          <a:pt x="805" y="63"/>
                          <a:pt x="798" y="70"/>
                        </a:cubicBezTo>
                        <a:cubicBezTo>
                          <a:pt x="789" y="96"/>
                          <a:pt x="787" y="96"/>
                          <a:pt x="802" y="118"/>
                        </a:cubicBezTo>
                        <a:cubicBezTo>
                          <a:pt x="801" y="122"/>
                          <a:pt x="801" y="127"/>
                          <a:pt x="798" y="130"/>
                        </a:cubicBezTo>
                        <a:cubicBezTo>
                          <a:pt x="794" y="133"/>
                          <a:pt x="784" y="129"/>
                          <a:pt x="782" y="134"/>
                        </a:cubicBezTo>
                        <a:cubicBezTo>
                          <a:pt x="780" y="142"/>
                          <a:pt x="790" y="158"/>
                          <a:pt x="790" y="158"/>
                        </a:cubicBezTo>
                        <a:cubicBezTo>
                          <a:pt x="786" y="161"/>
                          <a:pt x="783" y="165"/>
                          <a:pt x="778" y="166"/>
                        </a:cubicBezTo>
                        <a:cubicBezTo>
                          <a:pt x="774" y="167"/>
                          <a:pt x="769" y="159"/>
                          <a:pt x="766" y="162"/>
                        </a:cubicBezTo>
                        <a:cubicBezTo>
                          <a:pt x="758" y="170"/>
                          <a:pt x="794" y="182"/>
                          <a:pt x="794" y="182"/>
                        </a:cubicBezTo>
                        <a:cubicBezTo>
                          <a:pt x="804" y="211"/>
                          <a:pt x="775" y="190"/>
                          <a:pt x="762" y="186"/>
                        </a:cubicBezTo>
                        <a:cubicBezTo>
                          <a:pt x="767" y="194"/>
                          <a:pt x="773" y="202"/>
                          <a:pt x="778" y="210"/>
                        </a:cubicBezTo>
                        <a:cubicBezTo>
                          <a:pt x="783" y="218"/>
                          <a:pt x="802" y="226"/>
                          <a:pt x="802" y="226"/>
                        </a:cubicBezTo>
                        <a:cubicBezTo>
                          <a:pt x="813" y="242"/>
                          <a:pt x="804" y="245"/>
                          <a:pt x="810" y="262"/>
                        </a:cubicBezTo>
                        <a:cubicBezTo>
                          <a:pt x="803" y="282"/>
                          <a:pt x="793" y="301"/>
                          <a:pt x="786" y="322"/>
                        </a:cubicBezTo>
                        <a:cubicBezTo>
                          <a:pt x="783" y="330"/>
                          <a:pt x="778" y="346"/>
                          <a:pt x="778" y="346"/>
                        </a:cubicBezTo>
                        <a:cubicBezTo>
                          <a:pt x="785" y="366"/>
                          <a:pt x="817" y="394"/>
                          <a:pt x="830" y="414"/>
                        </a:cubicBezTo>
                        <a:cubicBezTo>
                          <a:pt x="835" y="422"/>
                          <a:pt x="841" y="430"/>
                          <a:pt x="846" y="438"/>
                        </a:cubicBezTo>
                        <a:cubicBezTo>
                          <a:pt x="849" y="442"/>
                          <a:pt x="854" y="450"/>
                          <a:pt x="854" y="450"/>
                        </a:cubicBezTo>
                        <a:cubicBezTo>
                          <a:pt x="853" y="457"/>
                          <a:pt x="855" y="466"/>
                          <a:pt x="850" y="470"/>
                        </a:cubicBezTo>
                        <a:cubicBezTo>
                          <a:pt x="844" y="475"/>
                          <a:pt x="831" y="451"/>
                          <a:pt x="830" y="450"/>
                        </a:cubicBezTo>
                        <a:cubicBezTo>
                          <a:pt x="811" y="431"/>
                          <a:pt x="789" y="421"/>
                          <a:pt x="774" y="398"/>
                        </a:cubicBezTo>
                        <a:cubicBezTo>
                          <a:pt x="769" y="379"/>
                          <a:pt x="766" y="371"/>
                          <a:pt x="746" y="378"/>
                        </a:cubicBezTo>
                        <a:cubicBezTo>
                          <a:pt x="717" y="368"/>
                          <a:pt x="730" y="368"/>
                          <a:pt x="706" y="374"/>
                        </a:cubicBezTo>
                        <a:cubicBezTo>
                          <a:pt x="688" y="402"/>
                          <a:pt x="699" y="395"/>
                          <a:pt x="678" y="402"/>
                        </a:cubicBezTo>
                        <a:cubicBezTo>
                          <a:pt x="654" y="386"/>
                          <a:pt x="650" y="390"/>
                          <a:pt x="618" y="394"/>
                        </a:cubicBezTo>
                        <a:cubicBezTo>
                          <a:pt x="607" y="411"/>
                          <a:pt x="601" y="426"/>
                          <a:pt x="590" y="442"/>
                        </a:cubicBezTo>
                        <a:cubicBezTo>
                          <a:pt x="600" y="471"/>
                          <a:pt x="593" y="459"/>
                          <a:pt x="606" y="478"/>
                        </a:cubicBezTo>
                        <a:cubicBezTo>
                          <a:pt x="593" y="518"/>
                          <a:pt x="622" y="548"/>
                          <a:pt x="642" y="578"/>
                        </a:cubicBezTo>
                        <a:cubicBezTo>
                          <a:pt x="651" y="591"/>
                          <a:pt x="651" y="601"/>
                          <a:pt x="666" y="606"/>
                        </a:cubicBezTo>
                        <a:cubicBezTo>
                          <a:pt x="680" y="627"/>
                          <a:pt x="691" y="623"/>
                          <a:pt x="710" y="610"/>
                        </a:cubicBezTo>
                        <a:cubicBezTo>
                          <a:pt x="729" y="616"/>
                          <a:pt x="729" y="606"/>
                          <a:pt x="734" y="590"/>
                        </a:cubicBezTo>
                        <a:cubicBezTo>
                          <a:pt x="735" y="577"/>
                          <a:pt x="731" y="562"/>
                          <a:pt x="738" y="550"/>
                        </a:cubicBezTo>
                        <a:cubicBezTo>
                          <a:pt x="742" y="543"/>
                          <a:pt x="762" y="542"/>
                          <a:pt x="762" y="542"/>
                        </a:cubicBezTo>
                        <a:cubicBezTo>
                          <a:pt x="783" y="547"/>
                          <a:pt x="786" y="552"/>
                          <a:pt x="774" y="570"/>
                        </a:cubicBezTo>
                        <a:cubicBezTo>
                          <a:pt x="779" y="590"/>
                          <a:pt x="790" y="605"/>
                          <a:pt x="770" y="618"/>
                        </a:cubicBezTo>
                        <a:cubicBezTo>
                          <a:pt x="769" y="622"/>
                          <a:pt x="764" y="626"/>
                          <a:pt x="766" y="630"/>
                        </a:cubicBezTo>
                        <a:cubicBezTo>
                          <a:pt x="768" y="634"/>
                          <a:pt x="775" y="634"/>
                          <a:pt x="778" y="638"/>
                        </a:cubicBezTo>
                        <a:cubicBezTo>
                          <a:pt x="788" y="651"/>
                          <a:pt x="786" y="660"/>
                          <a:pt x="802" y="670"/>
                        </a:cubicBezTo>
                        <a:cubicBezTo>
                          <a:pt x="810" y="667"/>
                          <a:pt x="818" y="665"/>
                          <a:pt x="826" y="662"/>
                        </a:cubicBezTo>
                        <a:cubicBezTo>
                          <a:pt x="830" y="661"/>
                          <a:pt x="838" y="658"/>
                          <a:pt x="838" y="658"/>
                        </a:cubicBezTo>
                        <a:cubicBezTo>
                          <a:pt x="857" y="664"/>
                          <a:pt x="864" y="680"/>
                          <a:pt x="870" y="698"/>
                        </a:cubicBezTo>
                        <a:cubicBezTo>
                          <a:pt x="859" y="731"/>
                          <a:pt x="887" y="794"/>
                          <a:pt x="922" y="806"/>
                        </a:cubicBezTo>
                        <a:cubicBezTo>
                          <a:pt x="938" y="801"/>
                          <a:pt x="941" y="792"/>
                          <a:pt x="958" y="798"/>
                        </a:cubicBezTo>
                        <a:cubicBezTo>
                          <a:pt x="984" y="837"/>
                          <a:pt x="928" y="784"/>
                          <a:pt x="942" y="826"/>
                        </a:cubicBezTo>
                        <a:cubicBezTo>
                          <a:pt x="936" y="844"/>
                          <a:pt x="930" y="844"/>
                          <a:pt x="914" y="834"/>
                        </a:cubicBezTo>
                        <a:cubicBezTo>
                          <a:pt x="903" y="817"/>
                          <a:pt x="890" y="821"/>
                          <a:pt x="874" y="810"/>
                        </a:cubicBezTo>
                        <a:cubicBezTo>
                          <a:pt x="851" y="776"/>
                          <a:pt x="882" y="816"/>
                          <a:pt x="854" y="794"/>
                        </a:cubicBezTo>
                        <a:cubicBezTo>
                          <a:pt x="843" y="785"/>
                          <a:pt x="840" y="768"/>
                          <a:pt x="830" y="758"/>
                        </a:cubicBezTo>
                        <a:cubicBezTo>
                          <a:pt x="824" y="739"/>
                          <a:pt x="817" y="724"/>
                          <a:pt x="798" y="718"/>
                        </a:cubicBezTo>
                        <a:cubicBezTo>
                          <a:pt x="791" y="696"/>
                          <a:pt x="800" y="712"/>
                          <a:pt x="778" y="710"/>
                        </a:cubicBezTo>
                        <a:cubicBezTo>
                          <a:pt x="767" y="709"/>
                          <a:pt x="746" y="702"/>
                          <a:pt x="746" y="702"/>
                        </a:cubicBezTo>
                        <a:cubicBezTo>
                          <a:pt x="729" y="691"/>
                          <a:pt x="720" y="674"/>
                          <a:pt x="702" y="662"/>
                        </a:cubicBezTo>
                        <a:cubicBezTo>
                          <a:pt x="694" y="665"/>
                          <a:pt x="687" y="673"/>
                          <a:pt x="678" y="674"/>
                        </a:cubicBezTo>
                        <a:cubicBezTo>
                          <a:pt x="657" y="677"/>
                          <a:pt x="630" y="657"/>
                          <a:pt x="614" y="646"/>
                        </a:cubicBezTo>
                        <a:cubicBezTo>
                          <a:pt x="600" y="637"/>
                          <a:pt x="580" y="639"/>
                          <a:pt x="566" y="630"/>
                        </a:cubicBezTo>
                        <a:cubicBezTo>
                          <a:pt x="546" y="617"/>
                          <a:pt x="525" y="607"/>
                          <a:pt x="506" y="594"/>
                        </a:cubicBezTo>
                        <a:cubicBezTo>
                          <a:pt x="513" y="572"/>
                          <a:pt x="509" y="551"/>
                          <a:pt x="490" y="538"/>
                        </a:cubicBezTo>
                        <a:cubicBezTo>
                          <a:pt x="485" y="522"/>
                          <a:pt x="476" y="515"/>
                          <a:pt x="462" y="506"/>
                        </a:cubicBezTo>
                        <a:cubicBezTo>
                          <a:pt x="441" y="474"/>
                          <a:pt x="469" y="513"/>
                          <a:pt x="442" y="486"/>
                        </a:cubicBezTo>
                        <a:cubicBezTo>
                          <a:pt x="436" y="480"/>
                          <a:pt x="436" y="468"/>
                          <a:pt x="430" y="462"/>
                        </a:cubicBezTo>
                        <a:cubicBezTo>
                          <a:pt x="427" y="459"/>
                          <a:pt x="422" y="459"/>
                          <a:pt x="418" y="458"/>
                        </a:cubicBezTo>
                        <a:cubicBezTo>
                          <a:pt x="407" y="447"/>
                          <a:pt x="382" y="430"/>
                          <a:pt x="382" y="430"/>
                        </a:cubicBezTo>
                        <a:cubicBezTo>
                          <a:pt x="371" y="413"/>
                          <a:pt x="358" y="399"/>
                          <a:pt x="346" y="382"/>
                        </a:cubicBezTo>
                        <a:cubicBezTo>
                          <a:pt x="344" y="378"/>
                          <a:pt x="345" y="373"/>
                          <a:pt x="342" y="370"/>
                        </a:cubicBezTo>
                        <a:cubicBezTo>
                          <a:pt x="339" y="367"/>
                          <a:pt x="334" y="367"/>
                          <a:pt x="330" y="366"/>
                        </a:cubicBezTo>
                        <a:cubicBezTo>
                          <a:pt x="322" y="390"/>
                          <a:pt x="342" y="398"/>
                          <a:pt x="354" y="414"/>
                        </a:cubicBezTo>
                        <a:cubicBezTo>
                          <a:pt x="368" y="432"/>
                          <a:pt x="372" y="446"/>
                          <a:pt x="390" y="458"/>
                        </a:cubicBezTo>
                        <a:cubicBezTo>
                          <a:pt x="409" y="487"/>
                          <a:pt x="399" y="475"/>
                          <a:pt x="418" y="494"/>
                        </a:cubicBezTo>
                        <a:cubicBezTo>
                          <a:pt x="423" y="510"/>
                          <a:pt x="428" y="517"/>
                          <a:pt x="442" y="526"/>
                        </a:cubicBezTo>
                        <a:cubicBezTo>
                          <a:pt x="450" y="550"/>
                          <a:pt x="432" y="533"/>
                          <a:pt x="422" y="526"/>
                        </a:cubicBezTo>
                        <a:cubicBezTo>
                          <a:pt x="399" y="492"/>
                          <a:pt x="430" y="532"/>
                          <a:pt x="402" y="510"/>
                        </a:cubicBezTo>
                        <a:cubicBezTo>
                          <a:pt x="398" y="507"/>
                          <a:pt x="397" y="501"/>
                          <a:pt x="394" y="498"/>
                        </a:cubicBezTo>
                        <a:cubicBezTo>
                          <a:pt x="391" y="495"/>
                          <a:pt x="386" y="493"/>
                          <a:pt x="382" y="490"/>
                        </a:cubicBezTo>
                        <a:cubicBezTo>
                          <a:pt x="377" y="474"/>
                          <a:pt x="370" y="471"/>
                          <a:pt x="354" y="466"/>
                        </a:cubicBezTo>
                        <a:cubicBezTo>
                          <a:pt x="344" y="452"/>
                          <a:pt x="340" y="447"/>
                          <a:pt x="346" y="430"/>
                        </a:cubicBezTo>
                        <a:cubicBezTo>
                          <a:pt x="338" y="418"/>
                          <a:pt x="314" y="402"/>
                          <a:pt x="314" y="402"/>
                        </a:cubicBezTo>
                        <a:cubicBezTo>
                          <a:pt x="306" y="390"/>
                          <a:pt x="298" y="378"/>
                          <a:pt x="290" y="366"/>
                        </a:cubicBezTo>
                        <a:cubicBezTo>
                          <a:pt x="284" y="357"/>
                          <a:pt x="273" y="354"/>
                          <a:pt x="266" y="346"/>
                        </a:cubicBezTo>
                        <a:cubicBezTo>
                          <a:pt x="263" y="342"/>
                          <a:pt x="262" y="337"/>
                          <a:pt x="258" y="334"/>
                        </a:cubicBezTo>
                        <a:cubicBezTo>
                          <a:pt x="243" y="324"/>
                          <a:pt x="225" y="324"/>
                          <a:pt x="210" y="314"/>
                        </a:cubicBezTo>
                        <a:cubicBezTo>
                          <a:pt x="201" y="300"/>
                          <a:pt x="194" y="291"/>
                          <a:pt x="178" y="286"/>
                        </a:cubicBezTo>
                        <a:cubicBezTo>
                          <a:pt x="160" y="260"/>
                          <a:pt x="192" y="247"/>
                          <a:pt x="154" y="238"/>
                        </a:cubicBezTo>
                        <a:cubicBezTo>
                          <a:pt x="111" y="209"/>
                          <a:pt x="106" y="149"/>
                          <a:pt x="90" y="102"/>
                        </a:cubicBezTo>
                        <a:cubicBezTo>
                          <a:pt x="86" y="90"/>
                          <a:pt x="76" y="73"/>
                          <a:pt x="66" y="66"/>
                        </a:cubicBezTo>
                        <a:cubicBezTo>
                          <a:pt x="58" y="60"/>
                          <a:pt x="42" y="50"/>
                          <a:pt x="42" y="50"/>
                        </a:cubicBezTo>
                        <a:cubicBezTo>
                          <a:pt x="39" y="46"/>
                          <a:pt x="38" y="41"/>
                          <a:pt x="34" y="38"/>
                        </a:cubicBezTo>
                        <a:cubicBezTo>
                          <a:pt x="27" y="34"/>
                          <a:pt x="10" y="30"/>
                          <a:pt x="10" y="30"/>
                        </a:cubicBezTo>
                        <a:cubicBezTo>
                          <a:pt x="0" y="1"/>
                          <a:pt x="31" y="17"/>
                          <a:pt x="46" y="22"/>
                        </a:cubicBezTo>
                        <a:cubicBezTo>
                          <a:pt x="65" y="51"/>
                          <a:pt x="61" y="41"/>
                          <a:pt x="86" y="58"/>
                        </a:cubicBezTo>
                        <a:cubicBezTo>
                          <a:pt x="94" y="70"/>
                          <a:pt x="94" y="93"/>
                          <a:pt x="102" y="70"/>
                        </a:cubicBezTo>
                        <a:cubicBezTo>
                          <a:pt x="95" y="49"/>
                          <a:pt x="82" y="62"/>
                          <a:pt x="82" y="3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24" name="Freeform 32"/>
                  <p:cNvSpPr>
                    <a:spLocks/>
                  </p:cNvSpPr>
                  <p:nvPr/>
                </p:nvSpPr>
                <p:spPr bwMode="ltGray">
                  <a:xfrm>
                    <a:off x="2405" y="445"/>
                    <a:ext cx="15" cy="16"/>
                  </a:xfrm>
                  <a:custGeom>
                    <a:avLst/>
                    <a:gdLst/>
                    <a:ahLst/>
                    <a:cxnLst>
                      <a:cxn ang="0">
                        <a:pos x="6" y="28"/>
                      </a:cxn>
                      <a:cxn ang="0">
                        <a:pos x="10" y="48"/>
                      </a:cxn>
                      <a:cxn ang="0">
                        <a:pos x="6" y="28"/>
                      </a:cxn>
                    </a:cxnLst>
                    <a:rect l="0" t="0" r="r" b="b"/>
                    <a:pathLst>
                      <a:path w="36" h="48">
                        <a:moveTo>
                          <a:pt x="6" y="28"/>
                        </a:moveTo>
                        <a:cubicBezTo>
                          <a:pt x="25" y="0"/>
                          <a:pt x="36" y="31"/>
                          <a:pt x="10" y="48"/>
                        </a:cubicBezTo>
                        <a:cubicBezTo>
                          <a:pt x="0" y="34"/>
                          <a:pt x="0" y="40"/>
                          <a:pt x="6" y="2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25" name="Freeform 33"/>
                  <p:cNvSpPr>
                    <a:spLocks/>
                  </p:cNvSpPr>
                  <p:nvPr/>
                </p:nvSpPr>
                <p:spPr bwMode="ltGray">
                  <a:xfrm>
                    <a:off x="2394" y="439"/>
                    <a:ext cx="16" cy="1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12" y="1"/>
                      </a:cxn>
                      <a:cxn ang="0">
                        <a:pos x="36" y="17"/>
                      </a:cxn>
                      <a:cxn ang="0">
                        <a:pos x="8" y="17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6" h="37">
                        <a:moveTo>
                          <a:pt x="0" y="5"/>
                        </a:moveTo>
                        <a:cubicBezTo>
                          <a:pt x="4" y="4"/>
                          <a:pt x="8" y="0"/>
                          <a:pt x="12" y="1"/>
                        </a:cubicBezTo>
                        <a:cubicBezTo>
                          <a:pt x="21" y="4"/>
                          <a:pt x="36" y="17"/>
                          <a:pt x="36" y="17"/>
                        </a:cubicBezTo>
                        <a:cubicBezTo>
                          <a:pt x="29" y="37"/>
                          <a:pt x="22" y="26"/>
                          <a:pt x="8" y="17"/>
                        </a:cubicBezTo>
                        <a:cubicBezTo>
                          <a:pt x="5" y="13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26" name="Freeform 34"/>
                  <p:cNvSpPr>
                    <a:spLocks/>
                  </p:cNvSpPr>
                  <p:nvPr/>
                </p:nvSpPr>
                <p:spPr bwMode="ltGray">
                  <a:xfrm>
                    <a:off x="2878" y="406"/>
                    <a:ext cx="73" cy="33"/>
                  </a:xfrm>
                  <a:custGeom>
                    <a:avLst/>
                    <a:gdLst/>
                    <a:ahLst/>
                    <a:cxnLst>
                      <a:cxn ang="0">
                        <a:pos x="0" y="49"/>
                      </a:cxn>
                      <a:cxn ang="0">
                        <a:pos x="28" y="25"/>
                      </a:cxn>
                      <a:cxn ang="0">
                        <a:pos x="56" y="21"/>
                      </a:cxn>
                      <a:cxn ang="0">
                        <a:pos x="80" y="9"/>
                      </a:cxn>
                      <a:cxn ang="0">
                        <a:pos x="64" y="25"/>
                      </a:cxn>
                      <a:cxn ang="0">
                        <a:pos x="124" y="49"/>
                      </a:cxn>
                      <a:cxn ang="0">
                        <a:pos x="160" y="65"/>
                      </a:cxn>
                      <a:cxn ang="0">
                        <a:pos x="116" y="77"/>
                      </a:cxn>
                      <a:cxn ang="0">
                        <a:pos x="88" y="57"/>
                      </a:cxn>
                      <a:cxn ang="0">
                        <a:pos x="76" y="53"/>
                      </a:cxn>
                      <a:cxn ang="0">
                        <a:pos x="24" y="41"/>
                      </a:cxn>
                      <a:cxn ang="0">
                        <a:pos x="0" y="49"/>
                      </a:cxn>
                    </a:cxnLst>
                    <a:rect l="0" t="0" r="r" b="b"/>
                    <a:pathLst>
                      <a:path w="170" h="96">
                        <a:moveTo>
                          <a:pt x="0" y="49"/>
                        </a:moveTo>
                        <a:cubicBezTo>
                          <a:pt x="5" y="33"/>
                          <a:pt x="12" y="30"/>
                          <a:pt x="28" y="25"/>
                        </a:cubicBezTo>
                        <a:cubicBezTo>
                          <a:pt x="20" y="0"/>
                          <a:pt x="42" y="16"/>
                          <a:pt x="56" y="21"/>
                        </a:cubicBezTo>
                        <a:cubicBezTo>
                          <a:pt x="56" y="21"/>
                          <a:pt x="77" y="6"/>
                          <a:pt x="80" y="9"/>
                        </a:cubicBezTo>
                        <a:cubicBezTo>
                          <a:pt x="85" y="14"/>
                          <a:pt x="71" y="23"/>
                          <a:pt x="64" y="25"/>
                        </a:cubicBezTo>
                        <a:cubicBezTo>
                          <a:pt x="82" y="37"/>
                          <a:pt x="103" y="42"/>
                          <a:pt x="124" y="49"/>
                        </a:cubicBezTo>
                        <a:cubicBezTo>
                          <a:pt x="136" y="53"/>
                          <a:pt x="160" y="65"/>
                          <a:pt x="160" y="65"/>
                        </a:cubicBezTo>
                        <a:cubicBezTo>
                          <a:pt x="170" y="96"/>
                          <a:pt x="134" y="83"/>
                          <a:pt x="116" y="77"/>
                        </a:cubicBezTo>
                        <a:cubicBezTo>
                          <a:pt x="109" y="57"/>
                          <a:pt x="116" y="66"/>
                          <a:pt x="88" y="57"/>
                        </a:cubicBezTo>
                        <a:cubicBezTo>
                          <a:pt x="84" y="56"/>
                          <a:pt x="76" y="53"/>
                          <a:pt x="76" y="53"/>
                        </a:cubicBezTo>
                        <a:cubicBezTo>
                          <a:pt x="57" y="34"/>
                          <a:pt x="53" y="37"/>
                          <a:pt x="24" y="41"/>
                        </a:cubicBezTo>
                        <a:cubicBezTo>
                          <a:pt x="9" y="51"/>
                          <a:pt x="17" y="49"/>
                          <a:pt x="0" y="49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27" name="Freeform 35"/>
                  <p:cNvSpPr>
                    <a:spLocks/>
                  </p:cNvSpPr>
                  <p:nvPr/>
                </p:nvSpPr>
                <p:spPr bwMode="ltGray">
                  <a:xfrm>
                    <a:off x="2956" y="433"/>
                    <a:ext cx="59" cy="1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52" y="4"/>
                      </a:cxn>
                      <a:cxn ang="0">
                        <a:pos x="88" y="24"/>
                      </a:cxn>
                      <a:cxn ang="0">
                        <a:pos x="112" y="20"/>
                      </a:cxn>
                      <a:cxn ang="0">
                        <a:pos x="108" y="44"/>
                      </a:cxn>
                      <a:cxn ang="0">
                        <a:pos x="64" y="40"/>
                      </a:cxn>
                      <a:cxn ang="0">
                        <a:pos x="0" y="36"/>
                      </a:cxn>
                      <a:cxn ang="0">
                        <a:pos x="28" y="2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38" h="44">
                        <a:moveTo>
                          <a:pt x="0" y="0"/>
                        </a:moveTo>
                        <a:cubicBezTo>
                          <a:pt x="19" y="3"/>
                          <a:pt x="35" y="10"/>
                          <a:pt x="52" y="4"/>
                        </a:cubicBezTo>
                        <a:cubicBezTo>
                          <a:pt x="87" y="11"/>
                          <a:pt x="61" y="15"/>
                          <a:pt x="88" y="24"/>
                        </a:cubicBezTo>
                        <a:cubicBezTo>
                          <a:pt x="96" y="23"/>
                          <a:pt x="104" y="19"/>
                          <a:pt x="112" y="20"/>
                        </a:cubicBezTo>
                        <a:cubicBezTo>
                          <a:pt x="138" y="23"/>
                          <a:pt x="118" y="41"/>
                          <a:pt x="108" y="44"/>
                        </a:cubicBezTo>
                        <a:cubicBezTo>
                          <a:pt x="78" y="34"/>
                          <a:pt x="92" y="34"/>
                          <a:pt x="64" y="40"/>
                        </a:cubicBezTo>
                        <a:cubicBezTo>
                          <a:pt x="41" y="37"/>
                          <a:pt x="22" y="41"/>
                          <a:pt x="0" y="36"/>
                        </a:cubicBezTo>
                        <a:cubicBezTo>
                          <a:pt x="6" y="11"/>
                          <a:pt x="7" y="27"/>
                          <a:pt x="28" y="20"/>
                        </a:cubicBezTo>
                        <a:cubicBezTo>
                          <a:pt x="17" y="13"/>
                          <a:pt x="0" y="1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28" name="Freeform 36"/>
                  <p:cNvSpPr>
                    <a:spLocks/>
                  </p:cNvSpPr>
                  <p:nvPr/>
                </p:nvSpPr>
                <p:spPr bwMode="ltGray">
                  <a:xfrm>
                    <a:off x="2924" y="441"/>
                    <a:ext cx="28" cy="14"/>
                  </a:xfrm>
                  <a:custGeom>
                    <a:avLst/>
                    <a:gdLst/>
                    <a:ahLst/>
                    <a:cxnLst>
                      <a:cxn ang="0">
                        <a:pos x="17" y="25"/>
                      </a:cxn>
                      <a:cxn ang="0">
                        <a:pos x="37" y="13"/>
                      </a:cxn>
                      <a:cxn ang="0">
                        <a:pos x="17" y="25"/>
                      </a:cxn>
                    </a:cxnLst>
                    <a:rect l="0" t="0" r="r" b="b"/>
                    <a:pathLst>
                      <a:path w="57" h="42">
                        <a:moveTo>
                          <a:pt x="17" y="25"/>
                        </a:moveTo>
                        <a:cubicBezTo>
                          <a:pt x="0" y="0"/>
                          <a:pt x="21" y="9"/>
                          <a:pt x="37" y="13"/>
                        </a:cubicBezTo>
                        <a:cubicBezTo>
                          <a:pt x="57" y="42"/>
                          <a:pt x="30" y="25"/>
                          <a:pt x="17" y="25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29" name="Freeform 37"/>
                  <p:cNvSpPr>
                    <a:spLocks/>
                  </p:cNvSpPr>
                  <p:nvPr/>
                </p:nvSpPr>
                <p:spPr bwMode="ltGray">
                  <a:xfrm>
                    <a:off x="2912" y="398"/>
                    <a:ext cx="12" cy="18"/>
                  </a:xfrm>
                  <a:custGeom>
                    <a:avLst/>
                    <a:gdLst/>
                    <a:ahLst/>
                    <a:cxnLst>
                      <a:cxn ang="0">
                        <a:pos x="19" y="32"/>
                      </a:cxn>
                      <a:cxn ang="0">
                        <a:pos x="19" y="0"/>
                      </a:cxn>
                      <a:cxn ang="0">
                        <a:pos x="19" y="32"/>
                      </a:cxn>
                    </a:cxnLst>
                    <a:rect l="0" t="0" r="r" b="b"/>
                    <a:pathLst>
                      <a:path w="39" h="52">
                        <a:moveTo>
                          <a:pt x="19" y="32"/>
                        </a:moveTo>
                        <a:cubicBezTo>
                          <a:pt x="13" y="14"/>
                          <a:pt x="0" y="13"/>
                          <a:pt x="19" y="0"/>
                        </a:cubicBezTo>
                        <a:cubicBezTo>
                          <a:pt x="23" y="5"/>
                          <a:pt x="39" y="52"/>
                          <a:pt x="19" y="3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30" name="Freeform 38"/>
                  <p:cNvSpPr>
                    <a:spLocks/>
                  </p:cNvSpPr>
                  <p:nvPr/>
                </p:nvSpPr>
                <p:spPr bwMode="ltGray">
                  <a:xfrm>
                    <a:off x="3039" y="452"/>
                    <a:ext cx="19" cy="31"/>
                  </a:xfrm>
                  <a:custGeom>
                    <a:avLst/>
                    <a:gdLst/>
                    <a:ahLst/>
                    <a:cxnLst>
                      <a:cxn ang="0">
                        <a:pos x="4" y="9"/>
                      </a:cxn>
                      <a:cxn ang="0">
                        <a:pos x="20" y="33"/>
                      </a:cxn>
                      <a:cxn ang="0">
                        <a:pos x="24" y="49"/>
                      </a:cxn>
                      <a:cxn ang="0">
                        <a:pos x="36" y="53"/>
                      </a:cxn>
                      <a:cxn ang="0">
                        <a:pos x="24" y="73"/>
                      </a:cxn>
                      <a:cxn ang="0">
                        <a:pos x="0" y="21"/>
                      </a:cxn>
                      <a:cxn ang="0">
                        <a:pos x="4" y="9"/>
                      </a:cxn>
                    </a:cxnLst>
                    <a:rect l="0" t="0" r="r" b="b"/>
                    <a:pathLst>
                      <a:path w="44" h="80">
                        <a:moveTo>
                          <a:pt x="4" y="9"/>
                        </a:moveTo>
                        <a:cubicBezTo>
                          <a:pt x="9" y="17"/>
                          <a:pt x="18" y="24"/>
                          <a:pt x="20" y="33"/>
                        </a:cubicBezTo>
                        <a:cubicBezTo>
                          <a:pt x="21" y="38"/>
                          <a:pt x="21" y="45"/>
                          <a:pt x="24" y="49"/>
                        </a:cubicBezTo>
                        <a:cubicBezTo>
                          <a:pt x="27" y="52"/>
                          <a:pt x="32" y="52"/>
                          <a:pt x="36" y="53"/>
                        </a:cubicBezTo>
                        <a:cubicBezTo>
                          <a:pt x="41" y="68"/>
                          <a:pt x="44" y="80"/>
                          <a:pt x="24" y="73"/>
                        </a:cubicBezTo>
                        <a:cubicBezTo>
                          <a:pt x="19" y="55"/>
                          <a:pt x="11" y="37"/>
                          <a:pt x="0" y="21"/>
                        </a:cubicBezTo>
                        <a:cubicBezTo>
                          <a:pt x="4" y="4"/>
                          <a:pt x="4" y="0"/>
                          <a:pt x="4" y="9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31" name="Freeform 39"/>
                  <p:cNvSpPr>
                    <a:spLocks/>
                  </p:cNvSpPr>
                  <p:nvPr/>
                </p:nvSpPr>
                <p:spPr bwMode="ltGray">
                  <a:xfrm>
                    <a:off x="2696" y="247"/>
                    <a:ext cx="205" cy="41"/>
                  </a:xfrm>
                  <a:custGeom>
                    <a:avLst/>
                    <a:gdLst/>
                    <a:ahLst/>
                    <a:cxnLst>
                      <a:cxn ang="0">
                        <a:pos x="220" y="1"/>
                      </a:cxn>
                      <a:cxn ang="0">
                        <a:pos x="231" y="8"/>
                      </a:cxn>
                      <a:cxn ang="0">
                        <a:pos x="235" y="0"/>
                      </a:cxn>
                      <a:cxn ang="0">
                        <a:pos x="265" y="0"/>
                      </a:cxn>
                      <a:cxn ang="0">
                        <a:pos x="287" y="17"/>
                      </a:cxn>
                      <a:cxn ang="0">
                        <a:pos x="319" y="10"/>
                      </a:cxn>
                      <a:cxn ang="0">
                        <a:pos x="314" y="29"/>
                      </a:cxn>
                      <a:cxn ang="0">
                        <a:pos x="298" y="46"/>
                      </a:cxn>
                      <a:cxn ang="0">
                        <a:pos x="295" y="29"/>
                      </a:cxn>
                      <a:cxn ang="0">
                        <a:pos x="287" y="31"/>
                      </a:cxn>
                      <a:cxn ang="0">
                        <a:pos x="279" y="29"/>
                      </a:cxn>
                      <a:cxn ang="0">
                        <a:pos x="263" y="21"/>
                      </a:cxn>
                      <a:cxn ang="0">
                        <a:pos x="228" y="38"/>
                      </a:cxn>
                      <a:cxn ang="0">
                        <a:pos x="201" y="44"/>
                      </a:cxn>
                      <a:cxn ang="0">
                        <a:pos x="212" y="57"/>
                      </a:cxn>
                      <a:cxn ang="0">
                        <a:pos x="188" y="63"/>
                      </a:cxn>
                      <a:cxn ang="0">
                        <a:pos x="169" y="61"/>
                      </a:cxn>
                      <a:cxn ang="0">
                        <a:pos x="177" y="57"/>
                      </a:cxn>
                      <a:cxn ang="0">
                        <a:pos x="171" y="40"/>
                      </a:cxn>
                      <a:cxn ang="0">
                        <a:pos x="169" y="31"/>
                      </a:cxn>
                      <a:cxn ang="0">
                        <a:pos x="158" y="23"/>
                      </a:cxn>
                      <a:cxn ang="0">
                        <a:pos x="142" y="27"/>
                      </a:cxn>
                      <a:cxn ang="0">
                        <a:pos x="134" y="27"/>
                      </a:cxn>
                      <a:cxn ang="0">
                        <a:pos x="123" y="25"/>
                      </a:cxn>
                      <a:cxn ang="0">
                        <a:pos x="83" y="2"/>
                      </a:cxn>
                      <a:cxn ang="0">
                        <a:pos x="59" y="14"/>
                      </a:cxn>
                      <a:cxn ang="0">
                        <a:pos x="1" y="0"/>
                      </a:cxn>
                      <a:cxn ang="0">
                        <a:pos x="220" y="1"/>
                      </a:cxn>
                    </a:cxnLst>
                    <a:rect l="0" t="0" r="r" b="b"/>
                    <a:pathLst>
                      <a:path w="323" h="64">
                        <a:moveTo>
                          <a:pt x="220" y="1"/>
                        </a:moveTo>
                        <a:cubicBezTo>
                          <a:pt x="215" y="12"/>
                          <a:pt x="225" y="17"/>
                          <a:pt x="231" y="8"/>
                        </a:cubicBezTo>
                        <a:cubicBezTo>
                          <a:pt x="235" y="0"/>
                          <a:pt x="229" y="7"/>
                          <a:pt x="235" y="0"/>
                        </a:cubicBezTo>
                        <a:lnTo>
                          <a:pt x="265" y="0"/>
                        </a:lnTo>
                        <a:cubicBezTo>
                          <a:pt x="277" y="6"/>
                          <a:pt x="276" y="11"/>
                          <a:pt x="287" y="17"/>
                        </a:cubicBezTo>
                        <a:cubicBezTo>
                          <a:pt x="308" y="11"/>
                          <a:pt x="293" y="7"/>
                          <a:pt x="319" y="10"/>
                        </a:cubicBezTo>
                        <a:cubicBezTo>
                          <a:pt x="323" y="19"/>
                          <a:pt x="321" y="22"/>
                          <a:pt x="314" y="29"/>
                        </a:cubicBezTo>
                        <a:cubicBezTo>
                          <a:pt x="312" y="39"/>
                          <a:pt x="313" y="50"/>
                          <a:pt x="298" y="46"/>
                        </a:cubicBezTo>
                        <a:cubicBezTo>
                          <a:pt x="297" y="40"/>
                          <a:pt x="298" y="34"/>
                          <a:pt x="295" y="29"/>
                        </a:cubicBezTo>
                        <a:cubicBezTo>
                          <a:pt x="294" y="27"/>
                          <a:pt x="290" y="31"/>
                          <a:pt x="287" y="31"/>
                        </a:cubicBezTo>
                        <a:cubicBezTo>
                          <a:pt x="284" y="31"/>
                          <a:pt x="282" y="30"/>
                          <a:pt x="279" y="29"/>
                        </a:cubicBezTo>
                        <a:cubicBezTo>
                          <a:pt x="274" y="27"/>
                          <a:pt x="263" y="21"/>
                          <a:pt x="263" y="21"/>
                        </a:cubicBezTo>
                        <a:cubicBezTo>
                          <a:pt x="249" y="23"/>
                          <a:pt x="241" y="31"/>
                          <a:pt x="228" y="38"/>
                        </a:cubicBezTo>
                        <a:cubicBezTo>
                          <a:pt x="220" y="41"/>
                          <a:pt x="209" y="42"/>
                          <a:pt x="201" y="44"/>
                        </a:cubicBezTo>
                        <a:cubicBezTo>
                          <a:pt x="193" y="54"/>
                          <a:pt x="200" y="53"/>
                          <a:pt x="212" y="57"/>
                        </a:cubicBezTo>
                        <a:cubicBezTo>
                          <a:pt x="200" y="62"/>
                          <a:pt x="199" y="57"/>
                          <a:pt x="188" y="63"/>
                        </a:cubicBezTo>
                        <a:cubicBezTo>
                          <a:pt x="181" y="62"/>
                          <a:pt x="174" y="64"/>
                          <a:pt x="169" y="61"/>
                        </a:cubicBezTo>
                        <a:cubicBezTo>
                          <a:pt x="166" y="59"/>
                          <a:pt x="175" y="59"/>
                          <a:pt x="177" y="57"/>
                        </a:cubicBezTo>
                        <a:cubicBezTo>
                          <a:pt x="181" y="48"/>
                          <a:pt x="149" y="28"/>
                          <a:pt x="171" y="40"/>
                        </a:cubicBezTo>
                        <a:cubicBezTo>
                          <a:pt x="184" y="55"/>
                          <a:pt x="184" y="36"/>
                          <a:pt x="169" y="31"/>
                        </a:cubicBezTo>
                        <a:cubicBezTo>
                          <a:pt x="167" y="27"/>
                          <a:pt x="167" y="22"/>
                          <a:pt x="158" y="23"/>
                        </a:cubicBezTo>
                        <a:cubicBezTo>
                          <a:pt x="153" y="23"/>
                          <a:pt x="142" y="27"/>
                          <a:pt x="142" y="27"/>
                        </a:cubicBezTo>
                        <a:cubicBezTo>
                          <a:pt x="136" y="39"/>
                          <a:pt x="143" y="31"/>
                          <a:pt x="134" y="27"/>
                        </a:cubicBezTo>
                        <a:cubicBezTo>
                          <a:pt x="130" y="25"/>
                          <a:pt x="126" y="25"/>
                          <a:pt x="123" y="25"/>
                        </a:cubicBezTo>
                        <a:cubicBezTo>
                          <a:pt x="117" y="11"/>
                          <a:pt x="100" y="6"/>
                          <a:pt x="83" y="2"/>
                        </a:cubicBezTo>
                        <a:cubicBezTo>
                          <a:pt x="70" y="4"/>
                          <a:pt x="69" y="9"/>
                          <a:pt x="59" y="14"/>
                        </a:cubicBezTo>
                        <a:cubicBezTo>
                          <a:pt x="45" y="14"/>
                          <a:pt x="0" y="12"/>
                          <a:pt x="1" y="0"/>
                        </a:cubicBezTo>
                        <a:lnTo>
                          <a:pt x="220" y="1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32" name="Freeform 40"/>
                  <p:cNvSpPr>
                    <a:spLocks/>
                  </p:cNvSpPr>
                  <p:nvPr/>
                </p:nvSpPr>
                <p:spPr bwMode="ltGray">
                  <a:xfrm>
                    <a:off x="2519" y="246"/>
                    <a:ext cx="190" cy="20"/>
                  </a:xfrm>
                  <a:custGeom>
                    <a:avLst/>
                    <a:gdLst/>
                    <a:ahLst/>
                    <a:cxnLst>
                      <a:cxn ang="0">
                        <a:pos x="105" y="31"/>
                      </a:cxn>
                      <a:cxn ang="0">
                        <a:pos x="30" y="1"/>
                      </a:cxn>
                      <a:cxn ang="0">
                        <a:pos x="285" y="0"/>
                      </a:cxn>
                      <a:cxn ang="0">
                        <a:pos x="296" y="14"/>
                      </a:cxn>
                      <a:cxn ang="0">
                        <a:pos x="264" y="16"/>
                      </a:cxn>
                      <a:cxn ang="0">
                        <a:pos x="105" y="31"/>
                      </a:cxn>
                    </a:cxnLst>
                    <a:rect l="0" t="0" r="r" b="b"/>
                    <a:pathLst>
                      <a:path w="300" h="31">
                        <a:moveTo>
                          <a:pt x="105" y="31"/>
                        </a:moveTo>
                        <a:cubicBezTo>
                          <a:pt x="83" y="19"/>
                          <a:pt x="0" y="6"/>
                          <a:pt x="30" y="1"/>
                        </a:cubicBezTo>
                        <a:lnTo>
                          <a:pt x="285" y="0"/>
                        </a:lnTo>
                        <a:cubicBezTo>
                          <a:pt x="296" y="4"/>
                          <a:pt x="300" y="5"/>
                          <a:pt x="296" y="14"/>
                        </a:cubicBezTo>
                        <a:cubicBezTo>
                          <a:pt x="285" y="11"/>
                          <a:pt x="276" y="16"/>
                          <a:pt x="264" y="16"/>
                        </a:cubicBezTo>
                        <a:lnTo>
                          <a:pt x="105" y="31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33" name="Freeform 41"/>
                  <p:cNvSpPr>
                    <a:spLocks/>
                  </p:cNvSpPr>
                  <p:nvPr/>
                </p:nvSpPr>
                <p:spPr bwMode="ltGray">
                  <a:xfrm>
                    <a:off x="2100" y="275"/>
                    <a:ext cx="14" cy="10"/>
                  </a:xfrm>
                  <a:custGeom>
                    <a:avLst/>
                    <a:gdLst/>
                    <a:ahLst/>
                    <a:cxnLst>
                      <a:cxn ang="0">
                        <a:pos x="0" y="25"/>
                      </a:cxn>
                      <a:cxn ang="0">
                        <a:pos x="12" y="29"/>
                      </a:cxn>
                      <a:cxn ang="0">
                        <a:pos x="0" y="25"/>
                      </a:cxn>
                    </a:cxnLst>
                    <a:rect l="0" t="0" r="r" b="b"/>
                    <a:pathLst>
                      <a:path w="41" h="29">
                        <a:moveTo>
                          <a:pt x="0" y="25"/>
                        </a:moveTo>
                        <a:cubicBezTo>
                          <a:pt x="10" y="11"/>
                          <a:pt x="41" y="0"/>
                          <a:pt x="12" y="29"/>
                        </a:cubicBezTo>
                        <a:cubicBezTo>
                          <a:pt x="8" y="28"/>
                          <a:pt x="0" y="25"/>
                          <a:pt x="0" y="25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34" name="Freeform 42"/>
                  <p:cNvSpPr>
                    <a:spLocks/>
                  </p:cNvSpPr>
                  <p:nvPr/>
                </p:nvSpPr>
                <p:spPr bwMode="ltGray">
                  <a:xfrm>
                    <a:off x="1606" y="246"/>
                    <a:ext cx="436" cy="154"/>
                  </a:xfrm>
                  <a:custGeom>
                    <a:avLst/>
                    <a:gdLst/>
                    <a:ahLst/>
                    <a:cxnLst>
                      <a:cxn ang="0">
                        <a:pos x="73" y="1"/>
                      </a:cxn>
                      <a:cxn ang="0">
                        <a:pos x="436" y="0"/>
                      </a:cxn>
                      <a:cxn ang="0">
                        <a:pos x="416" y="54"/>
                      </a:cxn>
                      <a:cxn ang="0">
                        <a:pos x="397" y="68"/>
                      </a:cxn>
                      <a:cxn ang="0">
                        <a:pos x="392" y="70"/>
                      </a:cxn>
                      <a:cxn ang="0">
                        <a:pos x="375" y="73"/>
                      </a:cxn>
                      <a:cxn ang="0">
                        <a:pos x="361" y="88"/>
                      </a:cxn>
                      <a:cxn ang="0">
                        <a:pos x="362" y="99"/>
                      </a:cxn>
                      <a:cxn ang="0">
                        <a:pos x="364" y="107"/>
                      </a:cxn>
                      <a:cxn ang="0">
                        <a:pos x="366" y="113"/>
                      </a:cxn>
                      <a:cxn ang="0">
                        <a:pos x="362" y="122"/>
                      </a:cxn>
                      <a:cxn ang="0">
                        <a:pos x="351" y="120"/>
                      </a:cxn>
                      <a:cxn ang="0">
                        <a:pos x="342" y="129"/>
                      </a:cxn>
                      <a:cxn ang="0">
                        <a:pos x="347" y="105"/>
                      </a:cxn>
                      <a:cxn ang="0">
                        <a:pos x="338" y="100"/>
                      </a:cxn>
                      <a:cxn ang="0">
                        <a:pos x="344" y="93"/>
                      </a:cxn>
                      <a:cxn ang="0">
                        <a:pos x="342" y="89"/>
                      </a:cxn>
                      <a:cxn ang="0">
                        <a:pos x="320" y="94"/>
                      </a:cxn>
                      <a:cxn ang="0">
                        <a:pos x="317" y="85"/>
                      </a:cxn>
                      <a:cxn ang="0">
                        <a:pos x="297" y="94"/>
                      </a:cxn>
                      <a:cxn ang="0">
                        <a:pos x="320" y="103"/>
                      </a:cxn>
                      <a:cxn ang="0">
                        <a:pos x="305" y="117"/>
                      </a:cxn>
                      <a:cxn ang="0">
                        <a:pos x="311" y="126"/>
                      </a:cxn>
                      <a:cxn ang="0">
                        <a:pos x="315" y="138"/>
                      </a:cxn>
                      <a:cxn ang="0">
                        <a:pos x="309" y="139"/>
                      </a:cxn>
                      <a:cxn ang="0">
                        <a:pos x="314" y="144"/>
                      </a:cxn>
                      <a:cxn ang="0">
                        <a:pos x="307" y="152"/>
                      </a:cxn>
                      <a:cxn ang="0">
                        <a:pos x="0" y="149"/>
                      </a:cxn>
                      <a:cxn ang="0">
                        <a:pos x="73" y="1"/>
                      </a:cxn>
                    </a:cxnLst>
                    <a:rect l="0" t="0" r="r" b="b"/>
                    <a:pathLst>
                      <a:path w="436" h="152">
                        <a:moveTo>
                          <a:pt x="73" y="1"/>
                        </a:moveTo>
                        <a:lnTo>
                          <a:pt x="436" y="0"/>
                        </a:lnTo>
                        <a:cubicBezTo>
                          <a:pt x="430" y="15"/>
                          <a:pt x="429" y="42"/>
                          <a:pt x="416" y="54"/>
                        </a:cubicBezTo>
                        <a:cubicBezTo>
                          <a:pt x="410" y="60"/>
                          <a:pt x="405" y="63"/>
                          <a:pt x="397" y="68"/>
                        </a:cubicBezTo>
                        <a:cubicBezTo>
                          <a:pt x="396" y="69"/>
                          <a:pt x="392" y="70"/>
                          <a:pt x="392" y="70"/>
                        </a:cubicBezTo>
                        <a:cubicBezTo>
                          <a:pt x="377" y="63"/>
                          <a:pt x="385" y="68"/>
                          <a:pt x="375" y="73"/>
                        </a:cubicBezTo>
                        <a:cubicBezTo>
                          <a:pt x="371" y="82"/>
                          <a:pt x="371" y="83"/>
                          <a:pt x="361" y="88"/>
                        </a:cubicBezTo>
                        <a:cubicBezTo>
                          <a:pt x="359" y="92"/>
                          <a:pt x="364" y="93"/>
                          <a:pt x="362" y="99"/>
                        </a:cubicBezTo>
                        <a:cubicBezTo>
                          <a:pt x="363" y="102"/>
                          <a:pt x="364" y="105"/>
                          <a:pt x="364" y="107"/>
                        </a:cubicBezTo>
                        <a:cubicBezTo>
                          <a:pt x="365" y="109"/>
                          <a:pt x="366" y="111"/>
                          <a:pt x="366" y="113"/>
                        </a:cubicBezTo>
                        <a:cubicBezTo>
                          <a:pt x="365" y="115"/>
                          <a:pt x="364" y="120"/>
                          <a:pt x="362" y="122"/>
                        </a:cubicBezTo>
                        <a:cubicBezTo>
                          <a:pt x="359" y="123"/>
                          <a:pt x="354" y="119"/>
                          <a:pt x="351" y="120"/>
                        </a:cubicBezTo>
                        <a:cubicBezTo>
                          <a:pt x="347" y="129"/>
                          <a:pt x="352" y="127"/>
                          <a:pt x="342" y="129"/>
                        </a:cubicBezTo>
                        <a:cubicBezTo>
                          <a:pt x="340" y="123"/>
                          <a:pt x="345" y="111"/>
                          <a:pt x="347" y="105"/>
                        </a:cubicBezTo>
                        <a:cubicBezTo>
                          <a:pt x="347" y="100"/>
                          <a:pt x="338" y="102"/>
                          <a:pt x="338" y="100"/>
                        </a:cubicBezTo>
                        <a:cubicBezTo>
                          <a:pt x="338" y="98"/>
                          <a:pt x="344" y="95"/>
                          <a:pt x="344" y="93"/>
                        </a:cubicBezTo>
                        <a:cubicBezTo>
                          <a:pt x="344" y="92"/>
                          <a:pt x="344" y="89"/>
                          <a:pt x="342" y="89"/>
                        </a:cubicBezTo>
                        <a:cubicBezTo>
                          <a:pt x="339" y="89"/>
                          <a:pt x="324" y="94"/>
                          <a:pt x="320" y="94"/>
                        </a:cubicBezTo>
                        <a:cubicBezTo>
                          <a:pt x="317" y="86"/>
                          <a:pt x="328" y="88"/>
                          <a:pt x="317" y="85"/>
                        </a:cubicBezTo>
                        <a:cubicBezTo>
                          <a:pt x="311" y="91"/>
                          <a:pt x="306" y="93"/>
                          <a:pt x="297" y="94"/>
                        </a:cubicBezTo>
                        <a:cubicBezTo>
                          <a:pt x="300" y="104"/>
                          <a:pt x="307" y="101"/>
                          <a:pt x="320" y="103"/>
                        </a:cubicBezTo>
                        <a:cubicBezTo>
                          <a:pt x="318" y="109"/>
                          <a:pt x="311" y="111"/>
                          <a:pt x="305" y="117"/>
                        </a:cubicBezTo>
                        <a:lnTo>
                          <a:pt x="311" y="126"/>
                        </a:lnTo>
                        <a:lnTo>
                          <a:pt x="315" y="138"/>
                        </a:lnTo>
                        <a:lnTo>
                          <a:pt x="309" y="139"/>
                        </a:lnTo>
                        <a:lnTo>
                          <a:pt x="314" y="144"/>
                        </a:lnTo>
                        <a:lnTo>
                          <a:pt x="307" y="152"/>
                        </a:lnTo>
                        <a:lnTo>
                          <a:pt x="0" y="149"/>
                        </a:lnTo>
                        <a:lnTo>
                          <a:pt x="73" y="1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35" name="Freeform 43"/>
                  <p:cNvSpPr>
                    <a:spLocks/>
                  </p:cNvSpPr>
                  <p:nvPr/>
                </p:nvSpPr>
                <p:spPr bwMode="ltGray">
                  <a:xfrm>
                    <a:off x="2043" y="241"/>
                    <a:ext cx="20" cy="55"/>
                  </a:xfrm>
                  <a:custGeom>
                    <a:avLst/>
                    <a:gdLst/>
                    <a:ahLst/>
                    <a:cxnLst>
                      <a:cxn ang="0">
                        <a:pos x="5" y="156"/>
                      </a:cxn>
                      <a:cxn ang="0">
                        <a:pos x="15" y="108"/>
                      </a:cxn>
                      <a:cxn ang="0">
                        <a:pos x="17" y="68"/>
                      </a:cxn>
                      <a:cxn ang="0">
                        <a:pos x="11" y="40"/>
                      </a:cxn>
                      <a:cxn ang="0">
                        <a:pos x="17" y="12"/>
                      </a:cxn>
                      <a:cxn ang="0">
                        <a:pos x="21" y="0"/>
                      </a:cxn>
                      <a:cxn ang="0">
                        <a:pos x="31" y="30"/>
                      </a:cxn>
                      <a:cxn ang="0">
                        <a:pos x="47" y="98"/>
                      </a:cxn>
                      <a:cxn ang="0">
                        <a:pos x="31" y="108"/>
                      </a:cxn>
                      <a:cxn ang="0">
                        <a:pos x="23" y="126"/>
                      </a:cxn>
                      <a:cxn ang="0">
                        <a:pos x="21" y="132"/>
                      </a:cxn>
                      <a:cxn ang="0">
                        <a:pos x="27" y="134"/>
                      </a:cxn>
                      <a:cxn ang="0">
                        <a:pos x="31" y="146"/>
                      </a:cxn>
                      <a:cxn ang="0">
                        <a:pos x="13" y="148"/>
                      </a:cxn>
                      <a:cxn ang="0">
                        <a:pos x="7" y="160"/>
                      </a:cxn>
                      <a:cxn ang="0">
                        <a:pos x="3" y="154"/>
                      </a:cxn>
                      <a:cxn ang="0">
                        <a:pos x="5" y="156"/>
                      </a:cxn>
                    </a:cxnLst>
                    <a:rect l="0" t="0" r="r" b="b"/>
                    <a:pathLst>
                      <a:path w="47" h="165">
                        <a:moveTo>
                          <a:pt x="5" y="156"/>
                        </a:moveTo>
                        <a:cubicBezTo>
                          <a:pt x="0" y="141"/>
                          <a:pt x="1" y="118"/>
                          <a:pt x="15" y="108"/>
                        </a:cubicBezTo>
                        <a:cubicBezTo>
                          <a:pt x="16" y="95"/>
                          <a:pt x="17" y="81"/>
                          <a:pt x="17" y="68"/>
                        </a:cubicBezTo>
                        <a:cubicBezTo>
                          <a:pt x="17" y="58"/>
                          <a:pt x="11" y="40"/>
                          <a:pt x="11" y="40"/>
                        </a:cubicBezTo>
                        <a:cubicBezTo>
                          <a:pt x="14" y="20"/>
                          <a:pt x="11" y="29"/>
                          <a:pt x="17" y="12"/>
                        </a:cubicBezTo>
                        <a:cubicBezTo>
                          <a:pt x="18" y="8"/>
                          <a:pt x="21" y="0"/>
                          <a:pt x="21" y="0"/>
                        </a:cubicBezTo>
                        <a:cubicBezTo>
                          <a:pt x="38" y="6"/>
                          <a:pt x="33" y="7"/>
                          <a:pt x="31" y="30"/>
                        </a:cubicBezTo>
                        <a:cubicBezTo>
                          <a:pt x="38" y="52"/>
                          <a:pt x="40" y="76"/>
                          <a:pt x="47" y="98"/>
                        </a:cubicBezTo>
                        <a:cubicBezTo>
                          <a:pt x="44" y="116"/>
                          <a:pt x="45" y="113"/>
                          <a:pt x="31" y="108"/>
                        </a:cubicBezTo>
                        <a:cubicBezTo>
                          <a:pt x="25" y="118"/>
                          <a:pt x="28" y="112"/>
                          <a:pt x="23" y="126"/>
                        </a:cubicBezTo>
                        <a:cubicBezTo>
                          <a:pt x="22" y="128"/>
                          <a:pt x="21" y="132"/>
                          <a:pt x="21" y="132"/>
                        </a:cubicBezTo>
                        <a:cubicBezTo>
                          <a:pt x="23" y="133"/>
                          <a:pt x="26" y="132"/>
                          <a:pt x="27" y="134"/>
                        </a:cubicBezTo>
                        <a:cubicBezTo>
                          <a:pt x="29" y="137"/>
                          <a:pt x="31" y="146"/>
                          <a:pt x="31" y="146"/>
                        </a:cubicBezTo>
                        <a:cubicBezTo>
                          <a:pt x="27" y="165"/>
                          <a:pt x="23" y="155"/>
                          <a:pt x="13" y="148"/>
                        </a:cubicBezTo>
                        <a:cubicBezTo>
                          <a:pt x="11" y="152"/>
                          <a:pt x="11" y="160"/>
                          <a:pt x="7" y="160"/>
                        </a:cubicBezTo>
                        <a:cubicBezTo>
                          <a:pt x="5" y="160"/>
                          <a:pt x="4" y="156"/>
                          <a:pt x="3" y="154"/>
                        </a:cubicBezTo>
                        <a:cubicBezTo>
                          <a:pt x="3" y="153"/>
                          <a:pt x="4" y="155"/>
                          <a:pt x="5" y="156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36" name="Freeform 44"/>
                  <p:cNvSpPr>
                    <a:spLocks/>
                  </p:cNvSpPr>
                  <p:nvPr/>
                </p:nvSpPr>
                <p:spPr bwMode="ltGray">
                  <a:xfrm>
                    <a:off x="2031" y="287"/>
                    <a:ext cx="59" cy="34"/>
                  </a:xfrm>
                  <a:custGeom>
                    <a:avLst/>
                    <a:gdLst/>
                    <a:ahLst/>
                    <a:cxnLst>
                      <a:cxn ang="0">
                        <a:pos x="26" y="61"/>
                      </a:cxn>
                      <a:cxn ang="0">
                        <a:pos x="30" y="43"/>
                      </a:cxn>
                      <a:cxn ang="0">
                        <a:pos x="50" y="33"/>
                      </a:cxn>
                      <a:cxn ang="0">
                        <a:pos x="54" y="45"/>
                      </a:cxn>
                      <a:cxn ang="0">
                        <a:pos x="66" y="49"/>
                      </a:cxn>
                      <a:cxn ang="0">
                        <a:pos x="80" y="55"/>
                      </a:cxn>
                      <a:cxn ang="0">
                        <a:pos x="116" y="33"/>
                      </a:cxn>
                      <a:cxn ang="0">
                        <a:pos x="130" y="17"/>
                      </a:cxn>
                      <a:cxn ang="0">
                        <a:pos x="138" y="11"/>
                      </a:cxn>
                      <a:cxn ang="0">
                        <a:pos x="106" y="49"/>
                      </a:cxn>
                      <a:cxn ang="0">
                        <a:pos x="84" y="67"/>
                      </a:cxn>
                      <a:cxn ang="0">
                        <a:pos x="66" y="81"/>
                      </a:cxn>
                      <a:cxn ang="0">
                        <a:pos x="48" y="103"/>
                      </a:cxn>
                      <a:cxn ang="0">
                        <a:pos x="26" y="89"/>
                      </a:cxn>
                      <a:cxn ang="0">
                        <a:pos x="20" y="87"/>
                      </a:cxn>
                      <a:cxn ang="0">
                        <a:pos x="22" y="97"/>
                      </a:cxn>
                      <a:cxn ang="0">
                        <a:pos x="0" y="97"/>
                      </a:cxn>
                      <a:cxn ang="0">
                        <a:pos x="10" y="79"/>
                      </a:cxn>
                      <a:cxn ang="0">
                        <a:pos x="26" y="61"/>
                      </a:cxn>
                    </a:cxnLst>
                    <a:rect l="0" t="0" r="r" b="b"/>
                    <a:pathLst>
                      <a:path w="138" h="103">
                        <a:moveTo>
                          <a:pt x="26" y="61"/>
                        </a:moveTo>
                        <a:cubicBezTo>
                          <a:pt x="29" y="53"/>
                          <a:pt x="33" y="51"/>
                          <a:pt x="30" y="43"/>
                        </a:cubicBezTo>
                        <a:cubicBezTo>
                          <a:pt x="33" y="27"/>
                          <a:pt x="37" y="24"/>
                          <a:pt x="50" y="33"/>
                        </a:cubicBezTo>
                        <a:cubicBezTo>
                          <a:pt x="51" y="37"/>
                          <a:pt x="53" y="41"/>
                          <a:pt x="54" y="45"/>
                        </a:cubicBezTo>
                        <a:cubicBezTo>
                          <a:pt x="55" y="49"/>
                          <a:pt x="66" y="49"/>
                          <a:pt x="66" y="49"/>
                        </a:cubicBezTo>
                        <a:cubicBezTo>
                          <a:pt x="75" y="43"/>
                          <a:pt x="77" y="45"/>
                          <a:pt x="80" y="55"/>
                        </a:cubicBezTo>
                        <a:cubicBezTo>
                          <a:pt x="92" y="47"/>
                          <a:pt x="101" y="37"/>
                          <a:pt x="116" y="33"/>
                        </a:cubicBezTo>
                        <a:cubicBezTo>
                          <a:pt x="125" y="19"/>
                          <a:pt x="120" y="24"/>
                          <a:pt x="130" y="17"/>
                        </a:cubicBezTo>
                        <a:cubicBezTo>
                          <a:pt x="134" y="11"/>
                          <a:pt x="134" y="0"/>
                          <a:pt x="138" y="11"/>
                        </a:cubicBezTo>
                        <a:cubicBezTo>
                          <a:pt x="135" y="31"/>
                          <a:pt x="126" y="45"/>
                          <a:pt x="106" y="49"/>
                        </a:cubicBezTo>
                        <a:cubicBezTo>
                          <a:pt x="97" y="55"/>
                          <a:pt x="93" y="61"/>
                          <a:pt x="84" y="67"/>
                        </a:cubicBezTo>
                        <a:cubicBezTo>
                          <a:pt x="80" y="79"/>
                          <a:pt x="79" y="79"/>
                          <a:pt x="66" y="81"/>
                        </a:cubicBezTo>
                        <a:cubicBezTo>
                          <a:pt x="60" y="90"/>
                          <a:pt x="57" y="97"/>
                          <a:pt x="48" y="103"/>
                        </a:cubicBezTo>
                        <a:cubicBezTo>
                          <a:pt x="42" y="94"/>
                          <a:pt x="37" y="93"/>
                          <a:pt x="26" y="89"/>
                        </a:cubicBezTo>
                        <a:cubicBezTo>
                          <a:pt x="24" y="88"/>
                          <a:pt x="20" y="87"/>
                          <a:pt x="20" y="87"/>
                        </a:cubicBezTo>
                        <a:cubicBezTo>
                          <a:pt x="10" y="90"/>
                          <a:pt x="14" y="94"/>
                          <a:pt x="22" y="97"/>
                        </a:cubicBezTo>
                        <a:cubicBezTo>
                          <a:pt x="14" y="103"/>
                          <a:pt x="9" y="100"/>
                          <a:pt x="0" y="97"/>
                        </a:cubicBezTo>
                        <a:cubicBezTo>
                          <a:pt x="2" y="87"/>
                          <a:pt x="1" y="82"/>
                          <a:pt x="10" y="79"/>
                        </a:cubicBezTo>
                        <a:cubicBezTo>
                          <a:pt x="15" y="63"/>
                          <a:pt x="14" y="69"/>
                          <a:pt x="26" y="61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37" name="Freeform 45"/>
                  <p:cNvSpPr>
                    <a:spLocks/>
                  </p:cNvSpPr>
                  <p:nvPr/>
                </p:nvSpPr>
                <p:spPr bwMode="ltGray">
                  <a:xfrm>
                    <a:off x="1968" y="319"/>
                    <a:ext cx="80" cy="72"/>
                  </a:xfrm>
                  <a:custGeom>
                    <a:avLst/>
                    <a:gdLst/>
                    <a:ahLst/>
                    <a:cxnLst>
                      <a:cxn ang="0">
                        <a:pos x="158" y="24"/>
                      </a:cxn>
                      <a:cxn ang="0">
                        <a:pos x="160" y="6"/>
                      </a:cxn>
                      <a:cxn ang="0">
                        <a:pos x="170" y="0"/>
                      </a:cxn>
                      <a:cxn ang="0">
                        <a:pos x="182" y="24"/>
                      </a:cxn>
                      <a:cxn ang="0">
                        <a:pos x="188" y="42"/>
                      </a:cxn>
                      <a:cxn ang="0">
                        <a:pos x="178" y="58"/>
                      </a:cxn>
                      <a:cxn ang="0">
                        <a:pos x="170" y="76"/>
                      </a:cxn>
                      <a:cxn ang="0">
                        <a:pos x="162" y="126"/>
                      </a:cxn>
                      <a:cxn ang="0">
                        <a:pos x="144" y="136"/>
                      </a:cxn>
                      <a:cxn ang="0">
                        <a:pos x="120" y="138"/>
                      </a:cxn>
                      <a:cxn ang="0">
                        <a:pos x="112" y="124"/>
                      </a:cxn>
                      <a:cxn ang="0">
                        <a:pos x="102" y="146"/>
                      </a:cxn>
                      <a:cxn ang="0">
                        <a:pos x="90" y="150"/>
                      </a:cxn>
                      <a:cxn ang="0">
                        <a:pos x="80" y="132"/>
                      </a:cxn>
                      <a:cxn ang="0">
                        <a:pos x="58" y="144"/>
                      </a:cxn>
                      <a:cxn ang="0">
                        <a:pos x="76" y="142"/>
                      </a:cxn>
                      <a:cxn ang="0">
                        <a:pos x="78" y="160"/>
                      </a:cxn>
                      <a:cxn ang="0">
                        <a:pos x="58" y="166"/>
                      </a:cxn>
                      <a:cxn ang="0">
                        <a:pos x="34" y="166"/>
                      </a:cxn>
                      <a:cxn ang="0">
                        <a:pos x="36" y="154"/>
                      </a:cxn>
                      <a:cxn ang="0">
                        <a:pos x="46" y="144"/>
                      </a:cxn>
                      <a:cxn ang="0">
                        <a:pos x="34" y="148"/>
                      </a:cxn>
                      <a:cxn ang="0">
                        <a:pos x="26" y="166"/>
                      </a:cxn>
                      <a:cxn ang="0">
                        <a:pos x="30" y="190"/>
                      </a:cxn>
                      <a:cxn ang="0">
                        <a:pos x="14" y="200"/>
                      </a:cxn>
                      <a:cxn ang="0">
                        <a:pos x="0" y="214"/>
                      </a:cxn>
                      <a:cxn ang="0">
                        <a:pos x="8" y="188"/>
                      </a:cxn>
                      <a:cxn ang="0">
                        <a:pos x="0" y="164"/>
                      </a:cxn>
                      <a:cxn ang="0">
                        <a:pos x="14" y="152"/>
                      </a:cxn>
                      <a:cxn ang="0">
                        <a:pos x="32" y="134"/>
                      </a:cxn>
                      <a:cxn ang="0">
                        <a:pos x="44" y="118"/>
                      </a:cxn>
                      <a:cxn ang="0">
                        <a:pos x="72" y="116"/>
                      </a:cxn>
                      <a:cxn ang="0">
                        <a:pos x="84" y="112"/>
                      </a:cxn>
                      <a:cxn ang="0">
                        <a:pos x="114" y="78"/>
                      </a:cxn>
                      <a:cxn ang="0">
                        <a:pos x="120" y="92"/>
                      </a:cxn>
                      <a:cxn ang="0">
                        <a:pos x="132" y="76"/>
                      </a:cxn>
                      <a:cxn ang="0">
                        <a:pos x="150" y="54"/>
                      </a:cxn>
                      <a:cxn ang="0">
                        <a:pos x="154" y="42"/>
                      </a:cxn>
                      <a:cxn ang="0">
                        <a:pos x="148" y="38"/>
                      </a:cxn>
                      <a:cxn ang="0">
                        <a:pos x="152" y="32"/>
                      </a:cxn>
                      <a:cxn ang="0">
                        <a:pos x="158" y="24"/>
                      </a:cxn>
                    </a:cxnLst>
                    <a:rect l="0" t="0" r="r" b="b"/>
                    <a:pathLst>
                      <a:path w="188" h="214">
                        <a:moveTo>
                          <a:pt x="158" y="24"/>
                        </a:moveTo>
                        <a:cubicBezTo>
                          <a:pt x="156" y="18"/>
                          <a:pt x="160" y="6"/>
                          <a:pt x="160" y="6"/>
                        </a:cubicBezTo>
                        <a:cubicBezTo>
                          <a:pt x="167" y="16"/>
                          <a:pt x="167" y="8"/>
                          <a:pt x="170" y="0"/>
                        </a:cubicBezTo>
                        <a:cubicBezTo>
                          <a:pt x="181" y="4"/>
                          <a:pt x="179" y="14"/>
                          <a:pt x="182" y="24"/>
                        </a:cubicBezTo>
                        <a:cubicBezTo>
                          <a:pt x="184" y="30"/>
                          <a:pt x="188" y="42"/>
                          <a:pt x="188" y="42"/>
                        </a:cubicBezTo>
                        <a:cubicBezTo>
                          <a:pt x="183" y="56"/>
                          <a:pt x="188" y="52"/>
                          <a:pt x="178" y="58"/>
                        </a:cubicBezTo>
                        <a:cubicBezTo>
                          <a:pt x="174" y="63"/>
                          <a:pt x="170" y="76"/>
                          <a:pt x="170" y="76"/>
                        </a:cubicBezTo>
                        <a:cubicBezTo>
                          <a:pt x="169" y="100"/>
                          <a:pt x="173" y="110"/>
                          <a:pt x="162" y="126"/>
                        </a:cubicBezTo>
                        <a:cubicBezTo>
                          <a:pt x="150" y="118"/>
                          <a:pt x="155" y="132"/>
                          <a:pt x="144" y="136"/>
                        </a:cubicBezTo>
                        <a:cubicBezTo>
                          <a:pt x="135" y="134"/>
                          <a:pt x="129" y="135"/>
                          <a:pt x="120" y="138"/>
                        </a:cubicBezTo>
                        <a:cubicBezTo>
                          <a:pt x="114" y="129"/>
                          <a:pt x="122" y="127"/>
                          <a:pt x="112" y="124"/>
                        </a:cubicBezTo>
                        <a:cubicBezTo>
                          <a:pt x="108" y="130"/>
                          <a:pt x="108" y="142"/>
                          <a:pt x="102" y="146"/>
                        </a:cubicBezTo>
                        <a:cubicBezTo>
                          <a:pt x="98" y="148"/>
                          <a:pt x="90" y="150"/>
                          <a:pt x="90" y="150"/>
                        </a:cubicBezTo>
                        <a:cubicBezTo>
                          <a:pt x="87" y="141"/>
                          <a:pt x="89" y="135"/>
                          <a:pt x="80" y="132"/>
                        </a:cubicBezTo>
                        <a:cubicBezTo>
                          <a:pt x="68" y="134"/>
                          <a:pt x="65" y="134"/>
                          <a:pt x="58" y="144"/>
                        </a:cubicBezTo>
                        <a:cubicBezTo>
                          <a:pt x="66" y="150"/>
                          <a:pt x="68" y="147"/>
                          <a:pt x="76" y="142"/>
                        </a:cubicBezTo>
                        <a:cubicBezTo>
                          <a:pt x="81" y="146"/>
                          <a:pt x="85" y="155"/>
                          <a:pt x="78" y="160"/>
                        </a:cubicBezTo>
                        <a:cubicBezTo>
                          <a:pt x="75" y="162"/>
                          <a:pt x="62" y="165"/>
                          <a:pt x="58" y="166"/>
                        </a:cubicBezTo>
                        <a:cubicBezTo>
                          <a:pt x="48" y="173"/>
                          <a:pt x="44" y="173"/>
                          <a:pt x="34" y="166"/>
                        </a:cubicBezTo>
                        <a:cubicBezTo>
                          <a:pt x="35" y="162"/>
                          <a:pt x="34" y="158"/>
                          <a:pt x="36" y="154"/>
                        </a:cubicBezTo>
                        <a:cubicBezTo>
                          <a:pt x="38" y="150"/>
                          <a:pt x="55" y="146"/>
                          <a:pt x="46" y="144"/>
                        </a:cubicBezTo>
                        <a:cubicBezTo>
                          <a:pt x="42" y="143"/>
                          <a:pt x="34" y="148"/>
                          <a:pt x="34" y="148"/>
                        </a:cubicBezTo>
                        <a:cubicBezTo>
                          <a:pt x="32" y="155"/>
                          <a:pt x="28" y="159"/>
                          <a:pt x="26" y="166"/>
                        </a:cubicBezTo>
                        <a:cubicBezTo>
                          <a:pt x="36" y="182"/>
                          <a:pt x="36" y="173"/>
                          <a:pt x="30" y="190"/>
                        </a:cubicBezTo>
                        <a:cubicBezTo>
                          <a:pt x="28" y="196"/>
                          <a:pt x="14" y="200"/>
                          <a:pt x="14" y="200"/>
                        </a:cubicBezTo>
                        <a:cubicBezTo>
                          <a:pt x="5" y="214"/>
                          <a:pt x="11" y="210"/>
                          <a:pt x="0" y="214"/>
                        </a:cubicBezTo>
                        <a:cubicBezTo>
                          <a:pt x="2" y="202"/>
                          <a:pt x="5" y="198"/>
                          <a:pt x="8" y="188"/>
                        </a:cubicBezTo>
                        <a:cubicBezTo>
                          <a:pt x="6" y="178"/>
                          <a:pt x="3" y="173"/>
                          <a:pt x="0" y="164"/>
                        </a:cubicBezTo>
                        <a:cubicBezTo>
                          <a:pt x="3" y="156"/>
                          <a:pt x="7" y="157"/>
                          <a:pt x="14" y="152"/>
                        </a:cubicBezTo>
                        <a:cubicBezTo>
                          <a:pt x="18" y="141"/>
                          <a:pt x="23" y="140"/>
                          <a:pt x="32" y="134"/>
                        </a:cubicBezTo>
                        <a:cubicBezTo>
                          <a:pt x="37" y="127"/>
                          <a:pt x="37" y="123"/>
                          <a:pt x="44" y="118"/>
                        </a:cubicBezTo>
                        <a:cubicBezTo>
                          <a:pt x="64" y="121"/>
                          <a:pt x="55" y="122"/>
                          <a:pt x="72" y="116"/>
                        </a:cubicBezTo>
                        <a:cubicBezTo>
                          <a:pt x="76" y="115"/>
                          <a:pt x="84" y="112"/>
                          <a:pt x="84" y="112"/>
                        </a:cubicBezTo>
                        <a:cubicBezTo>
                          <a:pt x="105" y="119"/>
                          <a:pt x="97" y="84"/>
                          <a:pt x="114" y="78"/>
                        </a:cubicBezTo>
                        <a:cubicBezTo>
                          <a:pt x="117" y="87"/>
                          <a:pt x="110" y="89"/>
                          <a:pt x="120" y="92"/>
                        </a:cubicBezTo>
                        <a:cubicBezTo>
                          <a:pt x="125" y="85"/>
                          <a:pt x="125" y="81"/>
                          <a:pt x="132" y="76"/>
                        </a:cubicBezTo>
                        <a:cubicBezTo>
                          <a:pt x="138" y="68"/>
                          <a:pt x="146" y="65"/>
                          <a:pt x="150" y="54"/>
                        </a:cubicBezTo>
                        <a:cubicBezTo>
                          <a:pt x="151" y="50"/>
                          <a:pt x="154" y="42"/>
                          <a:pt x="154" y="42"/>
                        </a:cubicBezTo>
                        <a:cubicBezTo>
                          <a:pt x="152" y="41"/>
                          <a:pt x="148" y="40"/>
                          <a:pt x="148" y="38"/>
                        </a:cubicBezTo>
                        <a:cubicBezTo>
                          <a:pt x="148" y="36"/>
                          <a:pt x="161" y="33"/>
                          <a:pt x="152" y="32"/>
                        </a:cubicBezTo>
                        <a:lnTo>
                          <a:pt x="158" y="24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38" name="Freeform 46"/>
                  <p:cNvSpPr>
                    <a:spLocks/>
                  </p:cNvSpPr>
                  <p:nvPr/>
                </p:nvSpPr>
                <p:spPr bwMode="ltGray">
                  <a:xfrm>
                    <a:off x="2021" y="340"/>
                    <a:ext cx="6" cy="4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4" y="13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13" h="13">
                        <a:moveTo>
                          <a:pt x="0" y="9"/>
                        </a:moveTo>
                        <a:cubicBezTo>
                          <a:pt x="6" y="0"/>
                          <a:pt x="13" y="7"/>
                          <a:pt x="4" y="13"/>
                        </a:cubicBezTo>
                        <a:cubicBezTo>
                          <a:pt x="0" y="6"/>
                          <a:pt x="0" y="5"/>
                          <a:pt x="0" y="9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39" name="Freeform 47"/>
                  <p:cNvSpPr>
                    <a:spLocks/>
                  </p:cNvSpPr>
                  <p:nvPr/>
                </p:nvSpPr>
                <p:spPr bwMode="ltGray">
                  <a:xfrm>
                    <a:off x="1577" y="389"/>
                    <a:ext cx="343" cy="193"/>
                  </a:xfrm>
                  <a:custGeom>
                    <a:avLst/>
                    <a:gdLst/>
                    <a:ahLst/>
                    <a:cxnLst>
                      <a:cxn ang="0">
                        <a:pos x="812" y="26"/>
                      </a:cxn>
                      <a:cxn ang="0">
                        <a:pos x="778" y="78"/>
                      </a:cxn>
                      <a:cxn ang="0">
                        <a:pos x="748" y="122"/>
                      </a:cxn>
                      <a:cxn ang="0">
                        <a:pos x="722" y="142"/>
                      </a:cxn>
                      <a:cxn ang="0">
                        <a:pos x="634" y="180"/>
                      </a:cxn>
                      <a:cxn ang="0">
                        <a:pos x="632" y="210"/>
                      </a:cxn>
                      <a:cxn ang="0">
                        <a:pos x="604" y="230"/>
                      </a:cxn>
                      <a:cxn ang="0">
                        <a:pos x="620" y="178"/>
                      </a:cxn>
                      <a:cxn ang="0">
                        <a:pos x="576" y="188"/>
                      </a:cxn>
                      <a:cxn ang="0">
                        <a:pos x="556" y="218"/>
                      </a:cxn>
                      <a:cxn ang="0">
                        <a:pos x="596" y="280"/>
                      </a:cxn>
                      <a:cxn ang="0">
                        <a:pos x="594" y="368"/>
                      </a:cxn>
                      <a:cxn ang="0">
                        <a:pos x="542" y="406"/>
                      </a:cxn>
                      <a:cxn ang="0">
                        <a:pos x="522" y="386"/>
                      </a:cxn>
                      <a:cxn ang="0">
                        <a:pos x="482" y="348"/>
                      </a:cxn>
                      <a:cxn ang="0">
                        <a:pos x="462" y="348"/>
                      </a:cxn>
                      <a:cxn ang="0">
                        <a:pos x="450" y="394"/>
                      </a:cxn>
                      <a:cxn ang="0">
                        <a:pos x="500" y="464"/>
                      </a:cxn>
                      <a:cxn ang="0">
                        <a:pos x="510" y="524"/>
                      </a:cxn>
                      <a:cxn ang="0">
                        <a:pos x="526" y="560"/>
                      </a:cxn>
                      <a:cxn ang="0">
                        <a:pos x="492" y="544"/>
                      </a:cxn>
                      <a:cxn ang="0">
                        <a:pos x="470" y="518"/>
                      </a:cxn>
                      <a:cxn ang="0">
                        <a:pos x="422" y="424"/>
                      </a:cxn>
                      <a:cxn ang="0">
                        <a:pos x="426" y="310"/>
                      </a:cxn>
                      <a:cxn ang="0">
                        <a:pos x="422" y="268"/>
                      </a:cxn>
                      <a:cxn ang="0">
                        <a:pos x="412" y="276"/>
                      </a:cxn>
                      <a:cxn ang="0">
                        <a:pos x="386" y="266"/>
                      </a:cxn>
                      <a:cxn ang="0">
                        <a:pos x="360" y="170"/>
                      </a:cxn>
                      <a:cxn ang="0">
                        <a:pos x="330" y="166"/>
                      </a:cxn>
                      <a:cxn ang="0">
                        <a:pos x="288" y="172"/>
                      </a:cxn>
                      <a:cxn ang="0">
                        <a:pos x="242" y="232"/>
                      </a:cxn>
                      <a:cxn ang="0">
                        <a:pos x="196" y="268"/>
                      </a:cxn>
                      <a:cxn ang="0">
                        <a:pos x="184" y="274"/>
                      </a:cxn>
                      <a:cxn ang="0">
                        <a:pos x="160" y="328"/>
                      </a:cxn>
                      <a:cxn ang="0">
                        <a:pos x="152" y="354"/>
                      </a:cxn>
                      <a:cxn ang="0">
                        <a:pos x="128" y="404"/>
                      </a:cxn>
                      <a:cxn ang="0">
                        <a:pos x="94" y="392"/>
                      </a:cxn>
                      <a:cxn ang="0">
                        <a:pos x="66" y="258"/>
                      </a:cxn>
                      <a:cxn ang="0">
                        <a:pos x="72" y="156"/>
                      </a:cxn>
                      <a:cxn ang="0">
                        <a:pos x="44" y="180"/>
                      </a:cxn>
                      <a:cxn ang="0">
                        <a:pos x="20" y="150"/>
                      </a:cxn>
                      <a:cxn ang="0">
                        <a:pos x="24" y="138"/>
                      </a:cxn>
                      <a:cxn ang="0">
                        <a:pos x="0" y="92"/>
                      </a:cxn>
                      <a:cxn ang="0">
                        <a:pos x="798" y="6"/>
                      </a:cxn>
                    </a:cxnLst>
                    <a:rect l="0" t="0" r="r" b="b"/>
                    <a:pathLst>
                      <a:path w="812" h="564">
                        <a:moveTo>
                          <a:pt x="798" y="6"/>
                        </a:moveTo>
                        <a:cubicBezTo>
                          <a:pt x="801" y="15"/>
                          <a:pt x="809" y="16"/>
                          <a:pt x="812" y="26"/>
                        </a:cubicBezTo>
                        <a:cubicBezTo>
                          <a:pt x="809" y="36"/>
                          <a:pt x="801" y="41"/>
                          <a:pt x="796" y="50"/>
                        </a:cubicBezTo>
                        <a:cubicBezTo>
                          <a:pt x="791" y="61"/>
                          <a:pt x="788" y="71"/>
                          <a:pt x="778" y="78"/>
                        </a:cubicBezTo>
                        <a:cubicBezTo>
                          <a:pt x="773" y="85"/>
                          <a:pt x="771" y="88"/>
                          <a:pt x="774" y="96"/>
                        </a:cubicBezTo>
                        <a:cubicBezTo>
                          <a:pt x="767" y="107"/>
                          <a:pt x="758" y="114"/>
                          <a:pt x="748" y="122"/>
                        </a:cubicBezTo>
                        <a:cubicBezTo>
                          <a:pt x="744" y="125"/>
                          <a:pt x="736" y="130"/>
                          <a:pt x="736" y="130"/>
                        </a:cubicBezTo>
                        <a:cubicBezTo>
                          <a:pt x="740" y="141"/>
                          <a:pt x="731" y="140"/>
                          <a:pt x="722" y="142"/>
                        </a:cubicBezTo>
                        <a:cubicBezTo>
                          <a:pt x="716" y="148"/>
                          <a:pt x="712" y="151"/>
                          <a:pt x="704" y="154"/>
                        </a:cubicBezTo>
                        <a:cubicBezTo>
                          <a:pt x="686" y="150"/>
                          <a:pt x="650" y="169"/>
                          <a:pt x="634" y="180"/>
                        </a:cubicBezTo>
                        <a:cubicBezTo>
                          <a:pt x="636" y="189"/>
                          <a:pt x="631" y="193"/>
                          <a:pt x="640" y="196"/>
                        </a:cubicBezTo>
                        <a:cubicBezTo>
                          <a:pt x="643" y="205"/>
                          <a:pt x="640" y="207"/>
                          <a:pt x="632" y="210"/>
                        </a:cubicBezTo>
                        <a:cubicBezTo>
                          <a:pt x="626" y="219"/>
                          <a:pt x="623" y="226"/>
                          <a:pt x="614" y="232"/>
                        </a:cubicBezTo>
                        <a:cubicBezTo>
                          <a:pt x="611" y="231"/>
                          <a:pt x="606" y="233"/>
                          <a:pt x="604" y="230"/>
                        </a:cubicBezTo>
                        <a:cubicBezTo>
                          <a:pt x="599" y="220"/>
                          <a:pt x="610" y="199"/>
                          <a:pt x="620" y="196"/>
                        </a:cubicBezTo>
                        <a:cubicBezTo>
                          <a:pt x="623" y="187"/>
                          <a:pt x="617" y="187"/>
                          <a:pt x="620" y="178"/>
                        </a:cubicBezTo>
                        <a:cubicBezTo>
                          <a:pt x="617" y="164"/>
                          <a:pt x="609" y="168"/>
                          <a:pt x="598" y="172"/>
                        </a:cubicBezTo>
                        <a:cubicBezTo>
                          <a:pt x="592" y="180"/>
                          <a:pt x="585" y="185"/>
                          <a:pt x="576" y="188"/>
                        </a:cubicBezTo>
                        <a:cubicBezTo>
                          <a:pt x="572" y="194"/>
                          <a:pt x="568" y="200"/>
                          <a:pt x="564" y="206"/>
                        </a:cubicBezTo>
                        <a:cubicBezTo>
                          <a:pt x="561" y="210"/>
                          <a:pt x="556" y="218"/>
                          <a:pt x="556" y="218"/>
                        </a:cubicBezTo>
                        <a:cubicBezTo>
                          <a:pt x="558" y="234"/>
                          <a:pt x="559" y="243"/>
                          <a:pt x="572" y="252"/>
                        </a:cubicBezTo>
                        <a:cubicBezTo>
                          <a:pt x="579" y="262"/>
                          <a:pt x="586" y="273"/>
                          <a:pt x="596" y="280"/>
                        </a:cubicBezTo>
                        <a:cubicBezTo>
                          <a:pt x="598" y="286"/>
                          <a:pt x="602" y="298"/>
                          <a:pt x="602" y="298"/>
                        </a:cubicBezTo>
                        <a:cubicBezTo>
                          <a:pt x="601" y="308"/>
                          <a:pt x="599" y="361"/>
                          <a:pt x="594" y="368"/>
                        </a:cubicBezTo>
                        <a:cubicBezTo>
                          <a:pt x="590" y="374"/>
                          <a:pt x="576" y="378"/>
                          <a:pt x="570" y="382"/>
                        </a:cubicBezTo>
                        <a:cubicBezTo>
                          <a:pt x="563" y="393"/>
                          <a:pt x="550" y="396"/>
                          <a:pt x="542" y="406"/>
                        </a:cubicBezTo>
                        <a:cubicBezTo>
                          <a:pt x="536" y="413"/>
                          <a:pt x="539" y="417"/>
                          <a:pt x="530" y="420"/>
                        </a:cubicBezTo>
                        <a:cubicBezTo>
                          <a:pt x="526" y="408"/>
                          <a:pt x="538" y="391"/>
                          <a:pt x="522" y="386"/>
                        </a:cubicBezTo>
                        <a:cubicBezTo>
                          <a:pt x="516" y="377"/>
                          <a:pt x="510" y="364"/>
                          <a:pt x="502" y="356"/>
                        </a:cubicBezTo>
                        <a:cubicBezTo>
                          <a:pt x="497" y="341"/>
                          <a:pt x="505" y="360"/>
                          <a:pt x="482" y="348"/>
                        </a:cubicBezTo>
                        <a:cubicBezTo>
                          <a:pt x="478" y="346"/>
                          <a:pt x="478" y="339"/>
                          <a:pt x="474" y="336"/>
                        </a:cubicBezTo>
                        <a:cubicBezTo>
                          <a:pt x="470" y="323"/>
                          <a:pt x="466" y="342"/>
                          <a:pt x="462" y="348"/>
                        </a:cubicBezTo>
                        <a:cubicBezTo>
                          <a:pt x="460" y="358"/>
                          <a:pt x="456" y="363"/>
                          <a:pt x="454" y="374"/>
                        </a:cubicBezTo>
                        <a:cubicBezTo>
                          <a:pt x="457" y="383"/>
                          <a:pt x="455" y="387"/>
                          <a:pt x="450" y="394"/>
                        </a:cubicBezTo>
                        <a:cubicBezTo>
                          <a:pt x="454" y="399"/>
                          <a:pt x="464" y="411"/>
                          <a:pt x="466" y="418"/>
                        </a:cubicBezTo>
                        <a:cubicBezTo>
                          <a:pt x="474" y="443"/>
                          <a:pt x="472" y="458"/>
                          <a:pt x="500" y="464"/>
                        </a:cubicBezTo>
                        <a:cubicBezTo>
                          <a:pt x="507" y="469"/>
                          <a:pt x="510" y="474"/>
                          <a:pt x="516" y="480"/>
                        </a:cubicBezTo>
                        <a:cubicBezTo>
                          <a:pt x="511" y="494"/>
                          <a:pt x="513" y="509"/>
                          <a:pt x="510" y="524"/>
                        </a:cubicBezTo>
                        <a:cubicBezTo>
                          <a:pt x="512" y="537"/>
                          <a:pt x="511" y="541"/>
                          <a:pt x="522" y="548"/>
                        </a:cubicBezTo>
                        <a:cubicBezTo>
                          <a:pt x="523" y="552"/>
                          <a:pt x="525" y="556"/>
                          <a:pt x="526" y="560"/>
                        </a:cubicBezTo>
                        <a:cubicBezTo>
                          <a:pt x="527" y="564"/>
                          <a:pt x="514" y="556"/>
                          <a:pt x="514" y="556"/>
                        </a:cubicBezTo>
                        <a:cubicBezTo>
                          <a:pt x="502" y="564"/>
                          <a:pt x="501" y="551"/>
                          <a:pt x="492" y="544"/>
                        </a:cubicBezTo>
                        <a:cubicBezTo>
                          <a:pt x="488" y="541"/>
                          <a:pt x="480" y="536"/>
                          <a:pt x="480" y="536"/>
                        </a:cubicBezTo>
                        <a:cubicBezTo>
                          <a:pt x="471" y="522"/>
                          <a:pt x="474" y="529"/>
                          <a:pt x="470" y="518"/>
                        </a:cubicBezTo>
                        <a:cubicBezTo>
                          <a:pt x="467" y="491"/>
                          <a:pt x="461" y="446"/>
                          <a:pt x="436" y="430"/>
                        </a:cubicBezTo>
                        <a:cubicBezTo>
                          <a:pt x="428" y="433"/>
                          <a:pt x="425" y="433"/>
                          <a:pt x="422" y="424"/>
                        </a:cubicBezTo>
                        <a:cubicBezTo>
                          <a:pt x="427" y="404"/>
                          <a:pt x="432" y="383"/>
                          <a:pt x="438" y="364"/>
                        </a:cubicBezTo>
                        <a:cubicBezTo>
                          <a:pt x="436" y="343"/>
                          <a:pt x="431" y="330"/>
                          <a:pt x="426" y="310"/>
                        </a:cubicBezTo>
                        <a:cubicBezTo>
                          <a:pt x="429" y="302"/>
                          <a:pt x="425" y="300"/>
                          <a:pt x="422" y="292"/>
                        </a:cubicBezTo>
                        <a:cubicBezTo>
                          <a:pt x="424" y="282"/>
                          <a:pt x="428" y="277"/>
                          <a:pt x="422" y="268"/>
                        </a:cubicBezTo>
                        <a:cubicBezTo>
                          <a:pt x="420" y="269"/>
                          <a:pt x="418" y="269"/>
                          <a:pt x="416" y="270"/>
                        </a:cubicBezTo>
                        <a:cubicBezTo>
                          <a:pt x="414" y="272"/>
                          <a:pt x="414" y="275"/>
                          <a:pt x="412" y="276"/>
                        </a:cubicBezTo>
                        <a:cubicBezTo>
                          <a:pt x="408" y="278"/>
                          <a:pt x="400" y="280"/>
                          <a:pt x="400" y="280"/>
                        </a:cubicBezTo>
                        <a:cubicBezTo>
                          <a:pt x="394" y="274"/>
                          <a:pt x="389" y="274"/>
                          <a:pt x="386" y="266"/>
                        </a:cubicBezTo>
                        <a:cubicBezTo>
                          <a:pt x="391" y="251"/>
                          <a:pt x="379" y="206"/>
                          <a:pt x="364" y="196"/>
                        </a:cubicBezTo>
                        <a:cubicBezTo>
                          <a:pt x="357" y="186"/>
                          <a:pt x="358" y="182"/>
                          <a:pt x="360" y="170"/>
                        </a:cubicBezTo>
                        <a:cubicBezTo>
                          <a:pt x="358" y="160"/>
                          <a:pt x="356" y="147"/>
                          <a:pt x="346" y="144"/>
                        </a:cubicBezTo>
                        <a:cubicBezTo>
                          <a:pt x="343" y="154"/>
                          <a:pt x="338" y="160"/>
                          <a:pt x="330" y="166"/>
                        </a:cubicBezTo>
                        <a:cubicBezTo>
                          <a:pt x="323" y="164"/>
                          <a:pt x="308" y="160"/>
                          <a:pt x="308" y="160"/>
                        </a:cubicBezTo>
                        <a:cubicBezTo>
                          <a:pt x="296" y="162"/>
                          <a:pt x="297" y="166"/>
                          <a:pt x="288" y="172"/>
                        </a:cubicBezTo>
                        <a:cubicBezTo>
                          <a:pt x="284" y="185"/>
                          <a:pt x="282" y="191"/>
                          <a:pt x="268" y="196"/>
                        </a:cubicBezTo>
                        <a:cubicBezTo>
                          <a:pt x="264" y="200"/>
                          <a:pt x="243" y="231"/>
                          <a:pt x="242" y="232"/>
                        </a:cubicBezTo>
                        <a:cubicBezTo>
                          <a:pt x="231" y="239"/>
                          <a:pt x="215" y="247"/>
                          <a:pt x="206" y="256"/>
                        </a:cubicBezTo>
                        <a:cubicBezTo>
                          <a:pt x="202" y="260"/>
                          <a:pt x="200" y="265"/>
                          <a:pt x="196" y="268"/>
                        </a:cubicBezTo>
                        <a:cubicBezTo>
                          <a:pt x="194" y="269"/>
                          <a:pt x="192" y="269"/>
                          <a:pt x="190" y="270"/>
                        </a:cubicBezTo>
                        <a:cubicBezTo>
                          <a:pt x="188" y="271"/>
                          <a:pt x="186" y="272"/>
                          <a:pt x="184" y="274"/>
                        </a:cubicBezTo>
                        <a:cubicBezTo>
                          <a:pt x="180" y="278"/>
                          <a:pt x="172" y="286"/>
                          <a:pt x="172" y="286"/>
                        </a:cubicBezTo>
                        <a:cubicBezTo>
                          <a:pt x="167" y="300"/>
                          <a:pt x="165" y="314"/>
                          <a:pt x="160" y="328"/>
                        </a:cubicBezTo>
                        <a:cubicBezTo>
                          <a:pt x="158" y="335"/>
                          <a:pt x="156" y="341"/>
                          <a:pt x="154" y="348"/>
                        </a:cubicBezTo>
                        <a:cubicBezTo>
                          <a:pt x="153" y="350"/>
                          <a:pt x="152" y="354"/>
                          <a:pt x="152" y="354"/>
                        </a:cubicBezTo>
                        <a:cubicBezTo>
                          <a:pt x="152" y="359"/>
                          <a:pt x="156" y="384"/>
                          <a:pt x="146" y="392"/>
                        </a:cubicBezTo>
                        <a:cubicBezTo>
                          <a:pt x="141" y="397"/>
                          <a:pt x="128" y="404"/>
                          <a:pt x="128" y="404"/>
                        </a:cubicBezTo>
                        <a:cubicBezTo>
                          <a:pt x="125" y="412"/>
                          <a:pt x="122" y="421"/>
                          <a:pt x="114" y="424"/>
                        </a:cubicBezTo>
                        <a:cubicBezTo>
                          <a:pt x="100" y="419"/>
                          <a:pt x="97" y="405"/>
                          <a:pt x="94" y="392"/>
                        </a:cubicBezTo>
                        <a:cubicBezTo>
                          <a:pt x="86" y="362"/>
                          <a:pt x="82" y="332"/>
                          <a:pt x="72" y="302"/>
                        </a:cubicBezTo>
                        <a:cubicBezTo>
                          <a:pt x="71" y="281"/>
                          <a:pt x="70" y="275"/>
                          <a:pt x="66" y="258"/>
                        </a:cubicBezTo>
                        <a:cubicBezTo>
                          <a:pt x="66" y="251"/>
                          <a:pt x="68" y="219"/>
                          <a:pt x="64" y="208"/>
                        </a:cubicBezTo>
                        <a:cubicBezTo>
                          <a:pt x="70" y="191"/>
                          <a:pt x="66" y="173"/>
                          <a:pt x="72" y="156"/>
                        </a:cubicBezTo>
                        <a:cubicBezTo>
                          <a:pt x="66" y="139"/>
                          <a:pt x="60" y="168"/>
                          <a:pt x="56" y="172"/>
                        </a:cubicBezTo>
                        <a:cubicBezTo>
                          <a:pt x="53" y="175"/>
                          <a:pt x="44" y="180"/>
                          <a:pt x="44" y="180"/>
                        </a:cubicBezTo>
                        <a:cubicBezTo>
                          <a:pt x="35" y="177"/>
                          <a:pt x="28" y="173"/>
                          <a:pt x="24" y="162"/>
                        </a:cubicBezTo>
                        <a:cubicBezTo>
                          <a:pt x="23" y="158"/>
                          <a:pt x="20" y="150"/>
                          <a:pt x="20" y="150"/>
                        </a:cubicBezTo>
                        <a:cubicBezTo>
                          <a:pt x="30" y="148"/>
                          <a:pt x="30" y="143"/>
                          <a:pt x="38" y="138"/>
                        </a:cubicBezTo>
                        <a:cubicBezTo>
                          <a:pt x="35" y="128"/>
                          <a:pt x="31" y="133"/>
                          <a:pt x="24" y="138"/>
                        </a:cubicBezTo>
                        <a:cubicBezTo>
                          <a:pt x="15" y="135"/>
                          <a:pt x="15" y="132"/>
                          <a:pt x="18" y="124"/>
                        </a:cubicBezTo>
                        <a:cubicBezTo>
                          <a:pt x="11" y="114"/>
                          <a:pt x="9" y="101"/>
                          <a:pt x="0" y="92"/>
                        </a:cubicBezTo>
                        <a:lnTo>
                          <a:pt x="76" y="0"/>
                        </a:lnTo>
                        <a:lnTo>
                          <a:pt x="798" y="6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40" name="Freeform 48"/>
                  <p:cNvSpPr>
                    <a:spLocks/>
                  </p:cNvSpPr>
                  <p:nvPr/>
                </p:nvSpPr>
                <p:spPr bwMode="ltGray">
                  <a:xfrm>
                    <a:off x="1634" y="519"/>
                    <a:ext cx="19" cy="29"/>
                  </a:xfrm>
                  <a:custGeom>
                    <a:avLst/>
                    <a:gdLst/>
                    <a:ahLst/>
                    <a:cxnLst>
                      <a:cxn ang="0">
                        <a:pos x="7" y="11"/>
                      </a:cxn>
                      <a:cxn ang="0">
                        <a:pos x="17" y="3"/>
                      </a:cxn>
                      <a:cxn ang="0">
                        <a:pos x="37" y="33"/>
                      </a:cxn>
                      <a:cxn ang="0">
                        <a:pos x="19" y="85"/>
                      </a:cxn>
                      <a:cxn ang="0">
                        <a:pos x="1" y="69"/>
                      </a:cxn>
                      <a:cxn ang="0">
                        <a:pos x="7" y="11"/>
                      </a:cxn>
                    </a:cxnLst>
                    <a:rect l="0" t="0" r="r" b="b"/>
                    <a:pathLst>
                      <a:path w="43" h="85">
                        <a:moveTo>
                          <a:pt x="7" y="11"/>
                        </a:moveTo>
                        <a:cubicBezTo>
                          <a:pt x="4" y="2"/>
                          <a:pt x="9" y="0"/>
                          <a:pt x="17" y="3"/>
                        </a:cubicBezTo>
                        <a:cubicBezTo>
                          <a:pt x="24" y="13"/>
                          <a:pt x="28" y="24"/>
                          <a:pt x="37" y="33"/>
                        </a:cubicBezTo>
                        <a:cubicBezTo>
                          <a:pt x="43" y="52"/>
                          <a:pt x="40" y="78"/>
                          <a:pt x="19" y="85"/>
                        </a:cubicBezTo>
                        <a:cubicBezTo>
                          <a:pt x="6" y="81"/>
                          <a:pt x="5" y="81"/>
                          <a:pt x="1" y="69"/>
                        </a:cubicBezTo>
                        <a:cubicBezTo>
                          <a:pt x="2" y="66"/>
                          <a:pt x="0" y="4"/>
                          <a:pt x="7" y="11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41" name="Freeform 49"/>
                  <p:cNvSpPr>
                    <a:spLocks/>
                  </p:cNvSpPr>
                  <p:nvPr/>
                </p:nvSpPr>
                <p:spPr bwMode="ltGray">
                  <a:xfrm>
                    <a:off x="1900" y="421"/>
                    <a:ext cx="18" cy="24"/>
                  </a:xfrm>
                  <a:custGeom>
                    <a:avLst/>
                    <a:gdLst/>
                    <a:ahLst/>
                    <a:cxnLst>
                      <a:cxn ang="0">
                        <a:pos x="13" y="28"/>
                      </a:cxn>
                      <a:cxn ang="0">
                        <a:pos x="29" y="2"/>
                      </a:cxn>
                      <a:cxn ang="0">
                        <a:pos x="43" y="4"/>
                      </a:cxn>
                      <a:cxn ang="0">
                        <a:pos x="39" y="26"/>
                      </a:cxn>
                      <a:cxn ang="0">
                        <a:pos x="13" y="74"/>
                      </a:cxn>
                      <a:cxn ang="0">
                        <a:pos x="7" y="60"/>
                      </a:cxn>
                      <a:cxn ang="0">
                        <a:pos x="3" y="36"/>
                      </a:cxn>
                      <a:cxn ang="0">
                        <a:pos x="13" y="28"/>
                      </a:cxn>
                    </a:cxnLst>
                    <a:rect l="0" t="0" r="r" b="b"/>
                    <a:pathLst>
                      <a:path w="44" h="74">
                        <a:moveTo>
                          <a:pt x="13" y="28"/>
                        </a:moveTo>
                        <a:cubicBezTo>
                          <a:pt x="15" y="13"/>
                          <a:pt x="14" y="7"/>
                          <a:pt x="29" y="2"/>
                        </a:cubicBezTo>
                        <a:cubicBezTo>
                          <a:pt x="34" y="3"/>
                          <a:pt x="40" y="0"/>
                          <a:pt x="43" y="4"/>
                        </a:cubicBezTo>
                        <a:cubicBezTo>
                          <a:pt x="44" y="6"/>
                          <a:pt x="41" y="21"/>
                          <a:pt x="39" y="26"/>
                        </a:cubicBezTo>
                        <a:cubicBezTo>
                          <a:pt x="31" y="43"/>
                          <a:pt x="30" y="63"/>
                          <a:pt x="13" y="74"/>
                        </a:cubicBezTo>
                        <a:cubicBezTo>
                          <a:pt x="4" y="71"/>
                          <a:pt x="4" y="68"/>
                          <a:pt x="7" y="60"/>
                        </a:cubicBezTo>
                        <a:cubicBezTo>
                          <a:pt x="5" y="50"/>
                          <a:pt x="0" y="46"/>
                          <a:pt x="3" y="36"/>
                        </a:cubicBezTo>
                        <a:cubicBezTo>
                          <a:pt x="4" y="32"/>
                          <a:pt x="8" y="23"/>
                          <a:pt x="13" y="2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42" name="Freeform 50"/>
                  <p:cNvSpPr>
                    <a:spLocks/>
                  </p:cNvSpPr>
                  <p:nvPr/>
                </p:nvSpPr>
                <p:spPr bwMode="ltGray">
                  <a:xfrm>
                    <a:off x="1955" y="409"/>
                    <a:ext cx="9" cy="10"/>
                  </a:xfrm>
                  <a:custGeom>
                    <a:avLst/>
                    <a:gdLst/>
                    <a:ahLst/>
                    <a:cxnLst>
                      <a:cxn ang="0">
                        <a:pos x="7" y="16"/>
                      </a:cxn>
                      <a:cxn ang="0">
                        <a:pos x="5" y="30"/>
                      </a:cxn>
                      <a:cxn ang="0">
                        <a:pos x="7" y="16"/>
                      </a:cxn>
                    </a:cxnLst>
                    <a:rect l="0" t="0" r="r" b="b"/>
                    <a:pathLst>
                      <a:path w="20" h="30">
                        <a:moveTo>
                          <a:pt x="7" y="16"/>
                        </a:moveTo>
                        <a:cubicBezTo>
                          <a:pt x="18" y="0"/>
                          <a:pt x="20" y="20"/>
                          <a:pt x="5" y="30"/>
                        </a:cubicBezTo>
                        <a:cubicBezTo>
                          <a:pt x="0" y="23"/>
                          <a:pt x="1" y="22"/>
                          <a:pt x="7" y="16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43" name="Freeform 51"/>
                  <p:cNvSpPr>
                    <a:spLocks/>
                  </p:cNvSpPr>
                  <p:nvPr/>
                </p:nvSpPr>
                <p:spPr bwMode="ltGray">
                  <a:xfrm>
                    <a:off x="1021" y="314"/>
                    <a:ext cx="433" cy="354"/>
                  </a:xfrm>
                  <a:custGeom>
                    <a:avLst/>
                    <a:gdLst/>
                    <a:ahLst/>
                    <a:cxnLst>
                      <a:cxn ang="0">
                        <a:pos x="481" y="464"/>
                      </a:cxn>
                      <a:cxn ang="0">
                        <a:pos x="486" y="451"/>
                      </a:cxn>
                      <a:cxn ang="0">
                        <a:pos x="500" y="413"/>
                      </a:cxn>
                      <a:cxn ang="0">
                        <a:pos x="309" y="287"/>
                      </a:cxn>
                      <a:cxn ang="0">
                        <a:pos x="282" y="346"/>
                      </a:cxn>
                      <a:cxn ang="0">
                        <a:pos x="303" y="556"/>
                      </a:cxn>
                      <a:cxn ang="0">
                        <a:pos x="282" y="494"/>
                      </a:cxn>
                      <a:cxn ang="0">
                        <a:pos x="242" y="439"/>
                      </a:cxn>
                      <a:cxn ang="0">
                        <a:pos x="245" y="413"/>
                      </a:cxn>
                      <a:cxn ang="0">
                        <a:pos x="247" y="394"/>
                      </a:cxn>
                      <a:cxn ang="0">
                        <a:pos x="220" y="375"/>
                      </a:cxn>
                      <a:cxn ang="0">
                        <a:pos x="194" y="346"/>
                      </a:cxn>
                      <a:cxn ang="0">
                        <a:pos x="148" y="354"/>
                      </a:cxn>
                      <a:cxn ang="0">
                        <a:pos x="126" y="365"/>
                      </a:cxn>
                      <a:cxn ang="0">
                        <a:pos x="78" y="365"/>
                      </a:cxn>
                      <a:cxn ang="0">
                        <a:pos x="22" y="312"/>
                      </a:cxn>
                      <a:cxn ang="0">
                        <a:pos x="11" y="295"/>
                      </a:cxn>
                      <a:cxn ang="0">
                        <a:pos x="0" y="264"/>
                      </a:cxn>
                      <a:cxn ang="0">
                        <a:pos x="24" y="213"/>
                      </a:cxn>
                      <a:cxn ang="0">
                        <a:pos x="32" y="181"/>
                      </a:cxn>
                      <a:cxn ang="0">
                        <a:pos x="51" y="143"/>
                      </a:cxn>
                      <a:cxn ang="0">
                        <a:pos x="81" y="116"/>
                      </a:cxn>
                      <a:cxn ang="0">
                        <a:pos x="167" y="67"/>
                      </a:cxn>
                      <a:cxn ang="0">
                        <a:pos x="220" y="30"/>
                      </a:cxn>
                      <a:cxn ang="0">
                        <a:pos x="258" y="6"/>
                      </a:cxn>
                      <a:cxn ang="0">
                        <a:pos x="363" y="2"/>
                      </a:cxn>
                      <a:cxn ang="0">
                        <a:pos x="398" y="0"/>
                      </a:cxn>
                      <a:cxn ang="0">
                        <a:pos x="384" y="34"/>
                      </a:cxn>
                      <a:cxn ang="0">
                        <a:pos x="443" y="84"/>
                      </a:cxn>
                      <a:cxn ang="0">
                        <a:pos x="497" y="74"/>
                      </a:cxn>
                      <a:cxn ang="0">
                        <a:pos x="529" y="82"/>
                      </a:cxn>
                      <a:cxn ang="0">
                        <a:pos x="559" y="97"/>
                      </a:cxn>
                      <a:cxn ang="0">
                        <a:pos x="572" y="188"/>
                      </a:cxn>
                      <a:cxn ang="0">
                        <a:pos x="572" y="240"/>
                      </a:cxn>
                      <a:cxn ang="0">
                        <a:pos x="599" y="283"/>
                      </a:cxn>
                      <a:cxn ang="0">
                        <a:pos x="645" y="300"/>
                      </a:cxn>
                      <a:cxn ang="0">
                        <a:pos x="680" y="295"/>
                      </a:cxn>
                      <a:cxn ang="0">
                        <a:pos x="664" y="340"/>
                      </a:cxn>
                      <a:cxn ang="0">
                        <a:pos x="599" y="407"/>
                      </a:cxn>
                      <a:cxn ang="0">
                        <a:pos x="548" y="485"/>
                      </a:cxn>
                      <a:cxn ang="0">
                        <a:pos x="556" y="508"/>
                      </a:cxn>
                      <a:cxn ang="0">
                        <a:pos x="435" y="556"/>
                      </a:cxn>
                    </a:cxnLst>
                    <a:rect l="0" t="0" r="r" b="b"/>
                    <a:pathLst>
                      <a:path w="682" h="557">
                        <a:moveTo>
                          <a:pt x="435" y="556"/>
                        </a:moveTo>
                        <a:lnTo>
                          <a:pt x="481" y="464"/>
                        </a:lnTo>
                        <a:lnTo>
                          <a:pt x="473" y="449"/>
                        </a:lnTo>
                        <a:lnTo>
                          <a:pt x="486" y="451"/>
                        </a:lnTo>
                        <a:lnTo>
                          <a:pt x="495" y="441"/>
                        </a:lnTo>
                        <a:lnTo>
                          <a:pt x="500" y="413"/>
                        </a:lnTo>
                        <a:lnTo>
                          <a:pt x="500" y="371"/>
                        </a:lnTo>
                        <a:lnTo>
                          <a:pt x="309" y="287"/>
                        </a:lnTo>
                        <a:lnTo>
                          <a:pt x="296" y="308"/>
                        </a:lnTo>
                        <a:lnTo>
                          <a:pt x="282" y="346"/>
                        </a:lnTo>
                        <a:lnTo>
                          <a:pt x="396" y="557"/>
                        </a:lnTo>
                        <a:lnTo>
                          <a:pt x="303" y="556"/>
                        </a:lnTo>
                        <a:lnTo>
                          <a:pt x="304" y="536"/>
                        </a:lnTo>
                        <a:cubicBezTo>
                          <a:pt x="284" y="520"/>
                          <a:pt x="296" y="510"/>
                          <a:pt x="282" y="494"/>
                        </a:cubicBezTo>
                        <a:cubicBezTo>
                          <a:pt x="276" y="475"/>
                          <a:pt x="267" y="468"/>
                          <a:pt x="253" y="451"/>
                        </a:cubicBezTo>
                        <a:cubicBezTo>
                          <a:pt x="249" y="447"/>
                          <a:pt x="245" y="443"/>
                          <a:pt x="242" y="439"/>
                        </a:cubicBezTo>
                        <a:lnTo>
                          <a:pt x="237" y="432"/>
                        </a:lnTo>
                        <a:cubicBezTo>
                          <a:pt x="237" y="432"/>
                          <a:pt x="245" y="413"/>
                          <a:pt x="245" y="413"/>
                        </a:cubicBezTo>
                        <a:cubicBezTo>
                          <a:pt x="247" y="409"/>
                          <a:pt x="250" y="401"/>
                          <a:pt x="250" y="401"/>
                        </a:cubicBezTo>
                        <a:cubicBezTo>
                          <a:pt x="249" y="399"/>
                          <a:pt x="247" y="397"/>
                          <a:pt x="247" y="394"/>
                        </a:cubicBezTo>
                        <a:cubicBezTo>
                          <a:pt x="248" y="390"/>
                          <a:pt x="253" y="382"/>
                          <a:pt x="253" y="382"/>
                        </a:cubicBezTo>
                        <a:cubicBezTo>
                          <a:pt x="243" y="370"/>
                          <a:pt x="237" y="371"/>
                          <a:pt x="220" y="375"/>
                        </a:cubicBezTo>
                        <a:cubicBezTo>
                          <a:pt x="217" y="371"/>
                          <a:pt x="210" y="369"/>
                          <a:pt x="207" y="365"/>
                        </a:cubicBezTo>
                        <a:cubicBezTo>
                          <a:pt x="185" y="337"/>
                          <a:pt x="216" y="363"/>
                          <a:pt x="194" y="346"/>
                        </a:cubicBezTo>
                        <a:cubicBezTo>
                          <a:pt x="167" y="349"/>
                          <a:pt x="179" y="346"/>
                          <a:pt x="156" y="352"/>
                        </a:cubicBezTo>
                        <a:cubicBezTo>
                          <a:pt x="153" y="353"/>
                          <a:pt x="148" y="354"/>
                          <a:pt x="148" y="354"/>
                        </a:cubicBezTo>
                        <a:cubicBezTo>
                          <a:pt x="146" y="356"/>
                          <a:pt x="145" y="359"/>
                          <a:pt x="142" y="361"/>
                        </a:cubicBezTo>
                        <a:cubicBezTo>
                          <a:pt x="138" y="363"/>
                          <a:pt x="126" y="365"/>
                          <a:pt x="126" y="365"/>
                        </a:cubicBezTo>
                        <a:cubicBezTo>
                          <a:pt x="105" y="354"/>
                          <a:pt x="116" y="355"/>
                          <a:pt x="94" y="361"/>
                        </a:cubicBezTo>
                        <a:cubicBezTo>
                          <a:pt x="89" y="362"/>
                          <a:pt x="78" y="365"/>
                          <a:pt x="78" y="365"/>
                        </a:cubicBezTo>
                        <a:cubicBezTo>
                          <a:pt x="62" y="383"/>
                          <a:pt x="46" y="346"/>
                          <a:pt x="35" y="337"/>
                        </a:cubicBezTo>
                        <a:cubicBezTo>
                          <a:pt x="32" y="330"/>
                          <a:pt x="24" y="320"/>
                          <a:pt x="22" y="312"/>
                        </a:cubicBezTo>
                        <a:cubicBezTo>
                          <a:pt x="20" y="308"/>
                          <a:pt x="22" y="303"/>
                          <a:pt x="19" y="300"/>
                        </a:cubicBezTo>
                        <a:cubicBezTo>
                          <a:pt x="17" y="297"/>
                          <a:pt x="13" y="297"/>
                          <a:pt x="11" y="295"/>
                        </a:cubicBezTo>
                        <a:cubicBezTo>
                          <a:pt x="3" y="277"/>
                          <a:pt x="15" y="306"/>
                          <a:pt x="5" y="276"/>
                        </a:cubicBezTo>
                        <a:cubicBezTo>
                          <a:pt x="4" y="272"/>
                          <a:pt x="0" y="264"/>
                          <a:pt x="0" y="264"/>
                        </a:cubicBezTo>
                        <a:cubicBezTo>
                          <a:pt x="3" y="253"/>
                          <a:pt x="2" y="248"/>
                          <a:pt x="13" y="243"/>
                        </a:cubicBezTo>
                        <a:cubicBezTo>
                          <a:pt x="20" y="221"/>
                          <a:pt x="17" y="231"/>
                          <a:pt x="24" y="213"/>
                        </a:cubicBezTo>
                        <a:cubicBezTo>
                          <a:pt x="26" y="209"/>
                          <a:pt x="30" y="200"/>
                          <a:pt x="30" y="200"/>
                        </a:cubicBezTo>
                        <a:cubicBezTo>
                          <a:pt x="26" y="192"/>
                          <a:pt x="24" y="191"/>
                          <a:pt x="32" y="181"/>
                        </a:cubicBezTo>
                        <a:cubicBezTo>
                          <a:pt x="36" y="177"/>
                          <a:pt x="43" y="169"/>
                          <a:pt x="43" y="169"/>
                        </a:cubicBezTo>
                        <a:cubicBezTo>
                          <a:pt x="37" y="155"/>
                          <a:pt x="36" y="153"/>
                          <a:pt x="51" y="143"/>
                        </a:cubicBezTo>
                        <a:cubicBezTo>
                          <a:pt x="56" y="140"/>
                          <a:pt x="67" y="135"/>
                          <a:pt x="67" y="135"/>
                        </a:cubicBezTo>
                        <a:cubicBezTo>
                          <a:pt x="73" y="129"/>
                          <a:pt x="75" y="122"/>
                          <a:pt x="81" y="116"/>
                        </a:cubicBezTo>
                        <a:cubicBezTo>
                          <a:pt x="89" y="107"/>
                          <a:pt x="102" y="105"/>
                          <a:pt x="113" y="99"/>
                        </a:cubicBezTo>
                        <a:cubicBezTo>
                          <a:pt x="125" y="85"/>
                          <a:pt x="149" y="76"/>
                          <a:pt x="167" y="67"/>
                        </a:cubicBezTo>
                        <a:cubicBezTo>
                          <a:pt x="174" y="59"/>
                          <a:pt x="175" y="50"/>
                          <a:pt x="188" y="46"/>
                        </a:cubicBezTo>
                        <a:cubicBezTo>
                          <a:pt x="198" y="39"/>
                          <a:pt x="208" y="36"/>
                          <a:pt x="220" y="30"/>
                        </a:cubicBezTo>
                        <a:cubicBezTo>
                          <a:pt x="223" y="28"/>
                          <a:pt x="228" y="25"/>
                          <a:pt x="228" y="25"/>
                        </a:cubicBezTo>
                        <a:cubicBezTo>
                          <a:pt x="237" y="16"/>
                          <a:pt x="245" y="10"/>
                          <a:pt x="258" y="6"/>
                        </a:cubicBezTo>
                        <a:cubicBezTo>
                          <a:pt x="269" y="31"/>
                          <a:pt x="301" y="6"/>
                          <a:pt x="320" y="4"/>
                        </a:cubicBezTo>
                        <a:cubicBezTo>
                          <a:pt x="334" y="3"/>
                          <a:pt x="349" y="3"/>
                          <a:pt x="363" y="2"/>
                        </a:cubicBezTo>
                        <a:cubicBezTo>
                          <a:pt x="369" y="3"/>
                          <a:pt x="376" y="5"/>
                          <a:pt x="382" y="4"/>
                        </a:cubicBezTo>
                        <a:cubicBezTo>
                          <a:pt x="387" y="4"/>
                          <a:pt x="398" y="0"/>
                          <a:pt x="398" y="0"/>
                        </a:cubicBezTo>
                        <a:cubicBezTo>
                          <a:pt x="415" y="8"/>
                          <a:pt x="406" y="16"/>
                          <a:pt x="400" y="30"/>
                        </a:cubicBezTo>
                        <a:cubicBezTo>
                          <a:pt x="398" y="34"/>
                          <a:pt x="384" y="34"/>
                          <a:pt x="384" y="34"/>
                        </a:cubicBezTo>
                        <a:cubicBezTo>
                          <a:pt x="379" y="47"/>
                          <a:pt x="398" y="51"/>
                          <a:pt x="411" y="55"/>
                        </a:cubicBezTo>
                        <a:cubicBezTo>
                          <a:pt x="419" y="72"/>
                          <a:pt x="421" y="79"/>
                          <a:pt x="443" y="84"/>
                        </a:cubicBezTo>
                        <a:cubicBezTo>
                          <a:pt x="461" y="71"/>
                          <a:pt x="435" y="65"/>
                          <a:pt x="468" y="57"/>
                        </a:cubicBezTo>
                        <a:cubicBezTo>
                          <a:pt x="482" y="61"/>
                          <a:pt x="485" y="70"/>
                          <a:pt x="497" y="74"/>
                        </a:cubicBezTo>
                        <a:cubicBezTo>
                          <a:pt x="505" y="76"/>
                          <a:pt x="513" y="78"/>
                          <a:pt x="521" y="80"/>
                        </a:cubicBezTo>
                        <a:cubicBezTo>
                          <a:pt x="524" y="81"/>
                          <a:pt x="529" y="82"/>
                          <a:pt x="529" y="82"/>
                        </a:cubicBezTo>
                        <a:cubicBezTo>
                          <a:pt x="547" y="78"/>
                          <a:pt x="547" y="76"/>
                          <a:pt x="562" y="84"/>
                        </a:cubicBezTo>
                        <a:cubicBezTo>
                          <a:pt x="566" y="95"/>
                          <a:pt x="565" y="86"/>
                          <a:pt x="559" y="97"/>
                        </a:cubicBezTo>
                        <a:cubicBezTo>
                          <a:pt x="557" y="101"/>
                          <a:pt x="554" y="110"/>
                          <a:pt x="554" y="110"/>
                        </a:cubicBezTo>
                        <a:cubicBezTo>
                          <a:pt x="556" y="132"/>
                          <a:pt x="556" y="168"/>
                          <a:pt x="572" y="188"/>
                        </a:cubicBezTo>
                        <a:cubicBezTo>
                          <a:pt x="568" y="198"/>
                          <a:pt x="564" y="208"/>
                          <a:pt x="562" y="219"/>
                        </a:cubicBezTo>
                        <a:cubicBezTo>
                          <a:pt x="564" y="227"/>
                          <a:pt x="569" y="233"/>
                          <a:pt x="572" y="240"/>
                        </a:cubicBezTo>
                        <a:cubicBezTo>
                          <a:pt x="573" y="247"/>
                          <a:pt x="572" y="254"/>
                          <a:pt x="575" y="259"/>
                        </a:cubicBezTo>
                        <a:cubicBezTo>
                          <a:pt x="577" y="263"/>
                          <a:pt x="595" y="272"/>
                          <a:pt x="599" y="283"/>
                        </a:cubicBezTo>
                        <a:cubicBezTo>
                          <a:pt x="594" y="295"/>
                          <a:pt x="603" y="306"/>
                          <a:pt x="618" y="310"/>
                        </a:cubicBezTo>
                        <a:cubicBezTo>
                          <a:pt x="630" y="307"/>
                          <a:pt x="638" y="308"/>
                          <a:pt x="645" y="300"/>
                        </a:cubicBezTo>
                        <a:cubicBezTo>
                          <a:pt x="660" y="302"/>
                          <a:pt x="663" y="303"/>
                          <a:pt x="672" y="293"/>
                        </a:cubicBezTo>
                        <a:cubicBezTo>
                          <a:pt x="675" y="294"/>
                          <a:pt x="679" y="293"/>
                          <a:pt x="680" y="295"/>
                        </a:cubicBezTo>
                        <a:cubicBezTo>
                          <a:pt x="682" y="301"/>
                          <a:pt x="674" y="321"/>
                          <a:pt x="672" y="327"/>
                        </a:cubicBezTo>
                        <a:cubicBezTo>
                          <a:pt x="668" y="340"/>
                          <a:pt x="671" y="326"/>
                          <a:pt x="664" y="340"/>
                        </a:cubicBezTo>
                        <a:cubicBezTo>
                          <a:pt x="652" y="360"/>
                          <a:pt x="646" y="381"/>
                          <a:pt x="621" y="394"/>
                        </a:cubicBezTo>
                        <a:cubicBezTo>
                          <a:pt x="614" y="402"/>
                          <a:pt x="609" y="402"/>
                          <a:pt x="599" y="407"/>
                        </a:cubicBezTo>
                        <a:cubicBezTo>
                          <a:pt x="590" y="418"/>
                          <a:pt x="579" y="429"/>
                          <a:pt x="567" y="439"/>
                        </a:cubicBezTo>
                        <a:cubicBezTo>
                          <a:pt x="560" y="454"/>
                          <a:pt x="555" y="470"/>
                          <a:pt x="548" y="485"/>
                        </a:cubicBezTo>
                        <a:cubicBezTo>
                          <a:pt x="549" y="489"/>
                          <a:pt x="550" y="492"/>
                          <a:pt x="551" y="496"/>
                        </a:cubicBezTo>
                        <a:cubicBezTo>
                          <a:pt x="552" y="500"/>
                          <a:pt x="556" y="508"/>
                          <a:pt x="556" y="508"/>
                        </a:cubicBezTo>
                        <a:cubicBezTo>
                          <a:pt x="559" y="524"/>
                          <a:pt x="562" y="546"/>
                          <a:pt x="576" y="557"/>
                        </a:cubicBezTo>
                        <a:lnTo>
                          <a:pt x="435" y="556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44" name="Freeform 52"/>
                  <p:cNvSpPr>
                    <a:spLocks/>
                  </p:cNvSpPr>
                  <p:nvPr/>
                </p:nvSpPr>
                <p:spPr bwMode="ltGray">
                  <a:xfrm>
                    <a:off x="1189" y="447"/>
                    <a:ext cx="163" cy="221"/>
                  </a:xfrm>
                  <a:custGeom>
                    <a:avLst/>
                    <a:gdLst/>
                    <a:ahLst/>
                    <a:cxnLst>
                      <a:cxn ang="0">
                        <a:pos x="243" y="347"/>
                      </a:cxn>
                      <a:cxn ang="0">
                        <a:pos x="233" y="301"/>
                      </a:cxn>
                      <a:cxn ang="0">
                        <a:pos x="217" y="288"/>
                      </a:cxn>
                      <a:cxn ang="0">
                        <a:pos x="215" y="269"/>
                      </a:cxn>
                      <a:cxn ang="0">
                        <a:pos x="209" y="254"/>
                      </a:cxn>
                      <a:cxn ang="0">
                        <a:pos x="209" y="229"/>
                      </a:cxn>
                      <a:cxn ang="0">
                        <a:pos x="207" y="214"/>
                      </a:cxn>
                      <a:cxn ang="0">
                        <a:pos x="228" y="202"/>
                      </a:cxn>
                      <a:cxn ang="0">
                        <a:pos x="257" y="197"/>
                      </a:cxn>
                      <a:cxn ang="0">
                        <a:pos x="257" y="136"/>
                      </a:cxn>
                      <a:cxn ang="0">
                        <a:pos x="54" y="96"/>
                      </a:cxn>
                      <a:cxn ang="0">
                        <a:pos x="32" y="98"/>
                      </a:cxn>
                      <a:cxn ang="0">
                        <a:pos x="16" y="102"/>
                      </a:cxn>
                      <a:cxn ang="0">
                        <a:pos x="0" y="149"/>
                      </a:cxn>
                      <a:cxn ang="0">
                        <a:pos x="93" y="346"/>
                      </a:cxn>
                      <a:cxn ang="0">
                        <a:pos x="243" y="347"/>
                      </a:cxn>
                    </a:cxnLst>
                    <a:rect l="0" t="0" r="r" b="b"/>
                    <a:pathLst>
                      <a:path w="257" h="347">
                        <a:moveTo>
                          <a:pt x="243" y="347"/>
                        </a:moveTo>
                        <a:lnTo>
                          <a:pt x="233" y="301"/>
                        </a:lnTo>
                        <a:lnTo>
                          <a:pt x="217" y="288"/>
                        </a:lnTo>
                        <a:lnTo>
                          <a:pt x="215" y="269"/>
                        </a:lnTo>
                        <a:lnTo>
                          <a:pt x="209" y="254"/>
                        </a:lnTo>
                        <a:lnTo>
                          <a:pt x="209" y="229"/>
                        </a:lnTo>
                        <a:lnTo>
                          <a:pt x="207" y="214"/>
                        </a:lnTo>
                        <a:lnTo>
                          <a:pt x="228" y="202"/>
                        </a:lnTo>
                        <a:lnTo>
                          <a:pt x="257" y="197"/>
                        </a:lnTo>
                        <a:lnTo>
                          <a:pt x="257" y="136"/>
                        </a:lnTo>
                        <a:cubicBezTo>
                          <a:pt x="209" y="119"/>
                          <a:pt x="13" y="0"/>
                          <a:pt x="54" y="96"/>
                        </a:cubicBezTo>
                        <a:cubicBezTo>
                          <a:pt x="36" y="106"/>
                          <a:pt x="57" y="97"/>
                          <a:pt x="32" y="98"/>
                        </a:cubicBezTo>
                        <a:cubicBezTo>
                          <a:pt x="27" y="99"/>
                          <a:pt x="16" y="102"/>
                          <a:pt x="16" y="102"/>
                        </a:cubicBezTo>
                        <a:lnTo>
                          <a:pt x="0" y="149"/>
                        </a:lnTo>
                        <a:lnTo>
                          <a:pt x="93" y="346"/>
                        </a:lnTo>
                        <a:lnTo>
                          <a:pt x="243" y="347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45" name="Freeform 53"/>
                  <p:cNvSpPr>
                    <a:spLocks/>
                  </p:cNvSpPr>
                  <p:nvPr/>
                </p:nvSpPr>
                <p:spPr bwMode="ltGray">
                  <a:xfrm>
                    <a:off x="1478" y="611"/>
                    <a:ext cx="7" cy="12"/>
                  </a:xfrm>
                  <a:custGeom>
                    <a:avLst/>
                    <a:gdLst/>
                    <a:ahLst/>
                    <a:cxnLst>
                      <a:cxn ang="0">
                        <a:pos x="7" y="25"/>
                      </a:cxn>
                      <a:cxn ang="0">
                        <a:pos x="19" y="21"/>
                      </a:cxn>
                      <a:cxn ang="0">
                        <a:pos x="7" y="25"/>
                      </a:cxn>
                    </a:cxnLst>
                    <a:rect l="0" t="0" r="r" b="b"/>
                    <a:pathLst>
                      <a:path w="19" h="37">
                        <a:moveTo>
                          <a:pt x="7" y="25"/>
                        </a:moveTo>
                        <a:cubicBezTo>
                          <a:pt x="0" y="4"/>
                          <a:pt x="12" y="0"/>
                          <a:pt x="19" y="21"/>
                        </a:cubicBezTo>
                        <a:cubicBezTo>
                          <a:pt x="14" y="37"/>
                          <a:pt x="18" y="36"/>
                          <a:pt x="7" y="25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46" name="Freeform 54"/>
                  <p:cNvSpPr>
                    <a:spLocks/>
                  </p:cNvSpPr>
                  <p:nvPr/>
                </p:nvSpPr>
                <p:spPr bwMode="ltGray">
                  <a:xfrm>
                    <a:off x="1467" y="497"/>
                    <a:ext cx="10" cy="7"/>
                  </a:xfrm>
                  <a:custGeom>
                    <a:avLst/>
                    <a:gdLst/>
                    <a:ahLst/>
                    <a:cxnLst>
                      <a:cxn ang="0">
                        <a:pos x="12" y="12"/>
                      </a:cxn>
                      <a:cxn ang="0">
                        <a:pos x="16" y="0"/>
                      </a:cxn>
                      <a:cxn ang="0">
                        <a:pos x="20" y="12"/>
                      </a:cxn>
                      <a:cxn ang="0">
                        <a:pos x="8" y="20"/>
                      </a:cxn>
                      <a:cxn ang="0">
                        <a:pos x="12" y="12"/>
                      </a:cxn>
                    </a:cxnLst>
                    <a:rect l="0" t="0" r="r" b="b"/>
                    <a:pathLst>
                      <a:path w="22" h="20">
                        <a:moveTo>
                          <a:pt x="12" y="12"/>
                        </a:moveTo>
                        <a:cubicBezTo>
                          <a:pt x="13" y="8"/>
                          <a:pt x="12" y="0"/>
                          <a:pt x="16" y="0"/>
                        </a:cubicBezTo>
                        <a:cubicBezTo>
                          <a:pt x="20" y="0"/>
                          <a:pt x="22" y="8"/>
                          <a:pt x="20" y="12"/>
                        </a:cubicBezTo>
                        <a:cubicBezTo>
                          <a:pt x="18" y="16"/>
                          <a:pt x="12" y="17"/>
                          <a:pt x="8" y="20"/>
                        </a:cubicBezTo>
                        <a:cubicBezTo>
                          <a:pt x="3" y="5"/>
                          <a:pt x="0" y="6"/>
                          <a:pt x="12" y="1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47" name="Freeform 55"/>
                  <p:cNvSpPr>
                    <a:spLocks/>
                  </p:cNvSpPr>
                  <p:nvPr/>
                </p:nvSpPr>
                <p:spPr bwMode="ltGray">
                  <a:xfrm>
                    <a:off x="1072" y="357"/>
                    <a:ext cx="29" cy="10"/>
                  </a:xfrm>
                  <a:custGeom>
                    <a:avLst/>
                    <a:gdLst/>
                    <a:ahLst/>
                    <a:cxnLst>
                      <a:cxn ang="0">
                        <a:pos x="24" y="18"/>
                      </a:cxn>
                      <a:cxn ang="0">
                        <a:pos x="32" y="6"/>
                      </a:cxn>
                      <a:cxn ang="0">
                        <a:pos x="36" y="30"/>
                      </a:cxn>
                      <a:cxn ang="0">
                        <a:pos x="24" y="18"/>
                      </a:cxn>
                    </a:cxnLst>
                    <a:rect l="0" t="0" r="r" b="b"/>
                    <a:pathLst>
                      <a:path w="57" h="30">
                        <a:moveTo>
                          <a:pt x="24" y="18"/>
                        </a:moveTo>
                        <a:cubicBezTo>
                          <a:pt x="0" y="10"/>
                          <a:pt x="9" y="0"/>
                          <a:pt x="32" y="6"/>
                        </a:cubicBezTo>
                        <a:cubicBezTo>
                          <a:pt x="46" y="15"/>
                          <a:pt x="57" y="23"/>
                          <a:pt x="36" y="30"/>
                        </a:cubicBezTo>
                        <a:cubicBezTo>
                          <a:pt x="21" y="25"/>
                          <a:pt x="24" y="30"/>
                          <a:pt x="24" y="1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48" name="Freeform 56"/>
                  <p:cNvSpPr>
                    <a:spLocks/>
                  </p:cNvSpPr>
                  <p:nvPr/>
                </p:nvSpPr>
                <p:spPr bwMode="ltGray">
                  <a:xfrm>
                    <a:off x="1374" y="265"/>
                    <a:ext cx="295" cy="237"/>
                  </a:xfrm>
                  <a:custGeom>
                    <a:avLst/>
                    <a:gdLst/>
                    <a:ahLst/>
                    <a:cxnLst>
                      <a:cxn ang="0">
                        <a:pos x="473" y="464"/>
                      </a:cxn>
                      <a:cxn ang="0">
                        <a:pos x="393" y="452"/>
                      </a:cxn>
                      <a:cxn ang="0">
                        <a:pos x="325" y="412"/>
                      </a:cxn>
                      <a:cxn ang="0">
                        <a:pos x="265" y="400"/>
                      </a:cxn>
                      <a:cxn ang="0">
                        <a:pos x="237" y="416"/>
                      </a:cxn>
                      <a:cxn ang="0">
                        <a:pos x="261" y="428"/>
                      </a:cxn>
                      <a:cxn ang="0">
                        <a:pos x="293" y="468"/>
                      </a:cxn>
                      <a:cxn ang="0">
                        <a:pos x="321" y="476"/>
                      </a:cxn>
                      <a:cxn ang="0">
                        <a:pos x="333" y="536"/>
                      </a:cxn>
                      <a:cxn ang="0">
                        <a:pos x="313" y="552"/>
                      </a:cxn>
                      <a:cxn ang="0">
                        <a:pos x="261" y="616"/>
                      </a:cxn>
                      <a:cxn ang="0">
                        <a:pos x="225" y="628"/>
                      </a:cxn>
                      <a:cxn ang="0">
                        <a:pos x="97" y="696"/>
                      </a:cxn>
                      <a:cxn ang="0">
                        <a:pos x="77" y="616"/>
                      </a:cxn>
                      <a:cxn ang="0">
                        <a:pos x="45" y="524"/>
                      </a:cxn>
                      <a:cxn ang="0">
                        <a:pos x="33" y="448"/>
                      </a:cxn>
                      <a:cxn ang="0">
                        <a:pos x="53" y="344"/>
                      </a:cxn>
                      <a:cxn ang="0">
                        <a:pos x="17" y="392"/>
                      </a:cxn>
                      <a:cxn ang="0">
                        <a:pos x="81" y="280"/>
                      </a:cxn>
                      <a:cxn ang="0">
                        <a:pos x="113" y="204"/>
                      </a:cxn>
                      <a:cxn ang="0">
                        <a:pos x="37" y="204"/>
                      </a:cxn>
                      <a:cxn ang="0">
                        <a:pos x="1" y="196"/>
                      </a:cxn>
                      <a:cxn ang="0">
                        <a:pos x="25" y="140"/>
                      </a:cxn>
                      <a:cxn ang="0">
                        <a:pos x="97" y="112"/>
                      </a:cxn>
                      <a:cxn ang="0">
                        <a:pos x="221" y="124"/>
                      </a:cxn>
                      <a:cxn ang="0">
                        <a:pos x="229" y="64"/>
                      </a:cxn>
                      <a:cxn ang="0">
                        <a:pos x="261" y="0"/>
                      </a:cxn>
                      <a:cxn ang="0">
                        <a:pos x="357" y="44"/>
                      </a:cxn>
                      <a:cxn ang="0">
                        <a:pos x="329" y="88"/>
                      </a:cxn>
                      <a:cxn ang="0">
                        <a:pos x="301" y="176"/>
                      </a:cxn>
                      <a:cxn ang="0">
                        <a:pos x="361" y="192"/>
                      </a:cxn>
                      <a:cxn ang="0">
                        <a:pos x="373" y="136"/>
                      </a:cxn>
                      <a:cxn ang="0">
                        <a:pos x="417" y="92"/>
                      </a:cxn>
                      <a:cxn ang="0">
                        <a:pos x="497" y="88"/>
                      </a:cxn>
                      <a:cxn ang="0">
                        <a:pos x="529" y="52"/>
                      </a:cxn>
                      <a:cxn ang="0">
                        <a:pos x="541" y="460"/>
                      </a:cxn>
                    </a:cxnLst>
                    <a:rect l="0" t="0" r="r" b="b"/>
                    <a:pathLst>
                      <a:path w="693" h="696">
                        <a:moveTo>
                          <a:pt x="541" y="460"/>
                        </a:moveTo>
                        <a:lnTo>
                          <a:pt x="473" y="464"/>
                        </a:lnTo>
                        <a:lnTo>
                          <a:pt x="441" y="452"/>
                        </a:lnTo>
                        <a:lnTo>
                          <a:pt x="393" y="452"/>
                        </a:lnTo>
                        <a:cubicBezTo>
                          <a:pt x="365" y="448"/>
                          <a:pt x="360" y="444"/>
                          <a:pt x="337" y="436"/>
                        </a:cubicBezTo>
                        <a:cubicBezTo>
                          <a:pt x="336" y="432"/>
                          <a:pt x="330" y="413"/>
                          <a:pt x="325" y="412"/>
                        </a:cubicBezTo>
                        <a:cubicBezTo>
                          <a:pt x="317" y="411"/>
                          <a:pt x="301" y="420"/>
                          <a:pt x="301" y="420"/>
                        </a:cubicBezTo>
                        <a:cubicBezTo>
                          <a:pt x="289" y="412"/>
                          <a:pt x="277" y="408"/>
                          <a:pt x="265" y="400"/>
                        </a:cubicBezTo>
                        <a:cubicBezTo>
                          <a:pt x="252" y="380"/>
                          <a:pt x="256" y="356"/>
                          <a:pt x="233" y="348"/>
                        </a:cubicBezTo>
                        <a:cubicBezTo>
                          <a:pt x="217" y="372"/>
                          <a:pt x="221" y="392"/>
                          <a:pt x="237" y="416"/>
                        </a:cubicBezTo>
                        <a:cubicBezTo>
                          <a:pt x="234" y="428"/>
                          <a:pt x="228" y="445"/>
                          <a:pt x="237" y="444"/>
                        </a:cubicBezTo>
                        <a:cubicBezTo>
                          <a:pt x="247" y="443"/>
                          <a:pt x="261" y="428"/>
                          <a:pt x="261" y="428"/>
                        </a:cubicBezTo>
                        <a:cubicBezTo>
                          <a:pt x="258" y="450"/>
                          <a:pt x="243" y="475"/>
                          <a:pt x="269" y="484"/>
                        </a:cubicBezTo>
                        <a:cubicBezTo>
                          <a:pt x="277" y="479"/>
                          <a:pt x="288" y="476"/>
                          <a:pt x="293" y="468"/>
                        </a:cubicBezTo>
                        <a:cubicBezTo>
                          <a:pt x="302" y="454"/>
                          <a:pt x="303" y="446"/>
                          <a:pt x="317" y="436"/>
                        </a:cubicBezTo>
                        <a:cubicBezTo>
                          <a:pt x="315" y="448"/>
                          <a:pt x="306" y="467"/>
                          <a:pt x="321" y="476"/>
                        </a:cubicBezTo>
                        <a:cubicBezTo>
                          <a:pt x="328" y="480"/>
                          <a:pt x="345" y="484"/>
                          <a:pt x="345" y="484"/>
                        </a:cubicBezTo>
                        <a:cubicBezTo>
                          <a:pt x="382" y="472"/>
                          <a:pt x="347" y="527"/>
                          <a:pt x="333" y="536"/>
                        </a:cubicBezTo>
                        <a:cubicBezTo>
                          <a:pt x="330" y="540"/>
                          <a:pt x="329" y="545"/>
                          <a:pt x="325" y="548"/>
                        </a:cubicBezTo>
                        <a:cubicBezTo>
                          <a:pt x="322" y="551"/>
                          <a:pt x="316" y="549"/>
                          <a:pt x="313" y="552"/>
                        </a:cubicBezTo>
                        <a:cubicBezTo>
                          <a:pt x="300" y="565"/>
                          <a:pt x="320" y="575"/>
                          <a:pt x="293" y="584"/>
                        </a:cubicBezTo>
                        <a:cubicBezTo>
                          <a:pt x="286" y="595"/>
                          <a:pt x="272" y="610"/>
                          <a:pt x="261" y="616"/>
                        </a:cubicBezTo>
                        <a:cubicBezTo>
                          <a:pt x="254" y="620"/>
                          <a:pt x="245" y="621"/>
                          <a:pt x="237" y="624"/>
                        </a:cubicBezTo>
                        <a:cubicBezTo>
                          <a:pt x="233" y="625"/>
                          <a:pt x="225" y="628"/>
                          <a:pt x="225" y="628"/>
                        </a:cubicBezTo>
                        <a:cubicBezTo>
                          <a:pt x="215" y="659"/>
                          <a:pt x="212" y="652"/>
                          <a:pt x="173" y="656"/>
                        </a:cubicBezTo>
                        <a:cubicBezTo>
                          <a:pt x="140" y="667"/>
                          <a:pt x="132" y="687"/>
                          <a:pt x="97" y="696"/>
                        </a:cubicBezTo>
                        <a:cubicBezTo>
                          <a:pt x="77" y="691"/>
                          <a:pt x="75" y="687"/>
                          <a:pt x="81" y="668"/>
                        </a:cubicBezTo>
                        <a:cubicBezTo>
                          <a:pt x="77" y="646"/>
                          <a:pt x="72" y="639"/>
                          <a:pt x="77" y="616"/>
                        </a:cubicBezTo>
                        <a:cubicBezTo>
                          <a:pt x="73" y="598"/>
                          <a:pt x="71" y="587"/>
                          <a:pt x="61" y="572"/>
                        </a:cubicBezTo>
                        <a:cubicBezTo>
                          <a:pt x="58" y="551"/>
                          <a:pt x="51" y="543"/>
                          <a:pt x="45" y="524"/>
                        </a:cubicBezTo>
                        <a:cubicBezTo>
                          <a:pt x="52" y="502"/>
                          <a:pt x="58" y="496"/>
                          <a:pt x="49" y="472"/>
                        </a:cubicBezTo>
                        <a:cubicBezTo>
                          <a:pt x="46" y="463"/>
                          <a:pt x="33" y="448"/>
                          <a:pt x="33" y="448"/>
                        </a:cubicBezTo>
                        <a:cubicBezTo>
                          <a:pt x="42" y="422"/>
                          <a:pt x="42" y="408"/>
                          <a:pt x="33" y="380"/>
                        </a:cubicBezTo>
                        <a:cubicBezTo>
                          <a:pt x="49" y="369"/>
                          <a:pt x="48" y="362"/>
                          <a:pt x="53" y="344"/>
                        </a:cubicBezTo>
                        <a:cubicBezTo>
                          <a:pt x="47" y="327"/>
                          <a:pt x="49" y="308"/>
                          <a:pt x="33" y="332"/>
                        </a:cubicBezTo>
                        <a:cubicBezTo>
                          <a:pt x="40" y="353"/>
                          <a:pt x="29" y="374"/>
                          <a:pt x="17" y="392"/>
                        </a:cubicBezTo>
                        <a:cubicBezTo>
                          <a:pt x="6" y="360"/>
                          <a:pt x="10" y="340"/>
                          <a:pt x="13" y="304"/>
                        </a:cubicBezTo>
                        <a:cubicBezTo>
                          <a:pt x="44" y="314"/>
                          <a:pt x="54" y="289"/>
                          <a:pt x="81" y="280"/>
                        </a:cubicBezTo>
                        <a:cubicBezTo>
                          <a:pt x="94" y="261"/>
                          <a:pt x="85" y="242"/>
                          <a:pt x="105" y="228"/>
                        </a:cubicBezTo>
                        <a:cubicBezTo>
                          <a:pt x="108" y="220"/>
                          <a:pt x="110" y="212"/>
                          <a:pt x="113" y="204"/>
                        </a:cubicBezTo>
                        <a:cubicBezTo>
                          <a:pt x="116" y="196"/>
                          <a:pt x="89" y="196"/>
                          <a:pt x="89" y="196"/>
                        </a:cubicBezTo>
                        <a:cubicBezTo>
                          <a:pt x="81" y="221"/>
                          <a:pt x="58" y="211"/>
                          <a:pt x="37" y="204"/>
                        </a:cubicBezTo>
                        <a:cubicBezTo>
                          <a:pt x="33" y="207"/>
                          <a:pt x="30" y="213"/>
                          <a:pt x="25" y="212"/>
                        </a:cubicBezTo>
                        <a:cubicBezTo>
                          <a:pt x="16" y="210"/>
                          <a:pt x="1" y="196"/>
                          <a:pt x="1" y="196"/>
                        </a:cubicBezTo>
                        <a:cubicBezTo>
                          <a:pt x="4" y="186"/>
                          <a:pt x="4" y="174"/>
                          <a:pt x="9" y="164"/>
                        </a:cubicBezTo>
                        <a:cubicBezTo>
                          <a:pt x="13" y="155"/>
                          <a:pt x="25" y="140"/>
                          <a:pt x="25" y="140"/>
                        </a:cubicBezTo>
                        <a:cubicBezTo>
                          <a:pt x="0" y="132"/>
                          <a:pt x="25" y="128"/>
                          <a:pt x="37" y="124"/>
                        </a:cubicBezTo>
                        <a:cubicBezTo>
                          <a:pt x="58" y="131"/>
                          <a:pt x="75" y="116"/>
                          <a:pt x="97" y="112"/>
                        </a:cubicBezTo>
                        <a:cubicBezTo>
                          <a:pt x="135" y="87"/>
                          <a:pt x="159" y="122"/>
                          <a:pt x="197" y="132"/>
                        </a:cubicBezTo>
                        <a:cubicBezTo>
                          <a:pt x="205" y="129"/>
                          <a:pt x="213" y="127"/>
                          <a:pt x="221" y="124"/>
                        </a:cubicBezTo>
                        <a:cubicBezTo>
                          <a:pt x="225" y="123"/>
                          <a:pt x="226" y="147"/>
                          <a:pt x="233" y="120"/>
                        </a:cubicBezTo>
                        <a:lnTo>
                          <a:pt x="229" y="64"/>
                        </a:lnTo>
                        <a:lnTo>
                          <a:pt x="209" y="40"/>
                        </a:lnTo>
                        <a:cubicBezTo>
                          <a:pt x="243" y="21"/>
                          <a:pt x="240" y="21"/>
                          <a:pt x="261" y="0"/>
                        </a:cubicBezTo>
                        <a:cubicBezTo>
                          <a:pt x="297" y="16"/>
                          <a:pt x="333" y="32"/>
                          <a:pt x="369" y="48"/>
                        </a:cubicBezTo>
                        <a:cubicBezTo>
                          <a:pt x="373" y="50"/>
                          <a:pt x="361" y="44"/>
                          <a:pt x="357" y="44"/>
                        </a:cubicBezTo>
                        <a:cubicBezTo>
                          <a:pt x="349" y="45"/>
                          <a:pt x="333" y="52"/>
                          <a:pt x="333" y="52"/>
                        </a:cubicBezTo>
                        <a:cubicBezTo>
                          <a:pt x="322" y="68"/>
                          <a:pt x="318" y="71"/>
                          <a:pt x="329" y="88"/>
                        </a:cubicBezTo>
                        <a:cubicBezTo>
                          <a:pt x="308" y="119"/>
                          <a:pt x="323" y="118"/>
                          <a:pt x="333" y="148"/>
                        </a:cubicBezTo>
                        <a:cubicBezTo>
                          <a:pt x="320" y="157"/>
                          <a:pt x="314" y="167"/>
                          <a:pt x="301" y="176"/>
                        </a:cubicBezTo>
                        <a:cubicBezTo>
                          <a:pt x="306" y="213"/>
                          <a:pt x="303" y="213"/>
                          <a:pt x="337" y="220"/>
                        </a:cubicBezTo>
                        <a:cubicBezTo>
                          <a:pt x="358" y="216"/>
                          <a:pt x="368" y="214"/>
                          <a:pt x="361" y="192"/>
                        </a:cubicBezTo>
                        <a:cubicBezTo>
                          <a:pt x="362" y="177"/>
                          <a:pt x="362" y="162"/>
                          <a:pt x="365" y="148"/>
                        </a:cubicBezTo>
                        <a:cubicBezTo>
                          <a:pt x="366" y="143"/>
                          <a:pt x="369" y="133"/>
                          <a:pt x="373" y="136"/>
                        </a:cubicBezTo>
                        <a:cubicBezTo>
                          <a:pt x="379" y="140"/>
                          <a:pt x="376" y="149"/>
                          <a:pt x="377" y="156"/>
                        </a:cubicBezTo>
                        <a:cubicBezTo>
                          <a:pt x="404" y="147"/>
                          <a:pt x="409" y="116"/>
                          <a:pt x="417" y="92"/>
                        </a:cubicBezTo>
                        <a:cubicBezTo>
                          <a:pt x="422" y="76"/>
                          <a:pt x="453" y="74"/>
                          <a:pt x="465" y="72"/>
                        </a:cubicBezTo>
                        <a:cubicBezTo>
                          <a:pt x="472" y="92"/>
                          <a:pt x="477" y="93"/>
                          <a:pt x="497" y="88"/>
                        </a:cubicBezTo>
                        <a:cubicBezTo>
                          <a:pt x="512" y="78"/>
                          <a:pt x="515" y="74"/>
                          <a:pt x="509" y="56"/>
                        </a:cubicBezTo>
                        <a:cubicBezTo>
                          <a:pt x="523" y="46"/>
                          <a:pt x="517" y="46"/>
                          <a:pt x="529" y="52"/>
                        </a:cubicBezTo>
                        <a:lnTo>
                          <a:pt x="693" y="72"/>
                        </a:lnTo>
                        <a:lnTo>
                          <a:pt x="541" y="460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49" name="Freeform 57"/>
                  <p:cNvSpPr>
                    <a:spLocks/>
                  </p:cNvSpPr>
                  <p:nvPr/>
                </p:nvSpPr>
                <p:spPr bwMode="ltGray">
                  <a:xfrm>
                    <a:off x="1173" y="247"/>
                    <a:ext cx="593" cy="95"/>
                  </a:xfrm>
                  <a:custGeom>
                    <a:avLst/>
                    <a:gdLst/>
                    <a:ahLst/>
                    <a:cxnLst>
                      <a:cxn ang="0">
                        <a:pos x="825" y="0"/>
                      </a:cxn>
                      <a:cxn ang="0">
                        <a:pos x="143" y="29"/>
                      </a:cxn>
                      <a:cxn ang="0">
                        <a:pos x="91" y="42"/>
                      </a:cxn>
                      <a:cxn ang="0">
                        <a:pos x="62" y="42"/>
                      </a:cxn>
                      <a:cxn ang="0">
                        <a:pos x="22" y="77"/>
                      </a:cxn>
                      <a:cxn ang="0">
                        <a:pos x="0" y="105"/>
                      </a:cxn>
                      <a:cxn ang="0">
                        <a:pos x="59" y="115"/>
                      </a:cxn>
                      <a:cxn ang="0">
                        <a:pos x="97" y="96"/>
                      </a:cxn>
                      <a:cxn ang="0">
                        <a:pos x="108" y="84"/>
                      </a:cxn>
                      <a:cxn ang="0">
                        <a:pos x="167" y="52"/>
                      </a:cxn>
                      <a:cxn ang="0">
                        <a:pos x="215" y="46"/>
                      </a:cxn>
                      <a:cxn ang="0">
                        <a:pos x="237" y="94"/>
                      </a:cxn>
                      <a:cxn ang="0">
                        <a:pos x="188" y="109"/>
                      </a:cxn>
                      <a:cxn ang="0">
                        <a:pos x="231" y="113"/>
                      </a:cxn>
                      <a:cxn ang="0">
                        <a:pos x="250" y="90"/>
                      </a:cxn>
                      <a:cxn ang="0">
                        <a:pos x="266" y="92"/>
                      </a:cxn>
                      <a:cxn ang="0">
                        <a:pos x="253" y="54"/>
                      </a:cxn>
                      <a:cxn ang="0">
                        <a:pos x="266" y="44"/>
                      </a:cxn>
                      <a:cxn ang="0">
                        <a:pos x="277" y="88"/>
                      </a:cxn>
                      <a:cxn ang="0">
                        <a:pos x="266" y="113"/>
                      </a:cxn>
                      <a:cxn ang="0">
                        <a:pos x="296" y="130"/>
                      </a:cxn>
                      <a:cxn ang="0">
                        <a:pos x="299" y="92"/>
                      </a:cxn>
                      <a:cxn ang="0">
                        <a:pos x="331" y="103"/>
                      </a:cxn>
                      <a:cxn ang="0">
                        <a:pos x="382" y="73"/>
                      </a:cxn>
                      <a:cxn ang="0">
                        <a:pos x="409" y="50"/>
                      </a:cxn>
                      <a:cxn ang="0">
                        <a:pos x="439" y="56"/>
                      </a:cxn>
                      <a:cxn ang="0">
                        <a:pos x="455" y="50"/>
                      </a:cxn>
                      <a:cxn ang="0">
                        <a:pos x="431" y="44"/>
                      </a:cxn>
                      <a:cxn ang="0">
                        <a:pos x="474" y="35"/>
                      </a:cxn>
                      <a:cxn ang="0">
                        <a:pos x="544" y="54"/>
                      </a:cxn>
                      <a:cxn ang="0">
                        <a:pos x="581" y="42"/>
                      </a:cxn>
                      <a:cxn ang="0">
                        <a:pos x="584" y="63"/>
                      </a:cxn>
                      <a:cxn ang="0">
                        <a:pos x="568" y="101"/>
                      </a:cxn>
                      <a:cxn ang="0">
                        <a:pos x="611" y="88"/>
                      </a:cxn>
                      <a:cxn ang="0">
                        <a:pos x="624" y="80"/>
                      </a:cxn>
                      <a:cxn ang="0">
                        <a:pos x="648" y="61"/>
                      </a:cxn>
                      <a:cxn ang="0">
                        <a:pos x="794" y="84"/>
                      </a:cxn>
                    </a:cxnLst>
                    <a:rect l="0" t="0" r="r" b="b"/>
                    <a:pathLst>
                      <a:path w="931" h="149">
                        <a:moveTo>
                          <a:pt x="794" y="84"/>
                        </a:moveTo>
                        <a:cubicBezTo>
                          <a:pt x="813" y="72"/>
                          <a:pt x="931" y="14"/>
                          <a:pt x="825" y="0"/>
                        </a:cubicBezTo>
                        <a:lnTo>
                          <a:pt x="159" y="0"/>
                        </a:lnTo>
                        <a:cubicBezTo>
                          <a:pt x="149" y="12"/>
                          <a:pt x="162" y="18"/>
                          <a:pt x="143" y="29"/>
                        </a:cubicBezTo>
                        <a:cubicBezTo>
                          <a:pt x="130" y="44"/>
                          <a:pt x="133" y="39"/>
                          <a:pt x="116" y="48"/>
                        </a:cubicBezTo>
                        <a:cubicBezTo>
                          <a:pt x="108" y="46"/>
                          <a:pt x="100" y="44"/>
                          <a:pt x="91" y="42"/>
                        </a:cubicBezTo>
                        <a:cubicBezTo>
                          <a:pt x="89" y="41"/>
                          <a:pt x="83" y="40"/>
                          <a:pt x="83" y="40"/>
                        </a:cubicBezTo>
                        <a:cubicBezTo>
                          <a:pt x="76" y="40"/>
                          <a:pt x="68" y="39"/>
                          <a:pt x="62" y="42"/>
                        </a:cubicBezTo>
                        <a:cubicBezTo>
                          <a:pt x="54" y="45"/>
                          <a:pt x="46" y="61"/>
                          <a:pt x="38" y="67"/>
                        </a:cubicBezTo>
                        <a:cubicBezTo>
                          <a:pt x="32" y="71"/>
                          <a:pt x="27" y="74"/>
                          <a:pt x="22" y="77"/>
                        </a:cubicBezTo>
                        <a:cubicBezTo>
                          <a:pt x="16" y="81"/>
                          <a:pt x="5" y="86"/>
                          <a:pt x="5" y="86"/>
                        </a:cubicBezTo>
                        <a:cubicBezTo>
                          <a:pt x="9" y="95"/>
                          <a:pt x="7" y="97"/>
                          <a:pt x="0" y="105"/>
                        </a:cubicBezTo>
                        <a:cubicBezTo>
                          <a:pt x="17" y="107"/>
                          <a:pt x="22" y="107"/>
                          <a:pt x="16" y="120"/>
                        </a:cubicBezTo>
                        <a:cubicBezTo>
                          <a:pt x="27" y="122"/>
                          <a:pt x="48" y="116"/>
                          <a:pt x="59" y="115"/>
                        </a:cubicBezTo>
                        <a:cubicBezTo>
                          <a:pt x="71" y="112"/>
                          <a:pt x="73" y="117"/>
                          <a:pt x="83" y="111"/>
                        </a:cubicBezTo>
                        <a:cubicBezTo>
                          <a:pt x="89" y="96"/>
                          <a:pt x="83" y="100"/>
                          <a:pt x="97" y="96"/>
                        </a:cubicBezTo>
                        <a:cubicBezTo>
                          <a:pt x="100" y="94"/>
                          <a:pt x="103" y="93"/>
                          <a:pt x="105" y="90"/>
                        </a:cubicBezTo>
                        <a:cubicBezTo>
                          <a:pt x="106" y="88"/>
                          <a:pt x="106" y="85"/>
                          <a:pt x="108" y="84"/>
                        </a:cubicBezTo>
                        <a:cubicBezTo>
                          <a:pt x="112" y="80"/>
                          <a:pt x="140" y="69"/>
                          <a:pt x="148" y="67"/>
                        </a:cubicBezTo>
                        <a:cubicBezTo>
                          <a:pt x="160" y="52"/>
                          <a:pt x="153" y="56"/>
                          <a:pt x="167" y="52"/>
                        </a:cubicBezTo>
                        <a:cubicBezTo>
                          <a:pt x="178" y="55"/>
                          <a:pt x="179" y="62"/>
                          <a:pt x="191" y="58"/>
                        </a:cubicBezTo>
                        <a:cubicBezTo>
                          <a:pt x="199" y="52"/>
                          <a:pt x="206" y="51"/>
                          <a:pt x="215" y="46"/>
                        </a:cubicBezTo>
                        <a:cubicBezTo>
                          <a:pt x="226" y="58"/>
                          <a:pt x="217" y="46"/>
                          <a:pt x="223" y="69"/>
                        </a:cubicBezTo>
                        <a:cubicBezTo>
                          <a:pt x="226" y="79"/>
                          <a:pt x="233" y="85"/>
                          <a:pt x="237" y="94"/>
                        </a:cubicBezTo>
                        <a:cubicBezTo>
                          <a:pt x="227" y="100"/>
                          <a:pt x="229" y="104"/>
                          <a:pt x="218" y="107"/>
                        </a:cubicBezTo>
                        <a:cubicBezTo>
                          <a:pt x="207" y="120"/>
                          <a:pt x="203" y="113"/>
                          <a:pt x="188" y="109"/>
                        </a:cubicBezTo>
                        <a:cubicBezTo>
                          <a:pt x="191" y="117"/>
                          <a:pt x="200" y="127"/>
                          <a:pt x="210" y="132"/>
                        </a:cubicBezTo>
                        <a:cubicBezTo>
                          <a:pt x="218" y="114"/>
                          <a:pt x="211" y="122"/>
                          <a:pt x="231" y="113"/>
                        </a:cubicBezTo>
                        <a:cubicBezTo>
                          <a:pt x="237" y="111"/>
                          <a:pt x="248" y="105"/>
                          <a:pt x="248" y="105"/>
                        </a:cubicBezTo>
                        <a:cubicBezTo>
                          <a:pt x="248" y="100"/>
                          <a:pt x="246" y="94"/>
                          <a:pt x="250" y="90"/>
                        </a:cubicBezTo>
                        <a:cubicBezTo>
                          <a:pt x="253" y="88"/>
                          <a:pt x="254" y="96"/>
                          <a:pt x="258" y="96"/>
                        </a:cubicBezTo>
                        <a:cubicBezTo>
                          <a:pt x="262" y="97"/>
                          <a:pt x="264" y="94"/>
                          <a:pt x="266" y="92"/>
                        </a:cubicBezTo>
                        <a:cubicBezTo>
                          <a:pt x="262" y="82"/>
                          <a:pt x="252" y="77"/>
                          <a:pt x="248" y="67"/>
                        </a:cubicBezTo>
                        <a:cubicBezTo>
                          <a:pt x="250" y="63"/>
                          <a:pt x="255" y="58"/>
                          <a:pt x="253" y="54"/>
                        </a:cubicBezTo>
                        <a:cubicBezTo>
                          <a:pt x="251" y="50"/>
                          <a:pt x="248" y="42"/>
                          <a:pt x="248" y="42"/>
                        </a:cubicBezTo>
                        <a:cubicBezTo>
                          <a:pt x="256" y="32"/>
                          <a:pt x="259" y="35"/>
                          <a:pt x="266" y="44"/>
                        </a:cubicBezTo>
                        <a:cubicBezTo>
                          <a:pt x="270" y="56"/>
                          <a:pt x="276" y="61"/>
                          <a:pt x="285" y="71"/>
                        </a:cubicBezTo>
                        <a:cubicBezTo>
                          <a:pt x="281" y="81"/>
                          <a:pt x="289" y="82"/>
                          <a:pt x="277" y="88"/>
                        </a:cubicBezTo>
                        <a:cubicBezTo>
                          <a:pt x="262" y="106"/>
                          <a:pt x="278" y="83"/>
                          <a:pt x="274" y="101"/>
                        </a:cubicBezTo>
                        <a:cubicBezTo>
                          <a:pt x="274" y="105"/>
                          <a:pt x="268" y="109"/>
                          <a:pt x="266" y="113"/>
                        </a:cubicBezTo>
                        <a:cubicBezTo>
                          <a:pt x="270" y="122"/>
                          <a:pt x="268" y="125"/>
                          <a:pt x="261" y="132"/>
                        </a:cubicBezTo>
                        <a:cubicBezTo>
                          <a:pt x="268" y="149"/>
                          <a:pt x="282" y="134"/>
                          <a:pt x="296" y="130"/>
                        </a:cubicBezTo>
                        <a:cubicBezTo>
                          <a:pt x="299" y="122"/>
                          <a:pt x="295" y="119"/>
                          <a:pt x="299" y="111"/>
                        </a:cubicBezTo>
                        <a:cubicBezTo>
                          <a:pt x="296" y="105"/>
                          <a:pt x="288" y="97"/>
                          <a:pt x="299" y="92"/>
                        </a:cubicBezTo>
                        <a:cubicBezTo>
                          <a:pt x="303" y="90"/>
                          <a:pt x="315" y="88"/>
                          <a:pt x="315" y="88"/>
                        </a:cubicBezTo>
                        <a:cubicBezTo>
                          <a:pt x="326" y="91"/>
                          <a:pt x="325" y="95"/>
                          <a:pt x="331" y="103"/>
                        </a:cubicBezTo>
                        <a:cubicBezTo>
                          <a:pt x="339" y="84"/>
                          <a:pt x="331" y="90"/>
                          <a:pt x="361" y="92"/>
                        </a:cubicBezTo>
                        <a:cubicBezTo>
                          <a:pt x="355" y="76"/>
                          <a:pt x="365" y="76"/>
                          <a:pt x="382" y="73"/>
                        </a:cubicBezTo>
                        <a:cubicBezTo>
                          <a:pt x="383" y="71"/>
                          <a:pt x="387" y="57"/>
                          <a:pt x="393" y="54"/>
                        </a:cubicBezTo>
                        <a:cubicBezTo>
                          <a:pt x="398" y="52"/>
                          <a:pt x="409" y="50"/>
                          <a:pt x="409" y="50"/>
                        </a:cubicBezTo>
                        <a:cubicBezTo>
                          <a:pt x="430" y="54"/>
                          <a:pt x="413" y="58"/>
                          <a:pt x="431" y="63"/>
                        </a:cubicBezTo>
                        <a:cubicBezTo>
                          <a:pt x="433" y="61"/>
                          <a:pt x="435" y="57"/>
                          <a:pt x="439" y="56"/>
                        </a:cubicBezTo>
                        <a:cubicBezTo>
                          <a:pt x="445" y="55"/>
                          <a:pt x="452" y="61"/>
                          <a:pt x="457" y="58"/>
                        </a:cubicBezTo>
                        <a:cubicBezTo>
                          <a:pt x="461" y="57"/>
                          <a:pt x="457" y="52"/>
                          <a:pt x="455" y="50"/>
                        </a:cubicBezTo>
                        <a:cubicBezTo>
                          <a:pt x="451" y="47"/>
                          <a:pt x="444" y="47"/>
                          <a:pt x="439" y="46"/>
                        </a:cubicBezTo>
                        <a:cubicBezTo>
                          <a:pt x="436" y="45"/>
                          <a:pt x="431" y="44"/>
                          <a:pt x="431" y="44"/>
                        </a:cubicBezTo>
                        <a:cubicBezTo>
                          <a:pt x="440" y="38"/>
                          <a:pt x="443" y="36"/>
                          <a:pt x="455" y="40"/>
                        </a:cubicBezTo>
                        <a:cubicBezTo>
                          <a:pt x="461" y="38"/>
                          <a:pt x="467" y="35"/>
                          <a:pt x="474" y="35"/>
                        </a:cubicBezTo>
                        <a:cubicBezTo>
                          <a:pt x="483" y="36"/>
                          <a:pt x="511" y="43"/>
                          <a:pt x="519" y="46"/>
                        </a:cubicBezTo>
                        <a:cubicBezTo>
                          <a:pt x="527" y="49"/>
                          <a:pt x="544" y="54"/>
                          <a:pt x="544" y="54"/>
                        </a:cubicBezTo>
                        <a:cubicBezTo>
                          <a:pt x="548" y="54"/>
                          <a:pt x="560" y="52"/>
                          <a:pt x="565" y="50"/>
                        </a:cubicBezTo>
                        <a:cubicBezTo>
                          <a:pt x="570" y="47"/>
                          <a:pt x="581" y="42"/>
                          <a:pt x="581" y="42"/>
                        </a:cubicBezTo>
                        <a:cubicBezTo>
                          <a:pt x="585" y="42"/>
                          <a:pt x="598" y="44"/>
                          <a:pt x="600" y="48"/>
                        </a:cubicBezTo>
                        <a:cubicBezTo>
                          <a:pt x="603" y="55"/>
                          <a:pt x="589" y="61"/>
                          <a:pt x="584" y="63"/>
                        </a:cubicBezTo>
                        <a:cubicBezTo>
                          <a:pt x="576" y="69"/>
                          <a:pt x="568" y="69"/>
                          <a:pt x="565" y="77"/>
                        </a:cubicBezTo>
                        <a:cubicBezTo>
                          <a:pt x="568" y="86"/>
                          <a:pt x="564" y="92"/>
                          <a:pt x="568" y="101"/>
                        </a:cubicBezTo>
                        <a:cubicBezTo>
                          <a:pt x="574" y="93"/>
                          <a:pt x="577" y="91"/>
                          <a:pt x="589" y="94"/>
                        </a:cubicBezTo>
                        <a:cubicBezTo>
                          <a:pt x="595" y="108"/>
                          <a:pt x="602" y="93"/>
                          <a:pt x="611" y="88"/>
                        </a:cubicBezTo>
                        <a:cubicBezTo>
                          <a:pt x="613" y="86"/>
                          <a:pt x="613" y="83"/>
                          <a:pt x="616" y="82"/>
                        </a:cubicBezTo>
                        <a:cubicBezTo>
                          <a:pt x="618" y="80"/>
                          <a:pt x="622" y="81"/>
                          <a:pt x="624" y="80"/>
                        </a:cubicBezTo>
                        <a:cubicBezTo>
                          <a:pt x="626" y="78"/>
                          <a:pt x="626" y="75"/>
                          <a:pt x="627" y="73"/>
                        </a:cubicBezTo>
                        <a:cubicBezTo>
                          <a:pt x="632" y="65"/>
                          <a:pt x="638" y="63"/>
                          <a:pt x="648" y="61"/>
                        </a:cubicBezTo>
                        <a:cubicBezTo>
                          <a:pt x="664" y="62"/>
                          <a:pt x="684" y="69"/>
                          <a:pt x="700" y="69"/>
                        </a:cubicBezTo>
                        <a:lnTo>
                          <a:pt x="794" y="84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50" name="Freeform 58"/>
                  <p:cNvSpPr>
                    <a:spLocks/>
                  </p:cNvSpPr>
                  <p:nvPr/>
                </p:nvSpPr>
                <p:spPr bwMode="ltGray">
                  <a:xfrm>
                    <a:off x="1293" y="282"/>
                    <a:ext cx="13" cy="10"/>
                  </a:xfrm>
                  <a:custGeom>
                    <a:avLst/>
                    <a:gdLst/>
                    <a:ahLst/>
                    <a:cxnLst>
                      <a:cxn ang="0">
                        <a:pos x="3" y="28"/>
                      </a:cxn>
                      <a:cxn ang="0">
                        <a:pos x="31" y="0"/>
                      </a:cxn>
                      <a:cxn ang="0">
                        <a:pos x="19" y="24"/>
                      </a:cxn>
                      <a:cxn ang="0">
                        <a:pos x="3" y="28"/>
                      </a:cxn>
                    </a:cxnLst>
                    <a:rect l="0" t="0" r="r" b="b"/>
                    <a:pathLst>
                      <a:path w="31" h="30">
                        <a:moveTo>
                          <a:pt x="3" y="28"/>
                        </a:moveTo>
                        <a:cubicBezTo>
                          <a:pt x="8" y="8"/>
                          <a:pt x="12" y="6"/>
                          <a:pt x="31" y="0"/>
                        </a:cubicBezTo>
                        <a:cubicBezTo>
                          <a:pt x="29" y="5"/>
                          <a:pt x="25" y="22"/>
                          <a:pt x="19" y="24"/>
                        </a:cubicBezTo>
                        <a:cubicBezTo>
                          <a:pt x="0" y="30"/>
                          <a:pt x="3" y="9"/>
                          <a:pt x="3" y="2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51" name="Freeform 59"/>
                  <p:cNvSpPr>
                    <a:spLocks/>
                  </p:cNvSpPr>
                  <p:nvPr/>
                </p:nvSpPr>
                <p:spPr bwMode="ltGray">
                  <a:xfrm>
                    <a:off x="1278" y="296"/>
                    <a:ext cx="19" cy="10"/>
                  </a:xfrm>
                  <a:custGeom>
                    <a:avLst/>
                    <a:gdLst/>
                    <a:ahLst/>
                    <a:cxnLst>
                      <a:cxn ang="0">
                        <a:pos x="6" y="32"/>
                      </a:cxn>
                      <a:cxn ang="0">
                        <a:pos x="22" y="0"/>
                      </a:cxn>
                      <a:cxn ang="0">
                        <a:pos x="38" y="4"/>
                      </a:cxn>
                      <a:cxn ang="0">
                        <a:pos x="6" y="32"/>
                      </a:cxn>
                    </a:cxnLst>
                    <a:rect l="0" t="0" r="r" b="b"/>
                    <a:pathLst>
                      <a:path w="44" h="32">
                        <a:moveTo>
                          <a:pt x="6" y="32"/>
                        </a:moveTo>
                        <a:cubicBezTo>
                          <a:pt x="0" y="14"/>
                          <a:pt x="7" y="10"/>
                          <a:pt x="22" y="0"/>
                        </a:cubicBezTo>
                        <a:cubicBezTo>
                          <a:pt x="27" y="1"/>
                          <a:pt x="35" y="0"/>
                          <a:pt x="38" y="4"/>
                        </a:cubicBezTo>
                        <a:cubicBezTo>
                          <a:pt x="44" y="13"/>
                          <a:pt x="16" y="32"/>
                          <a:pt x="6" y="3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52" name="Freeform 60"/>
                  <p:cNvSpPr>
                    <a:spLocks/>
                  </p:cNvSpPr>
                  <p:nvPr/>
                </p:nvSpPr>
                <p:spPr bwMode="ltGray">
                  <a:xfrm>
                    <a:off x="1340" y="337"/>
                    <a:ext cx="32" cy="6"/>
                  </a:xfrm>
                  <a:custGeom>
                    <a:avLst/>
                    <a:gdLst/>
                    <a:ahLst/>
                    <a:cxnLst>
                      <a:cxn ang="0">
                        <a:pos x="37" y="18"/>
                      </a:cxn>
                      <a:cxn ang="0">
                        <a:pos x="25" y="2"/>
                      </a:cxn>
                      <a:cxn ang="0">
                        <a:pos x="37" y="18"/>
                      </a:cxn>
                    </a:cxnLst>
                    <a:rect l="0" t="0" r="r" b="b"/>
                    <a:pathLst>
                      <a:path w="76" h="18">
                        <a:moveTo>
                          <a:pt x="37" y="18"/>
                        </a:moveTo>
                        <a:cubicBezTo>
                          <a:pt x="25" y="14"/>
                          <a:pt x="0" y="10"/>
                          <a:pt x="25" y="2"/>
                        </a:cubicBezTo>
                        <a:cubicBezTo>
                          <a:pt x="76" y="9"/>
                          <a:pt x="46" y="0"/>
                          <a:pt x="37" y="1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53" name="Freeform 61"/>
                  <p:cNvSpPr>
                    <a:spLocks/>
                  </p:cNvSpPr>
                  <p:nvPr/>
                </p:nvSpPr>
                <p:spPr bwMode="ltGray">
                  <a:xfrm>
                    <a:off x="1395" y="336"/>
                    <a:ext cx="18" cy="11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12" y="9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42" h="44">
                        <a:moveTo>
                          <a:pt x="0" y="21"/>
                        </a:moveTo>
                        <a:cubicBezTo>
                          <a:pt x="4" y="17"/>
                          <a:pt x="7" y="11"/>
                          <a:pt x="12" y="9"/>
                        </a:cubicBezTo>
                        <a:cubicBezTo>
                          <a:pt x="42" y="0"/>
                          <a:pt x="23" y="44"/>
                          <a:pt x="0" y="21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54" name="Freeform 62"/>
                  <p:cNvSpPr>
                    <a:spLocks/>
                  </p:cNvSpPr>
                  <p:nvPr/>
                </p:nvSpPr>
                <p:spPr bwMode="ltGray">
                  <a:xfrm>
                    <a:off x="1249" y="295"/>
                    <a:ext cx="14" cy="10"/>
                  </a:xfrm>
                  <a:custGeom>
                    <a:avLst/>
                    <a:gdLst/>
                    <a:ahLst/>
                    <a:cxnLst>
                      <a:cxn ang="0">
                        <a:pos x="7" y="22"/>
                      </a:cxn>
                      <a:cxn ang="0">
                        <a:pos x="31" y="10"/>
                      </a:cxn>
                      <a:cxn ang="0">
                        <a:pos x="7" y="22"/>
                      </a:cxn>
                    </a:cxnLst>
                    <a:rect l="0" t="0" r="r" b="b"/>
                    <a:pathLst>
                      <a:path w="31" h="30">
                        <a:moveTo>
                          <a:pt x="7" y="22"/>
                        </a:moveTo>
                        <a:cubicBezTo>
                          <a:pt x="0" y="0"/>
                          <a:pt x="15" y="6"/>
                          <a:pt x="31" y="10"/>
                        </a:cubicBezTo>
                        <a:cubicBezTo>
                          <a:pt x="14" y="16"/>
                          <a:pt x="15" y="30"/>
                          <a:pt x="7" y="2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</p:grpSp>
            <p:grpSp>
              <p:nvGrpSpPr>
                <p:cNvPr id="1087" name="Group 63"/>
                <p:cNvGrpSpPr>
                  <a:grpSpLocks/>
                </p:cNvGrpSpPr>
                <p:nvPr/>
              </p:nvGrpSpPr>
              <p:grpSpPr bwMode="auto">
                <a:xfrm>
                  <a:off x="3709" y="240"/>
                  <a:ext cx="1139" cy="429"/>
                  <a:chOff x="3709" y="240"/>
                  <a:chExt cx="1139" cy="429"/>
                </a:xfrm>
              </p:grpSpPr>
              <p:sp>
                <p:nvSpPr>
                  <p:cNvPr id="8256" name="Freeform 64"/>
                  <p:cNvSpPr>
                    <a:spLocks/>
                  </p:cNvSpPr>
                  <p:nvPr/>
                </p:nvSpPr>
                <p:spPr bwMode="ltGray">
                  <a:xfrm>
                    <a:off x="4807" y="616"/>
                    <a:ext cx="13" cy="14"/>
                  </a:xfrm>
                  <a:custGeom>
                    <a:avLst/>
                    <a:gdLst/>
                    <a:ahLst/>
                    <a:cxnLst>
                      <a:cxn ang="0">
                        <a:pos x="16" y="33"/>
                      </a:cxn>
                      <a:cxn ang="0">
                        <a:pos x="8" y="21"/>
                      </a:cxn>
                      <a:cxn ang="0">
                        <a:pos x="0" y="9"/>
                      </a:cxn>
                      <a:cxn ang="0">
                        <a:pos x="16" y="3"/>
                      </a:cxn>
                      <a:cxn ang="0">
                        <a:pos x="30" y="23"/>
                      </a:cxn>
                      <a:cxn ang="0">
                        <a:pos x="28" y="31"/>
                      </a:cxn>
                      <a:cxn ang="0">
                        <a:pos x="16" y="33"/>
                      </a:cxn>
                    </a:cxnLst>
                    <a:rect l="0" t="0" r="r" b="b"/>
                    <a:pathLst>
                      <a:path w="30" h="42">
                        <a:moveTo>
                          <a:pt x="16" y="33"/>
                        </a:moveTo>
                        <a:cubicBezTo>
                          <a:pt x="3" y="20"/>
                          <a:pt x="15" y="34"/>
                          <a:pt x="8" y="21"/>
                        </a:cubicBezTo>
                        <a:cubicBezTo>
                          <a:pt x="6" y="17"/>
                          <a:pt x="0" y="9"/>
                          <a:pt x="0" y="9"/>
                        </a:cubicBezTo>
                        <a:cubicBezTo>
                          <a:pt x="5" y="1"/>
                          <a:pt x="7" y="0"/>
                          <a:pt x="16" y="3"/>
                        </a:cubicBezTo>
                        <a:cubicBezTo>
                          <a:pt x="25" y="16"/>
                          <a:pt x="10" y="16"/>
                          <a:pt x="30" y="23"/>
                        </a:cubicBezTo>
                        <a:cubicBezTo>
                          <a:pt x="29" y="26"/>
                          <a:pt x="30" y="29"/>
                          <a:pt x="28" y="31"/>
                        </a:cubicBezTo>
                        <a:cubicBezTo>
                          <a:pt x="15" y="42"/>
                          <a:pt x="16" y="38"/>
                          <a:pt x="16" y="33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57" name="Freeform 65"/>
                  <p:cNvSpPr>
                    <a:spLocks/>
                  </p:cNvSpPr>
                  <p:nvPr/>
                </p:nvSpPr>
                <p:spPr bwMode="ltGray">
                  <a:xfrm>
                    <a:off x="4655" y="629"/>
                    <a:ext cx="10" cy="5"/>
                  </a:xfrm>
                  <a:custGeom>
                    <a:avLst/>
                    <a:gdLst/>
                    <a:ahLst/>
                    <a:cxnLst>
                      <a:cxn ang="0">
                        <a:pos x="15" y="16"/>
                      </a:cxn>
                      <a:cxn ang="0">
                        <a:pos x="3" y="8"/>
                      </a:cxn>
                      <a:cxn ang="0">
                        <a:pos x="15" y="0"/>
                      </a:cxn>
                      <a:cxn ang="0">
                        <a:pos x="15" y="16"/>
                      </a:cxn>
                    </a:cxnLst>
                    <a:rect l="0" t="0" r="r" b="b"/>
                    <a:pathLst>
                      <a:path w="25" h="16">
                        <a:moveTo>
                          <a:pt x="15" y="16"/>
                        </a:moveTo>
                        <a:cubicBezTo>
                          <a:pt x="10" y="15"/>
                          <a:pt x="0" y="12"/>
                          <a:pt x="3" y="8"/>
                        </a:cubicBezTo>
                        <a:cubicBezTo>
                          <a:pt x="6" y="4"/>
                          <a:pt x="15" y="0"/>
                          <a:pt x="15" y="0"/>
                        </a:cubicBezTo>
                        <a:cubicBezTo>
                          <a:pt x="17" y="3"/>
                          <a:pt x="25" y="16"/>
                          <a:pt x="15" y="16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58" name="Freeform 66"/>
                  <p:cNvSpPr>
                    <a:spLocks/>
                  </p:cNvSpPr>
                  <p:nvPr/>
                </p:nvSpPr>
                <p:spPr bwMode="ltGray">
                  <a:xfrm>
                    <a:off x="4609" y="635"/>
                    <a:ext cx="28" cy="16"/>
                  </a:xfrm>
                  <a:custGeom>
                    <a:avLst/>
                    <a:gdLst/>
                    <a:ahLst/>
                    <a:cxnLst>
                      <a:cxn ang="0">
                        <a:pos x="14" y="24"/>
                      </a:cxn>
                      <a:cxn ang="0">
                        <a:pos x="30" y="4"/>
                      </a:cxn>
                      <a:cxn ang="0">
                        <a:pos x="42" y="0"/>
                      </a:cxn>
                      <a:cxn ang="0">
                        <a:pos x="58" y="12"/>
                      </a:cxn>
                      <a:cxn ang="0">
                        <a:pos x="32" y="26"/>
                      </a:cxn>
                      <a:cxn ang="0">
                        <a:pos x="12" y="46"/>
                      </a:cxn>
                      <a:cxn ang="0">
                        <a:pos x="8" y="20"/>
                      </a:cxn>
                      <a:cxn ang="0">
                        <a:pos x="12" y="14"/>
                      </a:cxn>
                      <a:cxn ang="0">
                        <a:pos x="14" y="24"/>
                      </a:cxn>
                    </a:cxnLst>
                    <a:rect l="0" t="0" r="r" b="b"/>
                    <a:pathLst>
                      <a:path w="65" h="46">
                        <a:moveTo>
                          <a:pt x="14" y="24"/>
                        </a:moveTo>
                        <a:cubicBezTo>
                          <a:pt x="18" y="13"/>
                          <a:pt x="16" y="9"/>
                          <a:pt x="30" y="4"/>
                        </a:cubicBezTo>
                        <a:cubicBezTo>
                          <a:pt x="34" y="3"/>
                          <a:pt x="42" y="0"/>
                          <a:pt x="42" y="0"/>
                        </a:cubicBezTo>
                        <a:cubicBezTo>
                          <a:pt x="50" y="1"/>
                          <a:pt x="65" y="0"/>
                          <a:pt x="58" y="12"/>
                        </a:cubicBezTo>
                        <a:cubicBezTo>
                          <a:pt x="53" y="21"/>
                          <a:pt x="40" y="21"/>
                          <a:pt x="32" y="26"/>
                        </a:cubicBezTo>
                        <a:cubicBezTo>
                          <a:pt x="26" y="35"/>
                          <a:pt x="23" y="42"/>
                          <a:pt x="12" y="46"/>
                        </a:cubicBezTo>
                        <a:cubicBezTo>
                          <a:pt x="0" y="42"/>
                          <a:pt x="5" y="30"/>
                          <a:pt x="8" y="20"/>
                        </a:cubicBezTo>
                        <a:cubicBezTo>
                          <a:pt x="9" y="18"/>
                          <a:pt x="10" y="13"/>
                          <a:pt x="12" y="14"/>
                        </a:cubicBezTo>
                        <a:cubicBezTo>
                          <a:pt x="15" y="16"/>
                          <a:pt x="13" y="21"/>
                          <a:pt x="14" y="24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59" name="Freeform 67"/>
                  <p:cNvSpPr>
                    <a:spLocks/>
                  </p:cNvSpPr>
                  <p:nvPr/>
                </p:nvSpPr>
                <p:spPr bwMode="ltGray">
                  <a:xfrm>
                    <a:off x="4579" y="634"/>
                    <a:ext cx="31" cy="16"/>
                  </a:xfrm>
                  <a:custGeom>
                    <a:avLst/>
                    <a:gdLst/>
                    <a:ahLst/>
                    <a:cxnLst>
                      <a:cxn ang="0">
                        <a:pos x="0" y="31"/>
                      </a:cxn>
                      <a:cxn ang="0">
                        <a:pos x="18" y="25"/>
                      </a:cxn>
                      <a:cxn ang="0">
                        <a:pos x="52" y="1"/>
                      </a:cxn>
                      <a:cxn ang="0">
                        <a:pos x="64" y="3"/>
                      </a:cxn>
                      <a:cxn ang="0">
                        <a:pos x="50" y="19"/>
                      </a:cxn>
                      <a:cxn ang="0">
                        <a:pos x="28" y="33"/>
                      </a:cxn>
                      <a:cxn ang="0">
                        <a:pos x="22" y="47"/>
                      </a:cxn>
                      <a:cxn ang="0">
                        <a:pos x="16" y="45"/>
                      </a:cxn>
                      <a:cxn ang="0">
                        <a:pos x="12" y="39"/>
                      </a:cxn>
                      <a:cxn ang="0">
                        <a:pos x="0" y="35"/>
                      </a:cxn>
                      <a:cxn ang="0">
                        <a:pos x="0" y="31"/>
                      </a:cxn>
                    </a:cxnLst>
                    <a:rect l="0" t="0" r="r" b="b"/>
                    <a:pathLst>
                      <a:path w="69" h="47">
                        <a:moveTo>
                          <a:pt x="0" y="31"/>
                        </a:moveTo>
                        <a:cubicBezTo>
                          <a:pt x="7" y="24"/>
                          <a:pt x="9" y="22"/>
                          <a:pt x="18" y="25"/>
                        </a:cubicBezTo>
                        <a:cubicBezTo>
                          <a:pt x="25" y="4"/>
                          <a:pt x="36" y="12"/>
                          <a:pt x="52" y="1"/>
                        </a:cubicBezTo>
                        <a:cubicBezTo>
                          <a:pt x="56" y="2"/>
                          <a:pt x="61" y="0"/>
                          <a:pt x="64" y="3"/>
                        </a:cubicBezTo>
                        <a:cubicBezTo>
                          <a:pt x="69" y="8"/>
                          <a:pt x="50" y="19"/>
                          <a:pt x="50" y="19"/>
                        </a:cubicBezTo>
                        <a:cubicBezTo>
                          <a:pt x="46" y="31"/>
                          <a:pt x="35" y="22"/>
                          <a:pt x="28" y="33"/>
                        </a:cubicBezTo>
                        <a:cubicBezTo>
                          <a:pt x="31" y="41"/>
                          <a:pt x="31" y="44"/>
                          <a:pt x="22" y="47"/>
                        </a:cubicBezTo>
                        <a:cubicBezTo>
                          <a:pt x="20" y="46"/>
                          <a:pt x="18" y="46"/>
                          <a:pt x="16" y="45"/>
                        </a:cubicBezTo>
                        <a:cubicBezTo>
                          <a:pt x="14" y="43"/>
                          <a:pt x="14" y="40"/>
                          <a:pt x="12" y="39"/>
                        </a:cubicBezTo>
                        <a:cubicBezTo>
                          <a:pt x="8" y="37"/>
                          <a:pt x="0" y="35"/>
                          <a:pt x="0" y="35"/>
                        </a:cubicBezTo>
                        <a:cubicBezTo>
                          <a:pt x="2" y="26"/>
                          <a:pt x="3" y="25"/>
                          <a:pt x="0" y="31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60" name="Freeform 68"/>
                  <p:cNvSpPr>
                    <a:spLocks/>
                  </p:cNvSpPr>
                  <p:nvPr/>
                </p:nvSpPr>
                <p:spPr bwMode="ltGray">
                  <a:xfrm>
                    <a:off x="4423" y="547"/>
                    <a:ext cx="151" cy="93"/>
                  </a:xfrm>
                  <a:custGeom>
                    <a:avLst/>
                    <a:gdLst/>
                    <a:ahLst/>
                    <a:cxnLst>
                      <a:cxn ang="0">
                        <a:pos x="10" y="4"/>
                      </a:cxn>
                      <a:cxn ang="0">
                        <a:pos x="36" y="18"/>
                      </a:cxn>
                      <a:cxn ang="0">
                        <a:pos x="46" y="30"/>
                      </a:cxn>
                      <a:cxn ang="0">
                        <a:pos x="76" y="52"/>
                      </a:cxn>
                      <a:cxn ang="0">
                        <a:pos x="92" y="66"/>
                      </a:cxn>
                      <a:cxn ang="0">
                        <a:pos x="122" y="98"/>
                      </a:cxn>
                      <a:cxn ang="0">
                        <a:pos x="136" y="128"/>
                      </a:cxn>
                      <a:cxn ang="0">
                        <a:pos x="148" y="132"/>
                      </a:cxn>
                      <a:cxn ang="0">
                        <a:pos x="154" y="150"/>
                      </a:cxn>
                      <a:cxn ang="0">
                        <a:pos x="176" y="152"/>
                      </a:cxn>
                      <a:cxn ang="0">
                        <a:pos x="170" y="196"/>
                      </a:cxn>
                      <a:cxn ang="0">
                        <a:pos x="180" y="224"/>
                      </a:cxn>
                      <a:cxn ang="0">
                        <a:pos x="198" y="232"/>
                      </a:cxn>
                      <a:cxn ang="0">
                        <a:pos x="216" y="234"/>
                      </a:cxn>
                      <a:cxn ang="0">
                        <a:pos x="236" y="242"/>
                      </a:cxn>
                      <a:cxn ang="0">
                        <a:pos x="254" y="236"/>
                      </a:cxn>
                      <a:cxn ang="0">
                        <a:pos x="272" y="248"/>
                      </a:cxn>
                      <a:cxn ang="0">
                        <a:pos x="296" y="256"/>
                      </a:cxn>
                      <a:cxn ang="0">
                        <a:pos x="314" y="264"/>
                      </a:cxn>
                      <a:cxn ang="0">
                        <a:pos x="352" y="266"/>
                      </a:cxn>
                      <a:cxn ang="0">
                        <a:pos x="342" y="274"/>
                      </a:cxn>
                      <a:cxn ang="0">
                        <a:pos x="322" y="272"/>
                      </a:cxn>
                      <a:cxn ang="0">
                        <a:pos x="300" y="270"/>
                      </a:cxn>
                      <a:cxn ang="0">
                        <a:pos x="288" y="266"/>
                      </a:cxn>
                      <a:cxn ang="0">
                        <a:pos x="252" y="264"/>
                      </a:cxn>
                      <a:cxn ang="0">
                        <a:pos x="234" y="260"/>
                      </a:cxn>
                      <a:cxn ang="0">
                        <a:pos x="172" y="242"/>
                      </a:cxn>
                      <a:cxn ang="0">
                        <a:pos x="160" y="216"/>
                      </a:cxn>
                      <a:cxn ang="0">
                        <a:pos x="126" y="200"/>
                      </a:cxn>
                      <a:cxn ang="0">
                        <a:pos x="108" y="186"/>
                      </a:cxn>
                      <a:cxn ang="0">
                        <a:pos x="94" y="158"/>
                      </a:cxn>
                      <a:cxn ang="0">
                        <a:pos x="68" y="108"/>
                      </a:cxn>
                      <a:cxn ang="0">
                        <a:pos x="64" y="102"/>
                      </a:cxn>
                      <a:cxn ang="0">
                        <a:pos x="58" y="100"/>
                      </a:cxn>
                      <a:cxn ang="0">
                        <a:pos x="54" y="88"/>
                      </a:cxn>
                      <a:cxn ang="0">
                        <a:pos x="38" y="58"/>
                      </a:cxn>
                      <a:cxn ang="0">
                        <a:pos x="20" y="40"/>
                      </a:cxn>
                      <a:cxn ang="0">
                        <a:pos x="4" y="22"/>
                      </a:cxn>
                      <a:cxn ang="0">
                        <a:pos x="10" y="2"/>
                      </a:cxn>
                      <a:cxn ang="0">
                        <a:pos x="10" y="4"/>
                      </a:cxn>
                    </a:cxnLst>
                    <a:rect l="0" t="0" r="r" b="b"/>
                    <a:pathLst>
                      <a:path w="355" h="277">
                        <a:moveTo>
                          <a:pt x="10" y="4"/>
                        </a:moveTo>
                        <a:cubicBezTo>
                          <a:pt x="22" y="0"/>
                          <a:pt x="24" y="14"/>
                          <a:pt x="36" y="18"/>
                        </a:cubicBezTo>
                        <a:cubicBezTo>
                          <a:pt x="37" y="19"/>
                          <a:pt x="45" y="29"/>
                          <a:pt x="46" y="30"/>
                        </a:cubicBezTo>
                        <a:cubicBezTo>
                          <a:pt x="56" y="40"/>
                          <a:pt x="67" y="38"/>
                          <a:pt x="76" y="52"/>
                        </a:cubicBezTo>
                        <a:cubicBezTo>
                          <a:pt x="80" y="58"/>
                          <a:pt x="92" y="66"/>
                          <a:pt x="92" y="66"/>
                        </a:cubicBezTo>
                        <a:cubicBezTo>
                          <a:pt x="96" y="79"/>
                          <a:pt x="112" y="88"/>
                          <a:pt x="122" y="98"/>
                        </a:cubicBezTo>
                        <a:cubicBezTo>
                          <a:pt x="124" y="105"/>
                          <a:pt x="130" y="124"/>
                          <a:pt x="136" y="128"/>
                        </a:cubicBezTo>
                        <a:cubicBezTo>
                          <a:pt x="140" y="130"/>
                          <a:pt x="148" y="132"/>
                          <a:pt x="148" y="132"/>
                        </a:cubicBezTo>
                        <a:cubicBezTo>
                          <a:pt x="150" y="138"/>
                          <a:pt x="154" y="150"/>
                          <a:pt x="154" y="150"/>
                        </a:cubicBezTo>
                        <a:cubicBezTo>
                          <a:pt x="161" y="139"/>
                          <a:pt x="168" y="144"/>
                          <a:pt x="176" y="152"/>
                        </a:cubicBezTo>
                        <a:cubicBezTo>
                          <a:pt x="174" y="167"/>
                          <a:pt x="173" y="181"/>
                          <a:pt x="170" y="196"/>
                        </a:cubicBezTo>
                        <a:cubicBezTo>
                          <a:pt x="171" y="202"/>
                          <a:pt x="174" y="220"/>
                          <a:pt x="180" y="224"/>
                        </a:cubicBezTo>
                        <a:cubicBezTo>
                          <a:pt x="185" y="228"/>
                          <a:pt x="193" y="228"/>
                          <a:pt x="198" y="232"/>
                        </a:cubicBezTo>
                        <a:cubicBezTo>
                          <a:pt x="204" y="230"/>
                          <a:pt x="216" y="234"/>
                          <a:pt x="216" y="234"/>
                        </a:cubicBezTo>
                        <a:cubicBezTo>
                          <a:pt x="223" y="241"/>
                          <a:pt x="225" y="245"/>
                          <a:pt x="236" y="242"/>
                        </a:cubicBezTo>
                        <a:cubicBezTo>
                          <a:pt x="242" y="240"/>
                          <a:pt x="254" y="236"/>
                          <a:pt x="254" y="236"/>
                        </a:cubicBezTo>
                        <a:cubicBezTo>
                          <a:pt x="260" y="240"/>
                          <a:pt x="265" y="246"/>
                          <a:pt x="272" y="248"/>
                        </a:cubicBezTo>
                        <a:cubicBezTo>
                          <a:pt x="277" y="250"/>
                          <a:pt x="291" y="252"/>
                          <a:pt x="296" y="256"/>
                        </a:cubicBezTo>
                        <a:cubicBezTo>
                          <a:pt x="301" y="260"/>
                          <a:pt x="314" y="264"/>
                          <a:pt x="314" y="264"/>
                        </a:cubicBezTo>
                        <a:cubicBezTo>
                          <a:pt x="330" y="263"/>
                          <a:pt x="338" y="261"/>
                          <a:pt x="352" y="266"/>
                        </a:cubicBezTo>
                        <a:cubicBezTo>
                          <a:pt x="355" y="275"/>
                          <a:pt x="350" y="277"/>
                          <a:pt x="342" y="274"/>
                        </a:cubicBezTo>
                        <a:cubicBezTo>
                          <a:pt x="336" y="276"/>
                          <a:pt x="322" y="272"/>
                          <a:pt x="322" y="272"/>
                        </a:cubicBezTo>
                        <a:cubicBezTo>
                          <a:pt x="314" y="275"/>
                          <a:pt x="308" y="272"/>
                          <a:pt x="300" y="270"/>
                        </a:cubicBezTo>
                        <a:cubicBezTo>
                          <a:pt x="296" y="269"/>
                          <a:pt x="288" y="266"/>
                          <a:pt x="288" y="266"/>
                        </a:cubicBezTo>
                        <a:cubicBezTo>
                          <a:pt x="276" y="270"/>
                          <a:pt x="264" y="266"/>
                          <a:pt x="252" y="264"/>
                        </a:cubicBezTo>
                        <a:cubicBezTo>
                          <a:pt x="245" y="259"/>
                          <a:pt x="242" y="257"/>
                          <a:pt x="234" y="260"/>
                        </a:cubicBezTo>
                        <a:cubicBezTo>
                          <a:pt x="211" y="252"/>
                          <a:pt x="192" y="256"/>
                          <a:pt x="172" y="242"/>
                        </a:cubicBezTo>
                        <a:cubicBezTo>
                          <a:pt x="165" y="231"/>
                          <a:pt x="176" y="221"/>
                          <a:pt x="160" y="216"/>
                        </a:cubicBezTo>
                        <a:cubicBezTo>
                          <a:pt x="154" y="233"/>
                          <a:pt x="136" y="203"/>
                          <a:pt x="126" y="200"/>
                        </a:cubicBezTo>
                        <a:cubicBezTo>
                          <a:pt x="120" y="196"/>
                          <a:pt x="114" y="190"/>
                          <a:pt x="108" y="186"/>
                        </a:cubicBezTo>
                        <a:cubicBezTo>
                          <a:pt x="104" y="175"/>
                          <a:pt x="104" y="165"/>
                          <a:pt x="94" y="158"/>
                        </a:cubicBezTo>
                        <a:cubicBezTo>
                          <a:pt x="83" y="142"/>
                          <a:pt x="85" y="119"/>
                          <a:pt x="68" y="108"/>
                        </a:cubicBezTo>
                        <a:cubicBezTo>
                          <a:pt x="67" y="106"/>
                          <a:pt x="66" y="104"/>
                          <a:pt x="64" y="102"/>
                        </a:cubicBezTo>
                        <a:cubicBezTo>
                          <a:pt x="62" y="101"/>
                          <a:pt x="59" y="102"/>
                          <a:pt x="58" y="100"/>
                        </a:cubicBezTo>
                        <a:cubicBezTo>
                          <a:pt x="56" y="97"/>
                          <a:pt x="54" y="88"/>
                          <a:pt x="54" y="88"/>
                        </a:cubicBezTo>
                        <a:cubicBezTo>
                          <a:pt x="59" y="73"/>
                          <a:pt x="52" y="61"/>
                          <a:pt x="38" y="58"/>
                        </a:cubicBezTo>
                        <a:cubicBezTo>
                          <a:pt x="32" y="49"/>
                          <a:pt x="31" y="44"/>
                          <a:pt x="20" y="40"/>
                        </a:cubicBezTo>
                        <a:cubicBezTo>
                          <a:pt x="16" y="27"/>
                          <a:pt x="16" y="26"/>
                          <a:pt x="4" y="22"/>
                        </a:cubicBezTo>
                        <a:cubicBezTo>
                          <a:pt x="1" y="13"/>
                          <a:pt x="0" y="5"/>
                          <a:pt x="10" y="2"/>
                        </a:cubicBezTo>
                        <a:cubicBezTo>
                          <a:pt x="18" y="5"/>
                          <a:pt x="18" y="4"/>
                          <a:pt x="10" y="4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61" name="Freeform 69"/>
                  <p:cNvSpPr>
                    <a:spLocks/>
                  </p:cNvSpPr>
                  <p:nvPr/>
                </p:nvSpPr>
                <p:spPr bwMode="ltGray">
                  <a:xfrm>
                    <a:off x="4515" y="541"/>
                    <a:ext cx="67" cy="68"/>
                  </a:xfrm>
                  <a:custGeom>
                    <a:avLst/>
                    <a:gdLst/>
                    <a:ahLst/>
                    <a:cxnLst>
                      <a:cxn ang="0">
                        <a:pos x="54" y="66"/>
                      </a:cxn>
                      <a:cxn ang="0">
                        <a:pos x="66" y="58"/>
                      </a:cxn>
                      <a:cxn ang="0">
                        <a:pos x="68" y="52"/>
                      </a:cxn>
                      <a:cxn ang="0">
                        <a:pos x="80" y="44"/>
                      </a:cxn>
                      <a:cxn ang="0">
                        <a:pos x="106" y="22"/>
                      </a:cxn>
                      <a:cxn ang="0">
                        <a:pos x="112" y="4"/>
                      </a:cxn>
                      <a:cxn ang="0">
                        <a:pos x="124" y="0"/>
                      </a:cxn>
                      <a:cxn ang="0">
                        <a:pos x="150" y="28"/>
                      </a:cxn>
                      <a:cxn ang="0">
                        <a:pos x="146" y="44"/>
                      </a:cxn>
                      <a:cxn ang="0">
                        <a:pos x="126" y="64"/>
                      </a:cxn>
                      <a:cxn ang="0">
                        <a:pos x="132" y="94"/>
                      </a:cxn>
                      <a:cxn ang="0">
                        <a:pos x="142" y="110"/>
                      </a:cxn>
                      <a:cxn ang="0">
                        <a:pos x="146" y="128"/>
                      </a:cxn>
                      <a:cxn ang="0">
                        <a:pos x="128" y="128"/>
                      </a:cxn>
                      <a:cxn ang="0">
                        <a:pos x="116" y="146"/>
                      </a:cxn>
                      <a:cxn ang="0">
                        <a:pos x="104" y="156"/>
                      </a:cxn>
                      <a:cxn ang="0">
                        <a:pos x="100" y="198"/>
                      </a:cxn>
                      <a:cxn ang="0">
                        <a:pos x="88" y="202"/>
                      </a:cxn>
                      <a:cxn ang="0">
                        <a:pos x="82" y="206"/>
                      </a:cxn>
                      <a:cxn ang="0">
                        <a:pos x="76" y="202"/>
                      </a:cxn>
                      <a:cxn ang="0">
                        <a:pos x="72" y="190"/>
                      </a:cxn>
                      <a:cxn ang="0">
                        <a:pos x="60" y="186"/>
                      </a:cxn>
                      <a:cxn ang="0">
                        <a:pos x="42" y="194"/>
                      </a:cxn>
                      <a:cxn ang="0">
                        <a:pos x="28" y="186"/>
                      </a:cxn>
                      <a:cxn ang="0">
                        <a:pos x="10" y="148"/>
                      </a:cxn>
                      <a:cxn ang="0">
                        <a:pos x="4" y="130"/>
                      </a:cxn>
                      <a:cxn ang="0">
                        <a:pos x="0" y="118"/>
                      </a:cxn>
                      <a:cxn ang="0">
                        <a:pos x="20" y="96"/>
                      </a:cxn>
                      <a:cxn ang="0">
                        <a:pos x="32" y="104"/>
                      </a:cxn>
                      <a:cxn ang="0">
                        <a:pos x="34" y="80"/>
                      </a:cxn>
                      <a:cxn ang="0">
                        <a:pos x="52" y="70"/>
                      </a:cxn>
                      <a:cxn ang="0">
                        <a:pos x="54" y="66"/>
                      </a:cxn>
                    </a:cxnLst>
                    <a:rect l="0" t="0" r="r" b="b"/>
                    <a:pathLst>
                      <a:path w="156" h="206">
                        <a:moveTo>
                          <a:pt x="54" y="66"/>
                        </a:moveTo>
                        <a:cubicBezTo>
                          <a:pt x="58" y="63"/>
                          <a:pt x="64" y="63"/>
                          <a:pt x="66" y="58"/>
                        </a:cubicBezTo>
                        <a:cubicBezTo>
                          <a:pt x="67" y="56"/>
                          <a:pt x="67" y="53"/>
                          <a:pt x="68" y="52"/>
                        </a:cubicBezTo>
                        <a:cubicBezTo>
                          <a:pt x="71" y="49"/>
                          <a:pt x="80" y="44"/>
                          <a:pt x="80" y="44"/>
                        </a:cubicBezTo>
                        <a:cubicBezTo>
                          <a:pt x="113" y="55"/>
                          <a:pt x="85" y="29"/>
                          <a:pt x="106" y="22"/>
                        </a:cubicBezTo>
                        <a:cubicBezTo>
                          <a:pt x="110" y="17"/>
                          <a:pt x="108" y="9"/>
                          <a:pt x="112" y="4"/>
                        </a:cubicBezTo>
                        <a:cubicBezTo>
                          <a:pt x="115" y="1"/>
                          <a:pt x="124" y="0"/>
                          <a:pt x="124" y="0"/>
                        </a:cubicBezTo>
                        <a:cubicBezTo>
                          <a:pt x="138" y="14"/>
                          <a:pt x="126" y="23"/>
                          <a:pt x="150" y="28"/>
                        </a:cubicBezTo>
                        <a:cubicBezTo>
                          <a:pt x="156" y="36"/>
                          <a:pt x="154" y="39"/>
                          <a:pt x="146" y="44"/>
                        </a:cubicBezTo>
                        <a:cubicBezTo>
                          <a:pt x="141" y="52"/>
                          <a:pt x="135" y="61"/>
                          <a:pt x="126" y="64"/>
                        </a:cubicBezTo>
                        <a:cubicBezTo>
                          <a:pt x="118" y="75"/>
                          <a:pt x="128" y="83"/>
                          <a:pt x="132" y="94"/>
                        </a:cubicBezTo>
                        <a:cubicBezTo>
                          <a:pt x="129" y="103"/>
                          <a:pt x="135" y="105"/>
                          <a:pt x="142" y="110"/>
                        </a:cubicBezTo>
                        <a:cubicBezTo>
                          <a:pt x="145" y="119"/>
                          <a:pt x="141" y="120"/>
                          <a:pt x="146" y="128"/>
                        </a:cubicBezTo>
                        <a:cubicBezTo>
                          <a:pt x="142" y="139"/>
                          <a:pt x="135" y="133"/>
                          <a:pt x="128" y="128"/>
                        </a:cubicBezTo>
                        <a:cubicBezTo>
                          <a:pt x="116" y="132"/>
                          <a:pt x="122" y="136"/>
                          <a:pt x="116" y="146"/>
                        </a:cubicBezTo>
                        <a:cubicBezTo>
                          <a:pt x="113" y="151"/>
                          <a:pt x="108" y="152"/>
                          <a:pt x="104" y="156"/>
                        </a:cubicBezTo>
                        <a:cubicBezTo>
                          <a:pt x="107" y="167"/>
                          <a:pt x="112" y="191"/>
                          <a:pt x="100" y="198"/>
                        </a:cubicBezTo>
                        <a:cubicBezTo>
                          <a:pt x="96" y="200"/>
                          <a:pt x="92" y="200"/>
                          <a:pt x="88" y="202"/>
                        </a:cubicBezTo>
                        <a:cubicBezTo>
                          <a:pt x="86" y="203"/>
                          <a:pt x="84" y="205"/>
                          <a:pt x="82" y="206"/>
                        </a:cubicBezTo>
                        <a:cubicBezTo>
                          <a:pt x="80" y="205"/>
                          <a:pt x="77" y="204"/>
                          <a:pt x="76" y="202"/>
                        </a:cubicBezTo>
                        <a:cubicBezTo>
                          <a:pt x="74" y="198"/>
                          <a:pt x="76" y="191"/>
                          <a:pt x="72" y="190"/>
                        </a:cubicBezTo>
                        <a:cubicBezTo>
                          <a:pt x="68" y="189"/>
                          <a:pt x="60" y="186"/>
                          <a:pt x="60" y="186"/>
                        </a:cubicBezTo>
                        <a:cubicBezTo>
                          <a:pt x="53" y="188"/>
                          <a:pt x="49" y="192"/>
                          <a:pt x="42" y="194"/>
                        </a:cubicBezTo>
                        <a:cubicBezTo>
                          <a:pt x="34" y="189"/>
                          <a:pt x="37" y="183"/>
                          <a:pt x="28" y="186"/>
                        </a:cubicBezTo>
                        <a:cubicBezTo>
                          <a:pt x="12" y="181"/>
                          <a:pt x="19" y="161"/>
                          <a:pt x="10" y="148"/>
                        </a:cubicBezTo>
                        <a:cubicBezTo>
                          <a:pt x="5" y="121"/>
                          <a:pt x="11" y="147"/>
                          <a:pt x="4" y="130"/>
                        </a:cubicBezTo>
                        <a:cubicBezTo>
                          <a:pt x="2" y="126"/>
                          <a:pt x="0" y="118"/>
                          <a:pt x="0" y="118"/>
                        </a:cubicBezTo>
                        <a:cubicBezTo>
                          <a:pt x="2" y="95"/>
                          <a:pt x="0" y="83"/>
                          <a:pt x="20" y="96"/>
                        </a:cubicBezTo>
                        <a:cubicBezTo>
                          <a:pt x="23" y="105"/>
                          <a:pt x="23" y="110"/>
                          <a:pt x="32" y="104"/>
                        </a:cubicBezTo>
                        <a:cubicBezTo>
                          <a:pt x="35" y="95"/>
                          <a:pt x="29" y="88"/>
                          <a:pt x="34" y="80"/>
                        </a:cubicBezTo>
                        <a:cubicBezTo>
                          <a:pt x="36" y="76"/>
                          <a:pt x="48" y="73"/>
                          <a:pt x="52" y="70"/>
                        </a:cubicBezTo>
                        <a:cubicBezTo>
                          <a:pt x="57" y="63"/>
                          <a:pt x="58" y="62"/>
                          <a:pt x="54" y="66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62" name="Freeform 70"/>
                  <p:cNvSpPr>
                    <a:spLocks/>
                  </p:cNvSpPr>
                  <p:nvPr/>
                </p:nvSpPr>
                <p:spPr bwMode="ltGray">
                  <a:xfrm>
                    <a:off x="4579" y="572"/>
                    <a:ext cx="51" cy="13"/>
                  </a:xfrm>
                  <a:custGeom>
                    <a:avLst/>
                    <a:gdLst/>
                    <a:ahLst/>
                    <a:cxnLst>
                      <a:cxn ang="0">
                        <a:pos x="4" y="32"/>
                      </a:cxn>
                      <a:cxn ang="0">
                        <a:pos x="18" y="10"/>
                      </a:cxn>
                      <a:cxn ang="0">
                        <a:pos x="46" y="20"/>
                      </a:cxn>
                      <a:cxn ang="0">
                        <a:pos x="72" y="14"/>
                      </a:cxn>
                      <a:cxn ang="0">
                        <a:pos x="90" y="0"/>
                      </a:cxn>
                      <a:cxn ang="0">
                        <a:pos x="76" y="26"/>
                      </a:cxn>
                      <a:cxn ang="0">
                        <a:pos x="60" y="38"/>
                      </a:cxn>
                      <a:cxn ang="0">
                        <a:pos x="42" y="32"/>
                      </a:cxn>
                      <a:cxn ang="0">
                        <a:pos x="14" y="30"/>
                      </a:cxn>
                      <a:cxn ang="0">
                        <a:pos x="4" y="32"/>
                      </a:cxn>
                    </a:cxnLst>
                    <a:rect l="0" t="0" r="r" b="b"/>
                    <a:pathLst>
                      <a:path w="109" h="38">
                        <a:moveTo>
                          <a:pt x="4" y="32"/>
                        </a:moveTo>
                        <a:cubicBezTo>
                          <a:pt x="7" y="22"/>
                          <a:pt x="7" y="14"/>
                          <a:pt x="18" y="10"/>
                        </a:cubicBezTo>
                        <a:cubicBezTo>
                          <a:pt x="28" y="12"/>
                          <a:pt x="37" y="14"/>
                          <a:pt x="46" y="20"/>
                        </a:cubicBezTo>
                        <a:cubicBezTo>
                          <a:pt x="62" y="15"/>
                          <a:pt x="54" y="17"/>
                          <a:pt x="72" y="14"/>
                        </a:cubicBezTo>
                        <a:cubicBezTo>
                          <a:pt x="77" y="9"/>
                          <a:pt x="90" y="0"/>
                          <a:pt x="90" y="0"/>
                        </a:cubicBezTo>
                        <a:cubicBezTo>
                          <a:pt x="109" y="6"/>
                          <a:pt x="85" y="23"/>
                          <a:pt x="76" y="26"/>
                        </a:cubicBezTo>
                        <a:cubicBezTo>
                          <a:pt x="71" y="33"/>
                          <a:pt x="68" y="35"/>
                          <a:pt x="60" y="38"/>
                        </a:cubicBezTo>
                        <a:cubicBezTo>
                          <a:pt x="54" y="36"/>
                          <a:pt x="42" y="32"/>
                          <a:pt x="42" y="32"/>
                        </a:cubicBezTo>
                        <a:cubicBezTo>
                          <a:pt x="33" y="23"/>
                          <a:pt x="26" y="26"/>
                          <a:pt x="14" y="30"/>
                        </a:cubicBezTo>
                        <a:cubicBezTo>
                          <a:pt x="1" y="28"/>
                          <a:pt x="0" y="24"/>
                          <a:pt x="4" y="3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63" name="Freeform 71"/>
                  <p:cNvSpPr>
                    <a:spLocks/>
                  </p:cNvSpPr>
                  <p:nvPr/>
                </p:nvSpPr>
                <p:spPr bwMode="ltGray">
                  <a:xfrm>
                    <a:off x="4578" y="588"/>
                    <a:ext cx="32" cy="34"/>
                  </a:xfrm>
                  <a:custGeom>
                    <a:avLst/>
                    <a:gdLst/>
                    <a:ahLst/>
                    <a:cxnLst>
                      <a:cxn ang="0">
                        <a:pos x="8" y="18"/>
                      </a:cxn>
                      <a:cxn ang="0">
                        <a:pos x="18" y="0"/>
                      </a:cxn>
                      <a:cxn ang="0">
                        <a:pos x="34" y="18"/>
                      </a:cxn>
                      <a:cxn ang="0">
                        <a:pos x="62" y="4"/>
                      </a:cxn>
                      <a:cxn ang="0">
                        <a:pos x="46" y="34"/>
                      </a:cxn>
                      <a:cxn ang="0">
                        <a:pos x="54" y="48"/>
                      </a:cxn>
                      <a:cxn ang="0">
                        <a:pos x="58" y="60"/>
                      </a:cxn>
                      <a:cxn ang="0">
                        <a:pos x="46" y="74"/>
                      </a:cxn>
                      <a:cxn ang="0">
                        <a:pos x="34" y="60"/>
                      </a:cxn>
                      <a:cxn ang="0">
                        <a:pos x="22" y="48"/>
                      </a:cxn>
                      <a:cxn ang="0">
                        <a:pos x="28" y="68"/>
                      </a:cxn>
                      <a:cxn ang="0">
                        <a:pos x="30" y="74"/>
                      </a:cxn>
                      <a:cxn ang="0">
                        <a:pos x="20" y="104"/>
                      </a:cxn>
                      <a:cxn ang="0">
                        <a:pos x="12" y="102"/>
                      </a:cxn>
                      <a:cxn ang="0">
                        <a:pos x="8" y="90"/>
                      </a:cxn>
                      <a:cxn ang="0">
                        <a:pos x="0" y="54"/>
                      </a:cxn>
                      <a:cxn ang="0">
                        <a:pos x="2" y="30"/>
                      </a:cxn>
                      <a:cxn ang="0">
                        <a:pos x="8" y="18"/>
                      </a:cxn>
                    </a:cxnLst>
                    <a:rect l="0" t="0" r="r" b="b"/>
                    <a:pathLst>
                      <a:path w="76" h="104">
                        <a:moveTo>
                          <a:pt x="8" y="18"/>
                        </a:moveTo>
                        <a:cubicBezTo>
                          <a:pt x="10" y="8"/>
                          <a:pt x="9" y="3"/>
                          <a:pt x="18" y="0"/>
                        </a:cubicBezTo>
                        <a:cubicBezTo>
                          <a:pt x="28" y="3"/>
                          <a:pt x="25" y="12"/>
                          <a:pt x="34" y="18"/>
                        </a:cubicBezTo>
                        <a:cubicBezTo>
                          <a:pt x="46" y="16"/>
                          <a:pt x="51" y="8"/>
                          <a:pt x="62" y="4"/>
                        </a:cubicBezTo>
                        <a:cubicBezTo>
                          <a:pt x="76" y="9"/>
                          <a:pt x="56" y="31"/>
                          <a:pt x="46" y="34"/>
                        </a:cubicBezTo>
                        <a:cubicBezTo>
                          <a:pt x="51" y="56"/>
                          <a:pt x="43" y="29"/>
                          <a:pt x="54" y="48"/>
                        </a:cubicBezTo>
                        <a:cubicBezTo>
                          <a:pt x="56" y="52"/>
                          <a:pt x="58" y="60"/>
                          <a:pt x="58" y="60"/>
                        </a:cubicBezTo>
                        <a:cubicBezTo>
                          <a:pt x="55" y="68"/>
                          <a:pt x="54" y="71"/>
                          <a:pt x="46" y="74"/>
                        </a:cubicBezTo>
                        <a:cubicBezTo>
                          <a:pt x="38" y="71"/>
                          <a:pt x="37" y="68"/>
                          <a:pt x="34" y="60"/>
                        </a:cubicBezTo>
                        <a:cubicBezTo>
                          <a:pt x="33" y="50"/>
                          <a:pt x="32" y="33"/>
                          <a:pt x="22" y="48"/>
                        </a:cubicBezTo>
                        <a:cubicBezTo>
                          <a:pt x="25" y="60"/>
                          <a:pt x="23" y="53"/>
                          <a:pt x="28" y="68"/>
                        </a:cubicBezTo>
                        <a:cubicBezTo>
                          <a:pt x="29" y="70"/>
                          <a:pt x="30" y="74"/>
                          <a:pt x="30" y="74"/>
                        </a:cubicBezTo>
                        <a:cubicBezTo>
                          <a:pt x="24" y="84"/>
                          <a:pt x="22" y="93"/>
                          <a:pt x="20" y="104"/>
                        </a:cubicBezTo>
                        <a:cubicBezTo>
                          <a:pt x="17" y="103"/>
                          <a:pt x="14" y="104"/>
                          <a:pt x="12" y="102"/>
                        </a:cubicBezTo>
                        <a:cubicBezTo>
                          <a:pt x="9" y="99"/>
                          <a:pt x="8" y="90"/>
                          <a:pt x="8" y="90"/>
                        </a:cubicBezTo>
                        <a:cubicBezTo>
                          <a:pt x="13" y="75"/>
                          <a:pt x="14" y="64"/>
                          <a:pt x="0" y="54"/>
                        </a:cubicBezTo>
                        <a:cubicBezTo>
                          <a:pt x="1" y="46"/>
                          <a:pt x="1" y="38"/>
                          <a:pt x="2" y="30"/>
                        </a:cubicBezTo>
                        <a:cubicBezTo>
                          <a:pt x="2" y="27"/>
                          <a:pt x="13" y="2"/>
                          <a:pt x="8" y="1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64" name="Freeform 72"/>
                  <p:cNvSpPr>
                    <a:spLocks/>
                  </p:cNvSpPr>
                  <p:nvPr/>
                </p:nvSpPr>
                <p:spPr bwMode="ltGray">
                  <a:xfrm>
                    <a:off x="4632" y="569"/>
                    <a:ext cx="16" cy="20"/>
                  </a:xfrm>
                  <a:custGeom>
                    <a:avLst/>
                    <a:gdLst/>
                    <a:ahLst/>
                    <a:cxnLst>
                      <a:cxn ang="0">
                        <a:pos x="3" y="28"/>
                      </a:cxn>
                      <a:cxn ang="0">
                        <a:pos x="13" y="0"/>
                      </a:cxn>
                      <a:cxn ang="0">
                        <a:pos x="15" y="28"/>
                      </a:cxn>
                      <a:cxn ang="0">
                        <a:pos x="37" y="38"/>
                      </a:cxn>
                      <a:cxn ang="0">
                        <a:pos x="19" y="44"/>
                      </a:cxn>
                      <a:cxn ang="0">
                        <a:pos x="5" y="58"/>
                      </a:cxn>
                      <a:cxn ang="0">
                        <a:pos x="1" y="34"/>
                      </a:cxn>
                      <a:cxn ang="0">
                        <a:pos x="3" y="28"/>
                      </a:cxn>
                    </a:cxnLst>
                    <a:rect l="0" t="0" r="r" b="b"/>
                    <a:pathLst>
                      <a:path w="37" h="61">
                        <a:moveTo>
                          <a:pt x="3" y="28"/>
                        </a:moveTo>
                        <a:cubicBezTo>
                          <a:pt x="5" y="14"/>
                          <a:pt x="2" y="7"/>
                          <a:pt x="13" y="0"/>
                        </a:cubicBezTo>
                        <a:cubicBezTo>
                          <a:pt x="26" y="9"/>
                          <a:pt x="23" y="17"/>
                          <a:pt x="15" y="28"/>
                        </a:cubicBezTo>
                        <a:cubicBezTo>
                          <a:pt x="25" y="31"/>
                          <a:pt x="33" y="27"/>
                          <a:pt x="37" y="38"/>
                        </a:cubicBezTo>
                        <a:cubicBezTo>
                          <a:pt x="30" y="45"/>
                          <a:pt x="28" y="47"/>
                          <a:pt x="19" y="44"/>
                        </a:cubicBezTo>
                        <a:cubicBezTo>
                          <a:pt x="13" y="54"/>
                          <a:pt x="18" y="61"/>
                          <a:pt x="5" y="58"/>
                        </a:cubicBezTo>
                        <a:cubicBezTo>
                          <a:pt x="0" y="50"/>
                          <a:pt x="3" y="44"/>
                          <a:pt x="1" y="34"/>
                        </a:cubicBezTo>
                        <a:cubicBezTo>
                          <a:pt x="2" y="32"/>
                          <a:pt x="3" y="28"/>
                          <a:pt x="3" y="2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65" name="Freeform 73"/>
                  <p:cNvSpPr>
                    <a:spLocks/>
                  </p:cNvSpPr>
                  <p:nvPr/>
                </p:nvSpPr>
                <p:spPr bwMode="ltGray">
                  <a:xfrm>
                    <a:off x="4636" y="600"/>
                    <a:ext cx="20" cy="10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29" y="0"/>
                      </a:cxn>
                      <a:cxn ang="0">
                        <a:pos x="49" y="16"/>
                      </a:cxn>
                      <a:cxn ang="0">
                        <a:pos x="35" y="14"/>
                      </a:cxn>
                      <a:cxn ang="0">
                        <a:pos x="3" y="16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49" h="29">
                        <a:moveTo>
                          <a:pt x="7" y="0"/>
                        </a:moveTo>
                        <a:cubicBezTo>
                          <a:pt x="15" y="6"/>
                          <a:pt x="19" y="2"/>
                          <a:pt x="29" y="0"/>
                        </a:cubicBezTo>
                        <a:cubicBezTo>
                          <a:pt x="45" y="5"/>
                          <a:pt x="40" y="3"/>
                          <a:pt x="49" y="16"/>
                        </a:cubicBezTo>
                        <a:cubicBezTo>
                          <a:pt x="46" y="29"/>
                          <a:pt x="42" y="21"/>
                          <a:pt x="35" y="14"/>
                        </a:cubicBezTo>
                        <a:cubicBezTo>
                          <a:pt x="26" y="15"/>
                          <a:pt x="12" y="19"/>
                          <a:pt x="3" y="16"/>
                        </a:cubicBezTo>
                        <a:cubicBezTo>
                          <a:pt x="0" y="6"/>
                          <a:pt x="7" y="10"/>
                          <a:pt x="7" y="0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66" name="Freeform 74"/>
                  <p:cNvSpPr>
                    <a:spLocks/>
                  </p:cNvSpPr>
                  <p:nvPr/>
                </p:nvSpPr>
                <p:spPr bwMode="ltGray">
                  <a:xfrm>
                    <a:off x="4657" y="585"/>
                    <a:ext cx="26" cy="17"/>
                  </a:xfrm>
                  <a:custGeom>
                    <a:avLst/>
                    <a:gdLst/>
                    <a:ahLst/>
                    <a:cxnLst>
                      <a:cxn ang="0">
                        <a:pos x="21" y="38"/>
                      </a:cxn>
                      <a:cxn ang="0">
                        <a:pos x="15" y="26"/>
                      </a:cxn>
                      <a:cxn ang="0">
                        <a:pos x="3" y="22"/>
                      </a:cxn>
                      <a:cxn ang="0">
                        <a:pos x="13" y="8"/>
                      </a:cxn>
                      <a:cxn ang="0">
                        <a:pos x="25" y="0"/>
                      </a:cxn>
                      <a:cxn ang="0">
                        <a:pos x="49" y="10"/>
                      </a:cxn>
                      <a:cxn ang="0">
                        <a:pos x="53" y="20"/>
                      </a:cxn>
                      <a:cxn ang="0">
                        <a:pos x="61" y="32"/>
                      </a:cxn>
                      <a:cxn ang="0">
                        <a:pos x="41" y="38"/>
                      </a:cxn>
                      <a:cxn ang="0">
                        <a:pos x="23" y="44"/>
                      </a:cxn>
                      <a:cxn ang="0">
                        <a:pos x="21" y="38"/>
                      </a:cxn>
                    </a:cxnLst>
                    <a:rect l="0" t="0" r="r" b="b"/>
                    <a:pathLst>
                      <a:path w="61" h="48">
                        <a:moveTo>
                          <a:pt x="21" y="38"/>
                        </a:moveTo>
                        <a:cubicBezTo>
                          <a:pt x="19" y="34"/>
                          <a:pt x="19" y="29"/>
                          <a:pt x="15" y="26"/>
                        </a:cubicBezTo>
                        <a:cubicBezTo>
                          <a:pt x="12" y="24"/>
                          <a:pt x="3" y="22"/>
                          <a:pt x="3" y="22"/>
                        </a:cubicBezTo>
                        <a:cubicBezTo>
                          <a:pt x="0" y="12"/>
                          <a:pt x="5" y="12"/>
                          <a:pt x="13" y="8"/>
                        </a:cubicBezTo>
                        <a:cubicBezTo>
                          <a:pt x="17" y="6"/>
                          <a:pt x="25" y="0"/>
                          <a:pt x="25" y="0"/>
                        </a:cubicBezTo>
                        <a:cubicBezTo>
                          <a:pt x="37" y="2"/>
                          <a:pt x="41" y="2"/>
                          <a:pt x="49" y="10"/>
                        </a:cubicBezTo>
                        <a:cubicBezTo>
                          <a:pt x="45" y="21"/>
                          <a:pt x="46" y="12"/>
                          <a:pt x="53" y="20"/>
                        </a:cubicBezTo>
                        <a:cubicBezTo>
                          <a:pt x="56" y="24"/>
                          <a:pt x="61" y="32"/>
                          <a:pt x="61" y="32"/>
                        </a:cubicBezTo>
                        <a:cubicBezTo>
                          <a:pt x="56" y="47"/>
                          <a:pt x="53" y="42"/>
                          <a:pt x="41" y="38"/>
                        </a:cubicBezTo>
                        <a:cubicBezTo>
                          <a:pt x="27" y="47"/>
                          <a:pt x="34" y="48"/>
                          <a:pt x="23" y="44"/>
                        </a:cubicBezTo>
                        <a:cubicBezTo>
                          <a:pt x="22" y="42"/>
                          <a:pt x="21" y="38"/>
                          <a:pt x="21" y="3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67" name="Freeform 75"/>
                  <p:cNvSpPr>
                    <a:spLocks/>
                  </p:cNvSpPr>
                  <p:nvPr/>
                </p:nvSpPr>
                <p:spPr bwMode="ltGray">
                  <a:xfrm>
                    <a:off x="4662" y="593"/>
                    <a:ext cx="122" cy="61"/>
                  </a:xfrm>
                  <a:custGeom>
                    <a:avLst/>
                    <a:gdLst/>
                    <a:ahLst/>
                    <a:cxnLst>
                      <a:cxn ang="0">
                        <a:pos x="46" y="28"/>
                      </a:cxn>
                      <a:cxn ang="0">
                        <a:pos x="36" y="14"/>
                      </a:cxn>
                      <a:cxn ang="0">
                        <a:pos x="26" y="30"/>
                      </a:cxn>
                      <a:cxn ang="0">
                        <a:pos x="0" y="24"/>
                      </a:cxn>
                      <a:cxn ang="0">
                        <a:pos x="10" y="42"/>
                      </a:cxn>
                      <a:cxn ang="0">
                        <a:pos x="16" y="62"/>
                      </a:cxn>
                      <a:cxn ang="0">
                        <a:pos x="24" y="48"/>
                      </a:cxn>
                      <a:cxn ang="0">
                        <a:pos x="30" y="44"/>
                      </a:cxn>
                      <a:cxn ang="0">
                        <a:pos x="48" y="56"/>
                      </a:cxn>
                      <a:cxn ang="0">
                        <a:pos x="70" y="62"/>
                      </a:cxn>
                      <a:cxn ang="0">
                        <a:pos x="88" y="72"/>
                      </a:cxn>
                      <a:cxn ang="0">
                        <a:pos x="106" y="102"/>
                      </a:cxn>
                      <a:cxn ang="0">
                        <a:pos x="104" y="122"/>
                      </a:cxn>
                      <a:cxn ang="0">
                        <a:pos x="98" y="134"/>
                      </a:cxn>
                      <a:cxn ang="0">
                        <a:pos x="122" y="128"/>
                      </a:cxn>
                      <a:cxn ang="0">
                        <a:pos x="140" y="140"/>
                      </a:cxn>
                      <a:cxn ang="0">
                        <a:pos x="168" y="148"/>
                      </a:cxn>
                      <a:cxn ang="0">
                        <a:pos x="174" y="146"/>
                      </a:cxn>
                      <a:cxn ang="0">
                        <a:pos x="168" y="134"/>
                      </a:cxn>
                      <a:cxn ang="0">
                        <a:pos x="178" y="136"/>
                      </a:cxn>
                      <a:cxn ang="0">
                        <a:pos x="186" y="118"/>
                      </a:cxn>
                      <a:cxn ang="0">
                        <a:pos x="202" y="122"/>
                      </a:cxn>
                      <a:cxn ang="0">
                        <a:pos x="214" y="130"/>
                      </a:cxn>
                      <a:cxn ang="0">
                        <a:pos x="244" y="168"/>
                      </a:cxn>
                      <a:cxn ang="0">
                        <a:pos x="262" y="178"/>
                      </a:cxn>
                      <a:cxn ang="0">
                        <a:pos x="284" y="170"/>
                      </a:cxn>
                      <a:cxn ang="0">
                        <a:pos x="268" y="160"/>
                      </a:cxn>
                      <a:cxn ang="0">
                        <a:pos x="256" y="138"/>
                      </a:cxn>
                      <a:cxn ang="0">
                        <a:pos x="250" y="132"/>
                      </a:cxn>
                      <a:cxn ang="0">
                        <a:pos x="248" y="122"/>
                      </a:cxn>
                      <a:cxn ang="0">
                        <a:pos x="236" y="116"/>
                      </a:cxn>
                      <a:cxn ang="0">
                        <a:pos x="240" y="96"/>
                      </a:cxn>
                      <a:cxn ang="0">
                        <a:pos x="220" y="86"/>
                      </a:cxn>
                      <a:cxn ang="0">
                        <a:pos x="210" y="70"/>
                      </a:cxn>
                      <a:cxn ang="0">
                        <a:pos x="190" y="54"/>
                      </a:cxn>
                      <a:cxn ang="0">
                        <a:pos x="168" y="38"/>
                      </a:cxn>
                      <a:cxn ang="0">
                        <a:pos x="156" y="34"/>
                      </a:cxn>
                      <a:cxn ang="0">
                        <a:pos x="120" y="16"/>
                      </a:cxn>
                      <a:cxn ang="0">
                        <a:pos x="102" y="4"/>
                      </a:cxn>
                      <a:cxn ang="0">
                        <a:pos x="96" y="0"/>
                      </a:cxn>
                      <a:cxn ang="0">
                        <a:pos x="70" y="10"/>
                      </a:cxn>
                      <a:cxn ang="0">
                        <a:pos x="56" y="32"/>
                      </a:cxn>
                      <a:cxn ang="0">
                        <a:pos x="46" y="28"/>
                      </a:cxn>
                    </a:cxnLst>
                    <a:rect l="0" t="0" r="r" b="b"/>
                    <a:pathLst>
                      <a:path w="286" h="182">
                        <a:moveTo>
                          <a:pt x="46" y="28"/>
                        </a:moveTo>
                        <a:cubicBezTo>
                          <a:pt x="41" y="14"/>
                          <a:pt x="46" y="17"/>
                          <a:pt x="36" y="14"/>
                        </a:cubicBezTo>
                        <a:cubicBezTo>
                          <a:pt x="31" y="17"/>
                          <a:pt x="26" y="30"/>
                          <a:pt x="26" y="30"/>
                        </a:cubicBezTo>
                        <a:cubicBezTo>
                          <a:pt x="12" y="25"/>
                          <a:pt x="19" y="21"/>
                          <a:pt x="0" y="24"/>
                        </a:cubicBezTo>
                        <a:cubicBezTo>
                          <a:pt x="2" y="33"/>
                          <a:pt x="2" y="37"/>
                          <a:pt x="10" y="42"/>
                        </a:cubicBezTo>
                        <a:cubicBezTo>
                          <a:pt x="12" y="49"/>
                          <a:pt x="14" y="55"/>
                          <a:pt x="16" y="62"/>
                        </a:cubicBezTo>
                        <a:cubicBezTo>
                          <a:pt x="24" y="59"/>
                          <a:pt x="27" y="57"/>
                          <a:pt x="24" y="48"/>
                        </a:cubicBezTo>
                        <a:cubicBezTo>
                          <a:pt x="26" y="47"/>
                          <a:pt x="28" y="43"/>
                          <a:pt x="30" y="44"/>
                        </a:cubicBezTo>
                        <a:cubicBezTo>
                          <a:pt x="48" y="48"/>
                          <a:pt x="36" y="52"/>
                          <a:pt x="48" y="56"/>
                        </a:cubicBezTo>
                        <a:cubicBezTo>
                          <a:pt x="74" y="65"/>
                          <a:pt x="47" y="56"/>
                          <a:pt x="70" y="62"/>
                        </a:cubicBezTo>
                        <a:cubicBezTo>
                          <a:pt x="77" y="64"/>
                          <a:pt x="88" y="72"/>
                          <a:pt x="88" y="72"/>
                        </a:cubicBezTo>
                        <a:cubicBezTo>
                          <a:pt x="96" y="84"/>
                          <a:pt x="102" y="87"/>
                          <a:pt x="106" y="102"/>
                        </a:cubicBezTo>
                        <a:cubicBezTo>
                          <a:pt x="105" y="109"/>
                          <a:pt x="106" y="115"/>
                          <a:pt x="104" y="122"/>
                        </a:cubicBezTo>
                        <a:cubicBezTo>
                          <a:pt x="103" y="126"/>
                          <a:pt x="94" y="132"/>
                          <a:pt x="98" y="134"/>
                        </a:cubicBezTo>
                        <a:cubicBezTo>
                          <a:pt x="106" y="137"/>
                          <a:pt x="122" y="128"/>
                          <a:pt x="122" y="128"/>
                        </a:cubicBezTo>
                        <a:cubicBezTo>
                          <a:pt x="130" y="131"/>
                          <a:pt x="133" y="135"/>
                          <a:pt x="140" y="140"/>
                        </a:cubicBezTo>
                        <a:cubicBezTo>
                          <a:pt x="148" y="145"/>
                          <a:pt x="159" y="145"/>
                          <a:pt x="168" y="148"/>
                        </a:cubicBezTo>
                        <a:cubicBezTo>
                          <a:pt x="170" y="147"/>
                          <a:pt x="173" y="148"/>
                          <a:pt x="174" y="146"/>
                        </a:cubicBezTo>
                        <a:cubicBezTo>
                          <a:pt x="176" y="142"/>
                          <a:pt x="164" y="136"/>
                          <a:pt x="168" y="134"/>
                        </a:cubicBezTo>
                        <a:cubicBezTo>
                          <a:pt x="171" y="132"/>
                          <a:pt x="175" y="135"/>
                          <a:pt x="178" y="136"/>
                        </a:cubicBezTo>
                        <a:cubicBezTo>
                          <a:pt x="182" y="131"/>
                          <a:pt x="186" y="118"/>
                          <a:pt x="186" y="118"/>
                        </a:cubicBezTo>
                        <a:cubicBezTo>
                          <a:pt x="189" y="119"/>
                          <a:pt x="199" y="120"/>
                          <a:pt x="202" y="122"/>
                        </a:cubicBezTo>
                        <a:cubicBezTo>
                          <a:pt x="206" y="124"/>
                          <a:pt x="214" y="130"/>
                          <a:pt x="214" y="130"/>
                        </a:cubicBezTo>
                        <a:cubicBezTo>
                          <a:pt x="224" y="145"/>
                          <a:pt x="228" y="158"/>
                          <a:pt x="244" y="168"/>
                        </a:cubicBezTo>
                        <a:cubicBezTo>
                          <a:pt x="250" y="172"/>
                          <a:pt x="262" y="178"/>
                          <a:pt x="262" y="178"/>
                        </a:cubicBezTo>
                        <a:cubicBezTo>
                          <a:pt x="265" y="178"/>
                          <a:pt x="286" y="182"/>
                          <a:pt x="284" y="170"/>
                        </a:cubicBezTo>
                        <a:cubicBezTo>
                          <a:pt x="283" y="164"/>
                          <a:pt x="268" y="160"/>
                          <a:pt x="268" y="160"/>
                        </a:cubicBezTo>
                        <a:cubicBezTo>
                          <a:pt x="261" y="150"/>
                          <a:pt x="270" y="143"/>
                          <a:pt x="256" y="138"/>
                        </a:cubicBezTo>
                        <a:cubicBezTo>
                          <a:pt x="254" y="136"/>
                          <a:pt x="251" y="135"/>
                          <a:pt x="250" y="132"/>
                        </a:cubicBezTo>
                        <a:cubicBezTo>
                          <a:pt x="248" y="129"/>
                          <a:pt x="250" y="125"/>
                          <a:pt x="248" y="122"/>
                        </a:cubicBezTo>
                        <a:cubicBezTo>
                          <a:pt x="246" y="118"/>
                          <a:pt x="240" y="118"/>
                          <a:pt x="236" y="116"/>
                        </a:cubicBezTo>
                        <a:cubicBezTo>
                          <a:pt x="230" y="107"/>
                          <a:pt x="227" y="100"/>
                          <a:pt x="240" y="96"/>
                        </a:cubicBezTo>
                        <a:cubicBezTo>
                          <a:pt x="236" y="83"/>
                          <a:pt x="236" y="84"/>
                          <a:pt x="220" y="86"/>
                        </a:cubicBezTo>
                        <a:cubicBezTo>
                          <a:pt x="209" y="82"/>
                          <a:pt x="208" y="82"/>
                          <a:pt x="210" y="70"/>
                        </a:cubicBezTo>
                        <a:cubicBezTo>
                          <a:pt x="207" y="60"/>
                          <a:pt x="199" y="57"/>
                          <a:pt x="190" y="54"/>
                        </a:cubicBezTo>
                        <a:cubicBezTo>
                          <a:pt x="181" y="45"/>
                          <a:pt x="181" y="42"/>
                          <a:pt x="168" y="38"/>
                        </a:cubicBezTo>
                        <a:cubicBezTo>
                          <a:pt x="164" y="37"/>
                          <a:pt x="156" y="34"/>
                          <a:pt x="156" y="34"/>
                        </a:cubicBezTo>
                        <a:cubicBezTo>
                          <a:pt x="146" y="24"/>
                          <a:pt x="134" y="21"/>
                          <a:pt x="120" y="16"/>
                        </a:cubicBezTo>
                        <a:cubicBezTo>
                          <a:pt x="113" y="14"/>
                          <a:pt x="108" y="8"/>
                          <a:pt x="102" y="4"/>
                        </a:cubicBezTo>
                        <a:cubicBezTo>
                          <a:pt x="100" y="3"/>
                          <a:pt x="96" y="0"/>
                          <a:pt x="96" y="0"/>
                        </a:cubicBezTo>
                        <a:cubicBezTo>
                          <a:pt x="83" y="2"/>
                          <a:pt x="79" y="1"/>
                          <a:pt x="70" y="10"/>
                        </a:cubicBezTo>
                        <a:cubicBezTo>
                          <a:pt x="67" y="19"/>
                          <a:pt x="63" y="27"/>
                          <a:pt x="56" y="32"/>
                        </a:cubicBezTo>
                        <a:cubicBezTo>
                          <a:pt x="49" y="30"/>
                          <a:pt x="52" y="31"/>
                          <a:pt x="46" y="2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68" name="Freeform 76"/>
                  <p:cNvSpPr>
                    <a:spLocks/>
                  </p:cNvSpPr>
                  <p:nvPr/>
                </p:nvSpPr>
                <p:spPr bwMode="ltGray">
                  <a:xfrm>
                    <a:off x="4766" y="600"/>
                    <a:ext cx="33" cy="26"/>
                  </a:xfrm>
                  <a:custGeom>
                    <a:avLst/>
                    <a:gdLst/>
                    <a:ahLst/>
                    <a:cxnLst>
                      <a:cxn ang="0">
                        <a:pos x="1" y="58"/>
                      </a:cxn>
                      <a:cxn ang="0">
                        <a:pos x="27" y="60"/>
                      </a:cxn>
                      <a:cxn ang="0">
                        <a:pos x="45" y="48"/>
                      </a:cxn>
                      <a:cxn ang="0">
                        <a:pos x="57" y="30"/>
                      </a:cxn>
                      <a:cxn ang="0">
                        <a:pos x="43" y="14"/>
                      </a:cxn>
                      <a:cxn ang="0">
                        <a:pos x="43" y="4"/>
                      </a:cxn>
                      <a:cxn ang="0">
                        <a:pos x="71" y="26"/>
                      </a:cxn>
                      <a:cxn ang="0">
                        <a:pos x="67" y="54"/>
                      </a:cxn>
                      <a:cxn ang="0">
                        <a:pos x="33" y="78"/>
                      </a:cxn>
                      <a:cxn ang="0">
                        <a:pos x="9" y="66"/>
                      </a:cxn>
                      <a:cxn ang="0">
                        <a:pos x="3" y="62"/>
                      </a:cxn>
                      <a:cxn ang="0">
                        <a:pos x="1" y="58"/>
                      </a:cxn>
                    </a:cxnLst>
                    <a:rect l="0" t="0" r="r" b="b"/>
                    <a:pathLst>
                      <a:path w="78" h="78">
                        <a:moveTo>
                          <a:pt x="1" y="58"/>
                        </a:moveTo>
                        <a:cubicBezTo>
                          <a:pt x="6" y="44"/>
                          <a:pt x="18" y="57"/>
                          <a:pt x="27" y="60"/>
                        </a:cubicBezTo>
                        <a:cubicBezTo>
                          <a:pt x="35" y="57"/>
                          <a:pt x="38" y="52"/>
                          <a:pt x="45" y="48"/>
                        </a:cubicBezTo>
                        <a:cubicBezTo>
                          <a:pt x="48" y="40"/>
                          <a:pt x="51" y="36"/>
                          <a:pt x="57" y="30"/>
                        </a:cubicBezTo>
                        <a:cubicBezTo>
                          <a:pt x="55" y="23"/>
                          <a:pt x="43" y="14"/>
                          <a:pt x="43" y="14"/>
                        </a:cubicBezTo>
                        <a:cubicBezTo>
                          <a:pt x="33" y="0"/>
                          <a:pt x="30" y="1"/>
                          <a:pt x="43" y="4"/>
                        </a:cubicBezTo>
                        <a:cubicBezTo>
                          <a:pt x="54" y="11"/>
                          <a:pt x="58" y="22"/>
                          <a:pt x="71" y="26"/>
                        </a:cubicBezTo>
                        <a:cubicBezTo>
                          <a:pt x="78" y="37"/>
                          <a:pt x="78" y="46"/>
                          <a:pt x="67" y="54"/>
                        </a:cubicBezTo>
                        <a:cubicBezTo>
                          <a:pt x="51" y="49"/>
                          <a:pt x="53" y="71"/>
                          <a:pt x="33" y="78"/>
                        </a:cubicBezTo>
                        <a:cubicBezTo>
                          <a:pt x="16" y="72"/>
                          <a:pt x="25" y="76"/>
                          <a:pt x="9" y="66"/>
                        </a:cubicBezTo>
                        <a:cubicBezTo>
                          <a:pt x="7" y="65"/>
                          <a:pt x="3" y="62"/>
                          <a:pt x="3" y="62"/>
                        </a:cubicBezTo>
                        <a:cubicBezTo>
                          <a:pt x="0" y="54"/>
                          <a:pt x="13" y="42"/>
                          <a:pt x="1" y="5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69" name="Freeform 77"/>
                  <p:cNvSpPr>
                    <a:spLocks/>
                  </p:cNvSpPr>
                  <p:nvPr/>
                </p:nvSpPr>
                <p:spPr bwMode="ltGray">
                  <a:xfrm>
                    <a:off x="4840" y="544"/>
                    <a:ext cx="8" cy="6"/>
                  </a:xfrm>
                  <a:custGeom>
                    <a:avLst/>
                    <a:gdLst/>
                    <a:ahLst/>
                    <a:cxnLst>
                      <a:cxn ang="0">
                        <a:pos x="3" y="4"/>
                      </a:cxn>
                      <a:cxn ang="0">
                        <a:pos x="3" y="14"/>
                      </a:cxn>
                      <a:cxn ang="0">
                        <a:pos x="3" y="4"/>
                      </a:cxn>
                    </a:cxnLst>
                    <a:rect l="0" t="0" r="r" b="b"/>
                    <a:pathLst>
                      <a:path w="17" h="18">
                        <a:moveTo>
                          <a:pt x="3" y="4"/>
                        </a:moveTo>
                        <a:cubicBezTo>
                          <a:pt x="17" y="7"/>
                          <a:pt x="16" y="18"/>
                          <a:pt x="3" y="14"/>
                        </a:cubicBezTo>
                        <a:cubicBezTo>
                          <a:pt x="0" y="6"/>
                          <a:pt x="7" y="0"/>
                          <a:pt x="3" y="4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70" name="Freeform 78"/>
                  <p:cNvSpPr>
                    <a:spLocks/>
                  </p:cNvSpPr>
                  <p:nvPr/>
                </p:nvSpPr>
                <p:spPr bwMode="ltGray">
                  <a:xfrm>
                    <a:off x="4745" y="494"/>
                    <a:ext cx="10" cy="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17" y="2"/>
                      </a:cxn>
                      <a:cxn ang="0">
                        <a:pos x="9" y="12"/>
                      </a:cxn>
                      <a:cxn ang="0">
                        <a:pos x="7" y="12"/>
                      </a:cxn>
                    </a:cxnLst>
                    <a:rect l="0" t="0" r="r" b="b"/>
                    <a:pathLst>
                      <a:path w="20" h="15">
                        <a:moveTo>
                          <a:pt x="7" y="12"/>
                        </a:moveTo>
                        <a:cubicBezTo>
                          <a:pt x="0" y="1"/>
                          <a:pt x="6" y="0"/>
                          <a:pt x="17" y="2"/>
                        </a:cubicBezTo>
                        <a:cubicBezTo>
                          <a:pt x="20" y="10"/>
                          <a:pt x="18" y="15"/>
                          <a:pt x="9" y="12"/>
                        </a:cubicBezTo>
                        <a:cubicBezTo>
                          <a:pt x="4" y="4"/>
                          <a:pt x="4" y="4"/>
                          <a:pt x="7" y="1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71" name="Freeform 79"/>
                  <p:cNvSpPr>
                    <a:spLocks/>
                  </p:cNvSpPr>
                  <p:nvPr/>
                </p:nvSpPr>
                <p:spPr bwMode="ltGray">
                  <a:xfrm>
                    <a:off x="4676" y="536"/>
                    <a:ext cx="8" cy="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15" y="2"/>
                      </a:cxn>
                      <a:cxn ang="0">
                        <a:pos x="15" y="14"/>
                      </a:cxn>
                      <a:cxn ang="0">
                        <a:pos x="7" y="12"/>
                      </a:cxn>
                    </a:cxnLst>
                    <a:rect l="0" t="0" r="r" b="b"/>
                    <a:pathLst>
                      <a:path w="20" h="15">
                        <a:moveTo>
                          <a:pt x="7" y="12"/>
                        </a:moveTo>
                        <a:cubicBezTo>
                          <a:pt x="0" y="2"/>
                          <a:pt x="3" y="0"/>
                          <a:pt x="15" y="2"/>
                        </a:cubicBezTo>
                        <a:cubicBezTo>
                          <a:pt x="16" y="4"/>
                          <a:pt x="20" y="12"/>
                          <a:pt x="15" y="14"/>
                        </a:cubicBezTo>
                        <a:cubicBezTo>
                          <a:pt x="12" y="15"/>
                          <a:pt x="7" y="12"/>
                          <a:pt x="7" y="1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72" name="Freeform 80"/>
                  <p:cNvSpPr>
                    <a:spLocks/>
                  </p:cNvSpPr>
                  <p:nvPr/>
                </p:nvSpPr>
                <p:spPr bwMode="ltGray">
                  <a:xfrm>
                    <a:off x="4598" y="523"/>
                    <a:ext cx="34" cy="27"/>
                  </a:xfrm>
                  <a:custGeom>
                    <a:avLst/>
                    <a:gdLst/>
                    <a:ahLst/>
                    <a:cxnLst>
                      <a:cxn ang="0">
                        <a:pos x="0" y="50"/>
                      </a:cxn>
                      <a:cxn ang="0">
                        <a:pos x="14" y="24"/>
                      </a:cxn>
                      <a:cxn ang="0">
                        <a:pos x="26" y="20"/>
                      </a:cxn>
                      <a:cxn ang="0">
                        <a:pos x="48" y="18"/>
                      </a:cxn>
                      <a:cxn ang="0">
                        <a:pos x="58" y="0"/>
                      </a:cxn>
                      <a:cxn ang="0">
                        <a:pos x="80" y="40"/>
                      </a:cxn>
                      <a:cxn ang="0">
                        <a:pos x="70" y="56"/>
                      </a:cxn>
                      <a:cxn ang="0">
                        <a:pos x="54" y="62"/>
                      </a:cxn>
                      <a:cxn ang="0">
                        <a:pos x="48" y="80"/>
                      </a:cxn>
                      <a:cxn ang="0">
                        <a:pos x="32" y="68"/>
                      </a:cxn>
                      <a:cxn ang="0">
                        <a:pos x="38" y="52"/>
                      </a:cxn>
                      <a:cxn ang="0">
                        <a:pos x="30" y="28"/>
                      </a:cxn>
                      <a:cxn ang="0">
                        <a:pos x="20" y="48"/>
                      </a:cxn>
                      <a:cxn ang="0">
                        <a:pos x="8" y="56"/>
                      </a:cxn>
                      <a:cxn ang="0">
                        <a:pos x="0" y="50"/>
                      </a:cxn>
                    </a:cxnLst>
                    <a:rect l="0" t="0" r="r" b="b"/>
                    <a:pathLst>
                      <a:path w="80" h="80">
                        <a:moveTo>
                          <a:pt x="0" y="50"/>
                        </a:moveTo>
                        <a:cubicBezTo>
                          <a:pt x="1" y="47"/>
                          <a:pt x="12" y="25"/>
                          <a:pt x="14" y="24"/>
                        </a:cubicBezTo>
                        <a:cubicBezTo>
                          <a:pt x="17" y="22"/>
                          <a:pt x="26" y="20"/>
                          <a:pt x="26" y="20"/>
                        </a:cubicBezTo>
                        <a:cubicBezTo>
                          <a:pt x="34" y="23"/>
                          <a:pt x="40" y="21"/>
                          <a:pt x="48" y="18"/>
                        </a:cubicBezTo>
                        <a:cubicBezTo>
                          <a:pt x="52" y="12"/>
                          <a:pt x="54" y="6"/>
                          <a:pt x="58" y="0"/>
                        </a:cubicBezTo>
                        <a:cubicBezTo>
                          <a:pt x="70" y="4"/>
                          <a:pt x="76" y="28"/>
                          <a:pt x="80" y="40"/>
                        </a:cubicBezTo>
                        <a:cubicBezTo>
                          <a:pt x="75" y="54"/>
                          <a:pt x="80" y="50"/>
                          <a:pt x="70" y="56"/>
                        </a:cubicBezTo>
                        <a:cubicBezTo>
                          <a:pt x="61" y="53"/>
                          <a:pt x="59" y="54"/>
                          <a:pt x="54" y="62"/>
                        </a:cubicBezTo>
                        <a:cubicBezTo>
                          <a:pt x="57" y="71"/>
                          <a:pt x="56" y="75"/>
                          <a:pt x="48" y="80"/>
                        </a:cubicBezTo>
                        <a:cubicBezTo>
                          <a:pt x="40" y="77"/>
                          <a:pt x="39" y="72"/>
                          <a:pt x="32" y="68"/>
                        </a:cubicBezTo>
                        <a:cubicBezTo>
                          <a:pt x="26" y="59"/>
                          <a:pt x="30" y="57"/>
                          <a:pt x="38" y="52"/>
                        </a:cubicBezTo>
                        <a:cubicBezTo>
                          <a:pt x="41" y="42"/>
                          <a:pt x="39" y="34"/>
                          <a:pt x="30" y="28"/>
                        </a:cubicBezTo>
                        <a:cubicBezTo>
                          <a:pt x="20" y="31"/>
                          <a:pt x="30" y="40"/>
                          <a:pt x="20" y="48"/>
                        </a:cubicBezTo>
                        <a:cubicBezTo>
                          <a:pt x="16" y="51"/>
                          <a:pt x="8" y="56"/>
                          <a:pt x="8" y="56"/>
                        </a:cubicBezTo>
                        <a:cubicBezTo>
                          <a:pt x="2" y="50"/>
                          <a:pt x="5" y="50"/>
                          <a:pt x="0" y="50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73" name="Freeform 81"/>
                  <p:cNvSpPr>
                    <a:spLocks/>
                  </p:cNvSpPr>
                  <p:nvPr/>
                </p:nvSpPr>
                <p:spPr bwMode="ltGray">
                  <a:xfrm>
                    <a:off x="4587" y="466"/>
                    <a:ext cx="40" cy="58"/>
                  </a:xfrm>
                  <a:custGeom>
                    <a:avLst/>
                    <a:gdLst/>
                    <a:ahLst/>
                    <a:cxnLst>
                      <a:cxn ang="0">
                        <a:pos x="14" y="96"/>
                      </a:cxn>
                      <a:cxn ang="0">
                        <a:pos x="26" y="128"/>
                      </a:cxn>
                      <a:cxn ang="0">
                        <a:pos x="32" y="108"/>
                      </a:cxn>
                      <a:cxn ang="0">
                        <a:pos x="52" y="100"/>
                      </a:cxn>
                      <a:cxn ang="0">
                        <a:pos x="46" y="124"/>
                      </a:cxn>
                      <a:cxn ang="0">
                        <a:pos x="66" y="126"/>
                      </a:cxn>
                      <a:cxn ang="0">
                        <a:pos x="76" y="142"/>
                      </a:cxn>
                      <a:cxn ang="0">
                        <a:pos x="58" y="148"/>
                      </a:cxn>
                      <a:cxn ang="0">
                        <a:pos x="74" y="174"/>
                      </a:cxn>
                      <a:cxn ang="0">
                        <a:pos x="84" y="154"/>
                      </a:cxn>
                      <a:cxn ang="0">
                        <a:pos x="82" y="112"/>
                      </a:cxn>
                      <a:cxn ang="0">
                        <a:pos x="60" y="106"/>
                      </a:cxn>
                      <a:cxn ang="0">
                        <a:pos x="50" y="82"/>
                      </a:cxn>
                      <a:cxn ang="0">
                        <a:pos x="34" y="82"/>
                      </a:cxn>
                      <a:cxn ang="0">
                        <a:pos x="30" y="70"/>
                      </a:cxn>
                      <a:cxn ang="0">
                        <a:pos x="42" y="42"/>
                      </a:cxn>
                      <a:cxn ang="0">
                        <a:pos x="30" y="0"/>
                      </a:cxn>
                      <a:cxn ang="0">
                        <a:pos x="18" y="22"/>
                      </a:cxn>
                      <a:cxn ang="0">
                        <a:pos x="4" y="46"/>
                      </a:cxn>
                      <a:cxn ang="0">
                        <a:pos x="14" y="76"/>
                      </a:cxn>
                      <a:cxn ang="0">
                        <a:pos x="14" y="96"/>
                      </a:cxn>
                    </a:cxnLst>
                    <a:rect l="0" t="0" r="r" b="b"/>
                    <a:pathLst>
                      <a:path w="94" h="174">
                        <a:moveTo>
                          <a:pt x="14" y="96"/>
                        </a:moveTo>
                        <a:cubicBezTo>
                          <a:pt x="11" y="109"/>
                          <a:pt x="15" y="120"/>
                          <a:pt x="26" y="128"/>
                        </a:cubicBezTo>
                        <a:cubicBezTo>
                          <a:pt x="34" y="120"/>
                          <a:pt x="35" y="119"/>
                          <a:pt x="32" y="108"/>
                        </a:cubicBezTo>
                        <a:cubicBezTo>
                          <a:pt x="35" y="92"/>
                          <a:pt x="39" y="92"/>
                          <a:pt x="52" y="100"/>
                        </a:cubicBezTo>
                        <a:cubicBezTo>
                          <a:pt x="59" y="110"/>
                          <a:pt x="49" y="114"/>
                          <a:pt x="46" y="124"/>
                        </a:cubicBezTo>
                        <a:cubicBezTo>
                          <a:pt x="50" y="137"/>
                          <a:pt x="57" y="129"/>
                          <a:pt x="66" y="126"/>
                        </a:cubicBezTo>
                        <a:cubicBezTo>
                          <a:pt x="77" y="129"/>
                          <a:pt x="79" y="131"/>
                          <a:pt x="76" y="142"/>
                        </a:cubicBezTo>
                        <a:cubicBezTo>
                          <a:pt x="67" y="139"/>
                          <a:pt x="65" y="141"/>
                          <a:pt x="58" y="148"/>
                        </a:cubicBezTo>
                        <a:cubicBezTo>
                          <a:pt x="60" y="160"/>
                          <a:pt x="62" y="170"/>
                          <a:pt x="74" y="174"/>
                        </a:cubicBezTo>
                        <a:cubicBezTo>
                          <a:pt x="77" y="165"/>
                          <a:pt x="74" y="157"/>
                          <a:pt x="84" y="154"/>
                        </a:cubicBezTo>
                        <a:cubicBezTo>
                          <a:pt x="91" y="143"/>
                          <a:pt x="94" y="122"/>
                          <a:pt x="82" y="112"/>
                        </a:cubicBezTo>
                        <a:cubicBezTo>
                          <a:pt x="77" y="108"/>
                          <a:pt x="66" y="108"/>
                          <a:pt x="60" y="106"/>
                        </a:cubicBezTo>
                        <a:cubicBezTo>
                          <a:pt x="65" y="92"/>
                          <a:pt x="66" y="87"/>
                          <a:pt x="50" y="82"/>
                        </a:cubicBezTo>
                        <a:cubicBezTo>
                          <a:pt x="48" y="82"/>
                          <a:pt x="37" y="86"/>
                          <a:pt x="34" y="82"/>
                        </a:cubicBezTo>
                        <a:cubicBezTo>
                          <a:pt x="32" y="79"/>
                          <a:pt x="30" y="70"/>
                          <a:pt x="30" y="70"/>
                        </a:cubicBezTo>
                        <a:cubicBezTo>
                          <a:pt x="32" y="54"/>
                          <a:pt x="32" y="52"/>
                          <a:pt x="42" y="42"/>
                        </a:cubicBezTo>
                        <a:cubicBezTo>
                          <a:pt x="41" y="30"/>
                          <a:pt x="45" y="5"/>
                          <a:pt x="30" y="0"/>
                        </a:cubicBezTo>
                        <a:cubicBezTo>
                          <a:pt x="14" y="4"/>
                          <a:pt x="16" y="4"/>
                          <a:pt x="18" y="22"/>
                        </a:cubicBezTo>
                        <a:cubicBezTo>
                          <a:pt x="16" y="39"/>
                          <a:pt x="15" y="35"/>
                          <a:pt x="4" y="46"/>
                        </a:cubicBezTo>
                        <a:cubicBezTo>
                          <a:pt x="0" y="59"/>
                          <a:pt x="5" y="67"/>
                          <a:pt x="14" y="76"/>
                        </a:cubicBezTo>
                        <a:cubicBezTo>
                          <a:pt x="15" y="80"/>
                          <a:pt x="17" y="93"/>
                          <a:pt x="14" y="96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74" name="Freeform 82"/>
                  <p:cNvSpPr>
                    <a:spLocks/>
                  </p:cNvSpPr>
                  <p:nvPr/>
                </p:nvSpPr>
                <p:spPr bwMode="ltGray">
                  <a:xfrm>
                    <a:off x="4597" y="508"/>
                    <a:ext cx="14" cy="17"/>
                  </a:xfrm>
                  <a:custGeom>
                    <a:avLst/>
                    <a:gdLst/>
                    <a:ahLst/>
                    <a:cxnLst>
                      <a:cxn ang="0">
                        <a:pos x="6" y="24"/>
                      </a:cxn>
                      <a:cxn ang="0">
                        <a:pos x="12" y="0"/>
                      </a:cxn>
                      <a:cxn ang="0">
                        <a:pos x="20" y="16"/>
                      </a:cxn>
                      <a:cxn ang="0">
                        <a:pos x="22" y="24"/>
                      </a:cxn>
                      <a:cxn ang="0">
                        <a:pos x="28" y="26"/>
                      </a:cxn>
                      <a:cxn ang="0">
                        <a:pos x="32" y="38"/>
                      </a:cxn>
                      <a:cxn ang="0">
                        <a:pos x="18" y="50"/>
                      </a:cxn>
                      <a:cxn ang="0">
                        <a:pos x="6" y="24"/>
                      </a:cxn>
                    </a:cxnLst>
                    <a:rect l="0" t="0" r="r" b="b"/>
                    <a:pathLst>
                      <a:path w="32" h="50">
                        <a:moveTo>
                          <a:pt x="6" y="24"/>
                        </a:moveTo>
                        <a:cubicBezTo>
                          <a:pt x="0" y="15"/>
                          <a:pt x="3" y="6"/>
                          <a:pt x="12" y="0"/>
                        </a:cubicBezTo>
                        <a:cubicBezTo>
                          <a:pt x="23" y="3"/>
                          <a:pt x="23" y="5"/>
                          <a:pt x="20" y="16"/>
                        </a:cubicBezTo>
                        <a:cubicBezTo>
                          <a:pt x="21" y="19"/>
                          <a:pt x="20" y="22"/>
                          <a:pt x="22" y="24"/>
                        </a:cubicBezTo>
                        <a:cubicBezTo>
                          <a:pt x="23" y="26"/>
                          <a:pt x="27" y="24"/>
                          <a:pt x="28" y="26"/>
                        </a:cubicBezTo>
                        <a:cubicBezTo>
                          <a:pt x="30" y="29"/>
                          <a:pt x="32" y="38"/>
                          <a:pt x="32" y="38"/>
                        </a:cubicBezTo>
                        <a:cubicBezTo>
                          <a:pt x="29" y="46"/>
                          <a:pt x="26" y="47"/>
                          <a:pt x="18" y="50"/>
                        </a:cubicBezTo>
                        <a:cubicBezTo>
                          <a:pt x="12" y="41"/>
                          <a:pt x="18" y="24"/>
                          <a:pt x="6" y="24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75" name="Freeform 83"/>
                  <p:cNvSpPr>
                    <a:spLocks/>
                  </p:cNvSpPr>
                  <p:nvPr/>
                </p:nvSpPr>
                <p:spPr bwMode="ltGray">
                  <a:xfrm>
                    <a:off x="4569" y="512"/>
                    <a:ext cx="19" cy="17"/>
                  </a:xfrm>
                  <a:custGeom>
                    <a:avLst/>
                    <a:gdLst/>
                    <a:ahLst/>
                    <a:cxnLst>
                      <a:cxn ang="0">
                        <a:pos x="0" y="44"/>
                      </a:cxn>
                      <a:cxn ang="0">
                        <a:pos x="22" y="20"/>
                      </a:cxn>
                      <a:cxn ang="0">
                        <a:pos x="36" y="0"/>
                      </a:cxn>
                      <a:cxn ang="0">
                        <a:pos x="24" y="28"/>
                      </a:cxn>
                      <a:cxn ang="0">
                        <a:pos x="2" y="50"/>
                      </a:cxn>
                      <a:cxn ang="0">
                        <a:pos x="0" y="44"/>
                      </a:cxn>
                    </a:cxnLst>
                    <a:rect l="0" t="0" r="r" b="b"/>
                    <a:pathLst>
                      <a:path w="43" h="50">
                        <a:moveTo>
                          <a:pt x="0" y="44"/>
                        </a:moveTo>
                        <a:cubicBezTo>
                          <a:pt x="6" y="38"/>
                          <a:pt x="18" y="29"/>
                          <a:pt x="22" y="20"/>
                        </a:cubicBezTo>
                        <a:cubicBezTo>
                          <a:pt x="27" y="10"/>
                          <a:pt x="25" y="4"/>
                          <a:pt x="36" y="0"/>
                        </a:cubicBezTo>
                        <a:cubicBezTo>
                          <a:pt x="43" y="11"/>
                          <a:pt x="36" y="24"/>
                          <a:pt x="24" y="28"/>
                        </a:cubicBezTo>
                        <a:cubicBezTo>
                          <a:pt x="21" y="38"/>
                          <a:pt x="12" y="47"/>
                          <a:pt x="2" y="50"/>
                        </a:cubicBezTo>
                        <a:cubicBezTo>
                          <a:pt x="1" y="48"/>
                          <a:pt x="0" y="44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76" name="Freeform 84"/>
                  <p:cNvSpPr>
                    <a:spLocks/>
                  </p:cNvSpPr>
                  <p:nvPr/>
                </p:nvSpPr>
                <p:spPr bwMode="ltGray">
                  <a:xfrm>
                    <a:off x="4784" y="275"/>
                    <a:ext cx="18" cy="10"/>
                  </a:xfrm>
                  <a:custGeom>
                    <a:avLst/>
                    <a:gdLst/>
                    <a:ahLst/>
                    <a:cxnLst>
                      <a:cxn ang="0">
                        <a:pos x="0" y="25"/>
                      </a:cxn>
                      <a:cxn ang="0">
                        <a:pos x="12" y="29"/>
                      </a:cxn>
                      <a:cxn ang="0">
                        <a:pos x="0" y="25"/>
                      </a:cxn>
                    </a:cxnLst>
                    <a:rect l="0" t="0" r="r" b="b"/>
                    <a:pathLst>
                      <a:path w="41" h="29">
                        <a:moveTo>
                          <a:pt x="0" y="25"/>
                        </a:moveTo>
                        <a:cubicBezTo>
                          <a:pt x="10" y="11"/>
                          <a:pt x="41" y="0"/>
                          <a:pt x="12" y="29"/>
                        </a:cubicBezTo>
                        <a:cubicBezTo>
                          <a:pt x="8" y="28"/>
                          <a:pt x="0" y="25"/>
                          <a:pt x="0" y="25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77" name="Freeform 85"/>
                  <p:cNvSpPr>
                    <a:spLocks/>
                  </p:cNvSpPr>
                  <p:nvPr/>
                </p:nvSpPr>
                <p:spPr bwMode="ltGray">
                  <a:xfrm>
                    <a:off x="4293" y="246"/>
                    <a:ext cx="434" cy="154"/>
                  </a:xfrm>
                  <a:custGeom>
                    <a:avLst/>
                    <a:gdLst/>
                    <a:ahLst/>
                    <a:cxnLst>
                      <a:cxn ang="0">
                        <a:pos x="73" y="1"/>
                      </a:cxn>
                      <a:cxn ang="0">
                        <a:pos x="438" y="0"/>
                      </a:cxn>
                      <a:cxn ang="0">
                        <a:pos x="416" y="54"/>
                      </a:cxn>
                      <a:cxn ang="0">
                        <a:pos x="397" y="68"/>
                      </a:cxn>
                      <a:cxn ang="0">
                        <a:pos x="392" y="70"/>
                      </a:cxn>
                      <a:cxn ang="0">
                        <a:pos x="375" y="73"/>
                      </a:cxn>
                      <a:cxn ang="0">
                        <a:pos x="361" y="88"/>
                      </a:cxn>
                      <a:cxn ang="0">
                        <a:pos x="362" y="99"/>
                      </a:cxn>
                      <a:cxn ang="0">
                        <a:pos x="364" y="107"/>
                      </a:cxn>
                      <a:cxn ang="0">
                        <a:pos x="366" y="113"/>
                      </a:cxn>
                      <a:cxn ang="0">
                        <a:pos x="362" y="122"/>
                      </a:cxn>
                      <a:cxn ang="0">
                        <a:pos x="351" y="120"/>
                      </a:cxn>
                      <a:cxn ang="0">
                        <a:pos x="342" y="129"/>
                      </a:cxn>
                      <a:cxn ang="0">
                        <a:pos x="347" y="105"/>
                      </a:cxn>
                      <a:cxn ang="0">
                        <a:pos x="338" y="100"/>
                      </a:cxn>
                      <a:cxn ang="0">
                        <a:pos x="344" y="93"/>
                      </a:cxn>
                      <a:cxn ang="0">
                        <a:pos x="342" y="89"/>
                      </a:cxn>
                      <a:cxn ang="0">
                        <a:pos x="320" y="94"/>
                      </a:cxn>
                      <a:cxn ang="0">
                        <a:pos x="317" y="85"/>
                      </a:cxn>
                      <a:cxn ang="0">
                        <a:pos x="297" y="94"/>
                      </a:cxn>
                      <a:cxn ang="0">
                        <a:pos x="320" y="103"/>
                      </a:cxn>
                      <a:cxn ang="0">
                        <a:pos x="305" y="117"/>
                      </a:cxn>
                      <a:cxn ang="0">
                        <a:pos x="311" y="126"/>
                      </a:cxn>
                      <a:cxn ang="0">
                        <a:pos x="315" y="138"/>
                      </a:cxn>
                      <a:cxn ang="0">
                        <a:pos x="309" y="139"/>
                      </a:cxn>
                      <a:cxn ang="0">
                        <a:pos x="314" y="144"/>
                      </a:cxn>
                      <a:cxn ang="0">
                        <a:pos x="307" y="152"/>
                      </a:cxn>
                      <a:cxn ang="0">
                        <a:pos x="0" y="149"/>
                      </a:cxn>
                      <a:cxn ang="0">
                        <a:pos x="73" y="1"/>
                      </a:cxn>
                    </a:cxnLst>
                    <a:rect l="0" t="0" r="r" b="b"/>
                    <a:pathLst>
                      <a:path w="438" h="152">
                        <a:moveTo>
                          <a:pt x="73" y="1"/>
                        </a:moveTo>
                        <a:lnTo>
                          <a:pt x="438" y="0"/>
                        </a:lnTo>
                        <a:cubicBezTo>
                          <a:pt x="432" y="15"/>
                          <a:pt x="429" y="42"/>
                          <a:pt x="416" y="54"/>
                        </a:cubicBezTo>
                        <a:cubicBezTo>
                          <a:pt x="410" y="60"/>
                          <a:pt x="405" y="63"/>
                          <a:pt x="397" y="68"/>
                        </a:cubicBezTo>
                        <a:cubicBezTo>
                          <a:pt x="396" y="69"/>
                          <a:pt x="392" y="70"/>
                          <a:pt x="392" y="70"/>
                        </a:cubicBezTo>
                        <a:cubicBezTo>
                          <a:pt x="377" y="63"/>
                          <a:pt x="385" y="68"/>
                          <a:pt x="375" y="73"/>
                        </a:cubicBezTo>
                        <a:cubicBezTo>
                          <a:pt x="371" y="82"/>
                          <a:pt x="371" y="83"/>
                          <a:pt x="361" y="88"/>
                        </a:cubicBezTo>
                        <a:cubicBezTo>
                          <a:pt x="359" y="92"/>
                          <a:pt x="364" y="93"/>
                          <a:pt x="362" y="99"/>
                        </a:cubicBezTo>
                        <a:cubicBezTo>
                          <a:pt x="363" y="102"/>
                          <a:pt x="364" y="105"/>
                          <a:pt x="364" y="107"/>
                        </a:cubicBezTo>
                        <a:cubicBezTo>
                          <a:pt x="365" y="109"/>
                          <a:pt x="366" y="111"/>
                          <a:pt x="366" y="113"/>
                        </a:cubicBezTo>
                        <a:cubicBezTo>
                          <a:pt x="365" y="115"/>
                          <a:pt x="364" y="120"/>
                          <a:pt x="362" y="122"/>
                        </a:cubicBezTo>
                        <a:cubicBezTo>
                          <a:pt x="359" y="123"/>
                          <a:pt x="354" y="119"/>
                          <a:pt x="351" y="120"/>
                        </a:cubicBezTo>
                        <a:cubicBezTo>
                          <a:pt x="347" y="129"/>
                          <a:pt x="352" y="127"/>
                          <a:pt x="342" y="129"/>
                        </a:cubicBezTo>
                        <a:cubicBezTo>
                          <a:pt x="340" y="123"/>
                          <a:pt x="345" y="111"/>
                          <a:pt x="347" y="105"/>
                        </a:cubicBezTo>
                        <a:cubicBezTo>
                          <a:pt x="347" y="100"/>
                          <a:pt x="338" y="102"/>
                          <a:pt x="338" y="100"/>
                        </a:cubicBezTo>
                        <a:cubicBezTo>
                          <a:pt x="338" y="98"/>
                          <a:pt x="344" y="95"/>
                          <a:pt x="344" y="93"/>
                        </a:cubicBezTo>
                        <a:cubicBezTo>
                          <a:pt x="344" y="92"/>
                          <a:pt x="344" y="89"/>
                          <a:pt x="342" y="89"/>
                        </a:cubicBezTo>
                        <a:cubicBezTo>
                          <a:pt x="339" y="89"/>
                          <a:pt x="324" y="94"/>
                          <a:pt x="320" y="94"/>
                        </a:cubicBezTo>
                        <a:cubicBezTo>
                          <a:pt x="317" y="86"/>
                          <a:pt x="328" y="88"/>
                          <a:pt x="317" y="85"/>
                        </a:cubicBezTo>
                        <a:cubicBezTo>
                          <a:pt x="311" y="91"/>
                          <a:pt x="306" y="93"/>
                          <a:pt x="297" y="94"/>
                        </a:cubicBezTo>
                        <a:cubicBezTo>
                          <a:pt x="300" y="104"/>
                          <a:pt x="307" y="101"/>
                          <a:pt x="320" y="103"/>
                        </a:cubicBezTo>
                        <a:cubicBezTo>
                          <a:pt x="318" y="109"/>
                          <a:pt x="311" y="111"/>
                          <a:pt x="305" y="117"/>
                        </a:cubicBezTo>
                        <a:lnTo>
                          <a:pt x="311" y="126"/>
                        </a:lnTo>
                        <a:lnTo>
                          <a:pt x="315" y="138"/>
                        </a:lnTo>
                        <a:lnTo>
                          <a:pt x="309" y="139"/>
                        </a:lnTo>
                        <a:lnTo>
                          <a:pt x="314" y="144"/>
                        </a:lnTo>
                        <a:lnTo>
                          <a:pt x="307" y="152"/>
                        </a:lnTo>
                        <a:lnTo>
                          <a:pt x="0" y="149"/>
                        </a:lnTo>
                        <a:lnTo>
                          <a:pt x="73" y="1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78" name="Freeform 86"/>
                  <p:cNvSpPr>
                    <a:spLocks/>
                  </p:cNvSpPr>
                  <p:nvPr/>
                </p:nvSpPr>
                <p:spPr bwMode="ltGray">
                  <a:xfrm>
                    <a:off x="4727" y="240"/>
                    <a:ext cx="20" cy="55"/>
                  </a:xfrm>
                  <a:custGeom>
                    <a:avLst/>
                    <a:gdLst/>
                    <a:ahLst/>
                    <a:cxnLst>
                      <a:cxn ang="0">
                        <a:pos x="5" y="156"/>
                      </a:cxn>
                      <a:cxn ang="0">
                        <a:pos x="15" y="108"/>
                      </a:cxn>
                      <a:cxn ang="0">
                        <a:pos x="17" y="68"/>
                      </a:cxn>
                      <a:cxn ang="0">
                        <a:pos x="11" y="40"/>
                      </a:cxn>
                      <a:cxn ang="0">
                        <a:pos x="17" y="12"/>
                      </a:cxn>
                      <a:cxn ang="0">
                        <a:pos x="21" y="0"/>
                      </a:cxn>
                      <a:cxn ang="0">
                        <a:pos x="31" y="30"/>
                      </a:cxn>
                      <a:cxn ang="0">
                        <a:pos x="47" y="98"/>
                      </a:cxn>
                      <a:cxn ang="0">
                        <a:pos x="31" y="108"/>
                      </a:cxn>
                      <a:cxn ang="0">
                        <a:pos x="23" y="126"/>
                      </a:cxn>
                      <a:cxn ang="0">
                        <a:pos x="21" y="132"/>
                      </a:cxn>
                      <a:cxn ang="0">
                        <a:pos x="27" y="134"/>
                      </a:cxn>
                      <a:cxn ang="0">
                        <a:pos x="31" y="146"/>
                      </a:cxn>
                      <a:cxn ang="0">
                        <a:pos x="13" y="148"/>
                      </a:cxn>
                      <a:cxn ang="0">
                        <a:pos x="7" y="160"/>
                      </a:cxn>
                      <a:cxn ang="0">
                        <a:pos x="3" y="154"/>
                      </a:cxn>
                      <a:cxn ang="0">
                        <a:pos x="5" y="156"/>
                      </a:cxn>
                    </a:cxnLst>
                    <a:rect l="0" t="0" r="r" b="b"/>
                    <a:pathLst>
                      <a:path w="47" h="165">
                        <a:moveTo>
                          <a:pt x="5" y="156"/>
                        </a:moveTo>
                        <a:cubicBezTo>
                          <a:pt x="0" y="141"/>
                          <a:pt x="1" y="118"/>
                          <a:pt x="15" y="108"/>
                        </a:cubicBezTo>
                        <a:cubicBezTo>
                          <a:pt x="16" y="95"/>
                          <a:pt x="17" y="81"/>
                          <a:pt x="17" y="68"/>
                        </a:cubicBezTo>
                        <a:cubicBezTo>
                          <a:pt x="17" y="58"/>
                          <a:pt x="11" y="40"/>
                          <a:pt x="11" y="40"/>
                        </a:cubicBezTo>
                        <a:cubicBezTo>
                          <a:pt x="14" y="20"/>
                          <a:pt x="11" y="29"/>
                          <a:pt x="17" y="12"/>
                        </a:cubicBezTo>
                        <a:cubicBezTo>
                          <a:pt x="18" y="8"/>
                          <a:pt x="21" y="0"/>
                          <a:pt x="21" y="0"/>
                        </a:cubicBezTo>
                        <a:cubicBezTo>
                          <a:pt x="38" y="6"/>
                          <a:pt x="33" y="7"/>
                          <a:pt x="31" y="30"/>
                        </a:cubicBezTo>
                        <a:cubicBezTo>
                          <a:pt x="38" y="52"/>
                          <a:pt x="40" y="76"/>
                          <a:pt x="47" y="98"/>
                        </a:cubicBezTo>
                        <a:cubicBezTo>
                          <a:pt x="44" y="116"/>
                          <a:pt x="45" y="113"/>
                          <a:pt x="31" y="108"/>
                        </a:cubicBezTo>
                        <a:cubicBezTo>
                          <a:pt x="25" y="118"/>
                          <a:pt x="28" y="112"/>
                          <a:pt x="23" y="126"/>
                        </a:cubicBezTo>
                        <a:cubicBezTo>
                          <a:pt x="22" y="128"/>
                          <a:pt x="21" y="132"/>
                          <a:pt x="21" y="132"/>
                        </a:cubicBezTo>
                        <a:cubicBezTo>
                          <a:pt x="23" y="133"/>
                          <a:pt x="26" y="132"/>
                          <a:pt x="27" y="134"/>
                        </a:cubicBezTo>
                        <a:cubicBezTo>
                          <a:pt x="29" y="137"/>
                          <a:pt x="31" y="146"/>
                          <a:pt x="31" y="146"/>
                        </a:cubicBezTo>
                        <a:cubicBezTo>
                          <a:pt x="27" y="165"/>
                          <a:pt x="23" y="155"/>
                          <a:pt x="13" y="148"/>
                        </a:cubicBezTo>
                        <a:cubicBezTo>
                          <a:pt x="11" y="152"/>
                          <a:pt x="11" y="160"/>
                          <a:pt x="7" y="160"/>
                        </a:cubicBezTo>
                        <a:cubicBezTo>
                          <a:pt x="5" y="160"/>
                          <a:pt x="4" y="156"/>
                          <a:pt x="3" y="154"/>
                        </a:cubicBezTo>
                        <a:cubicBezTo>
                          <a:pt x="3" y="153"/>
                          <a:pt x="4" y="155"/>
                          <a:pt x="5" y="156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79" name="Freeform 87"/>
                  <p:cNvSpPr>
                    <a:spLocks/>
                  </p:cNvSpPr>
                  <p:nvPr/>
                </p:nvSpPr>
                <p:spPr bwMode="ltGray">
                  <a:xfrm>
                    <a:off x="4719" y="287"/>
                    <a:ext cx="59" cy="34"/>
                  </a:xfrm>
                  <a:custGeom>
                    <a:avLst/>
                    <a:gdLst/>
                    <a:ahLst/>
                    <a:cxnLst>
                      <a:cxn ang="0">
                        <a:pos x="26" y="61"/>
                      </a:cxn>
                      <a:cxn ang="0">
                        <a:pos x="30" y="43"/>
                      </a:cxn>
                      <a:cxn ang="0">
                        <a:pos x="50" y="33"/>
                      </a:cxn>
                      <a:cxn ang="0">
                        <a:pos x="54" y="45"/>
                      </a:cxn>
                      <a:cxn ang="0">
                        <a:pos x="66" y="49"/>
                      </a:cxn>
                      <a:cxn ang="0">
                        <a:pos x="80" y="55"/>
                      </a:cxn>
                      <a:cxn ang="0">
                        <a:pos x="116" y="33"/>
                      </a:cxn>
                      <a:cxn ang="0">
                        <a:pos x="130" y="17"/>
                      </a:cxn>
                      <a:cxn ang="0">
                        <a:pos x="138" y="11"/>
                      </a:cxn>
                      <a:cxn ang="0">
                        <a:pos x="106" y="49"/>
                      </a:cxn>
                      <a:cxn ang="0">
                        <a:pos x="84" y="67"/>
                      </a:cxn>
                      <a:cxn ang="0">
                        <a:pos x="66" y="81"/>
                      </a:cxn>
                      <a:cxn ang="0">
                        <a:pos x="48" y="103"/>
                      </a:cxn>
                      <a:cxn ang="0">
                        <a:pos x="26" y="89"/>
                      </a:cxn>
                      <a:cxn ang="0">
                        <a:pos x="20" y="87"/>
                      </a:cxn>
                      <a:cxn ang="0">
                        <a:pos x="22" y="97"/>
                      </a:cxn>
                      <a:cxn ang="0">
                        <a:pos x="0" y="97"/>
                      </a:cxn>
                      <a:cxn ang="0">
                        <a:pos x="10" y="79"/>
                      </a:cxn>
                      <a:cxn ang="0">
                        <a:pos x="26" y="61"/>
                      </a:cxn>
                    </a:cxnLst>
                    <a:rect l="0" t="0" r="r" b="b"/>
                    <a:pathLst>
                      <a:path w="138" h="103">
                        <a:moveTo>
                          <a:pt x="26" y="61"/>
                        </a:moveTo>
                        <a:cubicBezTo>
                          <a:pt x="29" y="53"/>
                          <a:pt x="33" y="51"/>
                          <a:pt x="30" y="43"/>
                        </a:cubicBezTo>
                        <a:cubicBezTo>
                          <a:pt x="33" y="27"/>
                          <a:pt x="37" y="24"/>
                          <a:pt x="50" y="33"/>
                        </a:cubicBezTo>
                        <a:cubicBezTo>
                          <a:pt x="51" y="37"/>
                          <a:pt x="53" y="41"/>
                          <a:pt x="54" y="45"/>
                        </a:cubicBezTo>
                        <a:cubicBezTo>
                          <a:pt x="55" y="49"/>
                          <a:pt x="66" y="49"/>
                          <a:pt x="66" y="49"/>
                        </a:cubicBezTo>
                        <a:cubicBezTo>
                          <a:pt x="75" y="43"/>
                          <a:pt x="77" y="45"/>
                          <a:pt x="80" y="55"/>
                        </a:cubicBezTo>
                        <a:cubicBezTo>
                          <a:pt x="92" y="47"/>
                          <a:pt x="101" y="37"/>
                          <a:pt x="116" y="33"/>
                        </a:cubicBezTo>
                        <a:cubicBezTo>
                          <a:pt x="125" y="19"/>
                          <a:pt x="120" y="24"/>
                          <a:pt x="130" y="17"/>
                        </a:cubicBezTo>
                        <a:cubicBezTo>
                          <a:pt x="134" y="11"/>
                          <a:pt x="134" y="0"/>
                          <a:pt x="138" y="11"/>
                        </a:cubicBezTo>
                        <a:cubicBezTo>
                          <a:pt x="135" y="31"/>
                          <a:pt x="126" y="45"/>
                          <a:pt x="106" y="49"/>
                        </a:cubicBezTo>
                        <a:cubicBezTo>
                          <a:pt x="97" y="55"/>
                          <a:pt x="93" y="61"/>
                          <a:pt x="84" y="67"/>
                        </a:cubicBezTo>
                        <a:cubicBezTo>
                          <a:pt x="80" y="79"/>
                          <a:pt x="79" y="79"/>
                          <a:pt x="66" y="81"/>
                        </a:cubicBezTo>
                        <a:cubicBezTo>
                          <a:pt x="60" y="90"/>
                          <a:pt x="57" y="97"/>
                          <a:pt x="48" y="103"/>
                        </a:cubicBezTo>
                        <a:cubicBezTo>
                          <a:pt x="42" y="94"/>
                          <a:pt x="37" y="93"/>
                          <a:pt x="26" y="89"/>
                        </a:cubicBezTo>
                        <a:cubicBezTo>
                          <a:pt x="24" y="88"/>
                          <a:pt x="20" y="87"/>
                          <a:pt x="20" y="87"/>
                        </a:cubicBezTo>
                        <a:cubicBezTo>
                          <a:pt x="10" y="90"/>
                          <a:pt x="14" y="94"/>
                          <a:pt x="22" y="97"/>
                        </a:cubicBezTo>
                        <a:cubicBezTo>
                          <a:pt x="14" y="103"/>
                          <a:pt x="9" y="100"/>
                          <a:pt x="0" y="97"/>
                        </a:cubicBezTo>
                        <a:cubicBezTo>
                          <a:pt x="2" y="87"/>
                          <a:pt x="1" y="82"/>
                          <a:pt x="10" y="79"/>
                        </a:cubicBezTo>
                        <a:cubicBezTo>
                          <a:pt x="15" y="63"/>
                          <a:pt x="14" y="69"/>
                          <a:pt x="26" y="61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80" name="Freeform 88"/>
                  <p:cNvSpPr>
                    <a:spLocks/>
                  </p:cNvSpPr>
                  <p:nvPr/>
                </p:nvSpPr>
                <p:spPr bwMode="ltGray">
                  <a:xfrm>
                    <a:off x="4656" y="319"/>
                    <a:ext cx="80" cy="72"/>
                  </a:xfrm>
                  <a:custGeom>
                    <a:avLst/>
                    <a:gdLst/>
                    <a:ahLst/>
                    <a:cxnLst>
                      <a:cxn ang="0">
                        <a:pos x="158" y="24"/>
                      </a:cxn>
                      <a:cxn ang="0">
                        <a:pos x="160" y="6"/>
                      </a:cxn>
                      <a:cxn ang="0">
                        <a:pos x="170" y="0"/>
                      </a:cxn>
                      <a:cxn ang="0">
                        <a:pos x="182" y="24"/>
                      </a:cxn>
                      <a:cxn ang="0">
                        <a:pos x="188" y="42"/>
                      </a:cxn>
                      <a:cxn ang="0">
                        <a:pos x="178" y="58"/>
                      </a:cxn>
                      <a:cxn ang="0">
                        <a:pos x="170" y="76"/>
                      </a:cxn>
                      <a:cxn ang="0">
                        <a:pos x="162" y="126"/>
                      </a:cxn>
                      <a:cxn ang="0">
                        <a:pos x="144" y="136"/>
                      </a:cxn>
                      <a:cxn ang="0">
                        <a:pos x="120" y="138"/>
                      </a:cxn>
                      <a:cxn ang="0">
                        <a:pos x="112" y="124"/>
                      </a:cxn>
                      <a:cxn ang="0">
                        <a:pos x="102" y="146"/>
                      </a:cxn>
                      <a:cxn ang="0">
                        <a:pos x="90" y="150"/>
                      </a:cxn>
                      <a:cxn ang="0">
                        <a:pos x="80" y="132"/>
                      </a:cxn>
                      <a:cxn ang="0">
                        <a:pos x="58" y="144"/>
                      </a:cxn>
                      <a:cxn ang="0">
                        <a:pos x="76" y="142"/>
                      </a:cxn>
                      <a:cxn ang="0">
                        <a:pos x="78" y="160"/>
                      </a:cxn>
                      <a:cxn ang="0">
                        <a:pos x="58" y="166"/>
                      </a:cxn>
                      <a:cxn ang="0">
                        <a:pos x="34" y="166"/>
                      </a:cxn>
                      <a:cxn ang="0">
                        <a:pos x="36" y="154"/>
                      </a:cxn>
                      <a:cxn ang="0">
                        <a:pos x="46" y="144"/>
                      </a:cxn>
                      <a:cxn ang="0">
                        <a:pos x="34" y="148"/>
                      </a:cxn>
                      <a:cxn ang="0">
                        <a:pos x="26" y="166"/>
                      </a:cxn>
                      <a:cxn ang="0">
                        <a:pos x="30" y="190"/>
                      </a:cxn>
                      <a:cxn ang="0">
                        <a:pos x="14" y="200"/>
                      </a:cxn>
                      <a:cxn ang="0">
                        <a:pos x="0" y="214"/>
                      </a:cxn>
                      <a:cxn ang="0">
                        <a:pos x="8" y="188"/>
                      </a:cxn>
                      <a:cxn ang="0">
                        <a:pos x="0" y="164"/>
                      </a:cxn>
                      <a:cxn ang="0">
                        <a:pos x="14" y="152"/>
                      </a:cxn>
                      <a:cxn ang="0">
                        <a:pos x="32" y="134"/>
                      </a:cxn>
                      <a:cxn ang="0">
                        <a:pos x="44" y="118"/>
                      </a:cxn>
                      <a:cxn ang="0">
                        <a:pos x="72" y="116"/>
                      </a:cxn>
                      <a:cxn ang="0">
                        <a:pos x="84" y="112"/>
                      </a:cxn>
                      <a:cxn ang="0">
                        <a:pos x="114" y="78"/>
                      </a:cxn>
                      <a:cxn ang="0">
                        <a:pos x="120" y="92"/>
                      </a:cxn>
                      <a:cxn ang="0">
                        <a:pos x="132" y="76"/>
                      </a:cxn>
                      <a:cxn ang="0">
                        <a:pos x="150" y="54"/>
                      </a:cxn>
                      <a:cxn ang="0">
                        <a:pos x="154" y="42"/>
                      </a:cxn>
                      <a:cxn ang="0">
                        <a:pos x="148" y="38"/>
                      </a:cxn>
                      <a:cxn ang="0">
                        <a:pos x="152" y="32"/>
                      </a:cxn>
                      <a:cxn ang="0">
                        <a:pos x="158" y="24"/>
                      </a:cxn>
                    </a:cxnLst>
                    <a:rect l="0" t="0" r="r" b="b"/>
                    <a:pathLst>
                      <a:path w="188" h="214">
                        <a:moveTo>
                          <a:pt x="158" y="24"/>
                        </a:moveTo>
                        <a:cubicBezTo>
                          <a:pt x="156" y="18"/>
                          <a:pt x="160" y="6"/>
                          <a:pt x="160" y="6"/>
                        </a:cubicBezTo>
                        <a:cubicBezTo>
                          <a:pt x="167" y="16"/>
                          <a:pt x="167" y="8"/>
                          <a:pt x="170" y="0"/>
                        </a:cubicBezTo>
                        <a:cubicBezTo>
                          <a:pt x="181" y="4"/>
                          <a:pt x="179" y="14"/>
                          <a:pt x="182" y="24"/>
                        </a:cubicBezTo>
                        <a:cubicBezTo>
                          <a:pt x="184" y="30"/>
                          <a:pt x="188" y="42"/>
                          <a:pt x="188" y="42"/>
                        </a:cubicBezTo>
                        <a:cubicBezTo>
                          <a:pt x="183" y="56"/>
                          <a:pt x="188" y="52"/>
                          <a:pt x="178" y="58"/>
                        </a:cubicBezTo>
                        <a:cubicBezTo>
                          <a:pt x="174" y="63"/>
                          <a:pt x="170" y="76"/>
                          <a:pt x="170" y="76"/>
                        </a:cubicBezTo>
                        <a:cubicBezTo>
                          <a:pt x="169" y="100"/>
                          <a:pt x="173" y="110"/>
                          <a:pt x="162" y="126"/>
                        </a:cubicBezTo>
                        <a:cubicBezTo>
                          <a:pt x="150" y="118"/>
                          <a:pt x="155" y="132"/>
                          <a:pt x="144" y="136"/>
                        </a:cubicBezTo>
                        <a:cubicBezTo>
                          <a:pt x="135" y="134"/>
                          <a:pt x="129" y="135"/>
                          <a:pt x="120" y="138"/>
                        </a:cubicBezTo>
                        <a:cubicBezTo>
                          <a:pt x="114" y="129"/>
                          <a:pt x="122" y="127"/>
                          <a:pt x="112" y="124"/>
                        </a:cubicBezTo>
                        <a:cubicBezTo>
                          <a:pt x="108" y="130"/>
                          <a:pt x="108" y="142"/>
                          <a:pt x="102" y="146"/>
                        </a:cubicBezTo>
                        <a:cubicBezTo>
                          <a:pt x="98" y="148"/>
                          <a:pt x="90" y="150"/>
                          <a:pt x="90" y="150"/>
                        </a:cubicBezTo>
                        <a:cubicBezTo>
                          <a:pt x="87" y="141"/>
                          <a:pt x="89" y="135"/>
                          <a:pt x="80" y="132"/>
                        </a:cubicBezTo>
                        <a:cubicBezTo>
                          <a:pt x="68" y="134"/>
                          <a:pt x="65" y="134"/>
                          <a:pt x="58" y="144"/>
                        </a:cubicBezTo>
                        <a:cubicBezTo>
                          <a:pt x="66" y="150"/>
                          <a:pt x="68" y="147"/>
                          <a:pt x="76" y="142"/>
                        </a:cubicBezTo>
                        <a:cubicBezTo>
                          <a:pt x="81" y="146"/>
                          <a:pt x="85" y="155"/>
                          <a:pt x="78" y="160"/>
                        </a:cubicBezTo>
                        <a:cubicBezTo>
                          <a:pt x="75" y="162"/>
                          <a:pt x="62" y="165"/>
                          <a:pt x="58" y="166"/>
                        </a:cubicBezTo>
                        <a:cubicBezTo>
                          <a:pt x="48" y="173"/>
                          <a:pt x="44" y="173"/>
                          <a:pt x="34" y="166"/>
                        </a:cubicBezTo>
                        <a:cubicBezTo>
                          <a:pt x="35" y="162"/>
                          <a:pt x="34" y="158"/>
                          <a:pt x="36" y="154"/>
                        </a:cubicBezTo>
                        <a:cubicBezTo>
                          <a:pt x="38" y="150"/>
                          <a:pt x="55" y="146"/>
                          <a:pt x="46" y="144"/>
                        </a:cubicBezTo>
                        <a:cubicBezTo>
                          <a:pt x="42" y="143"/>
                          <a:pt x="34" y="148"/>
                          <a:pt x="34" y="148"/>
                        </a:cubicBezTo>
                        <a:cubicBezTo>
                          <a:pt x="32" y="155"/>
                          <a:pt x="28" y="159"/>
                          <a:pt x="26" y="166"/>
                        </a:cubicBezTo>
                        <a:cubicBezTo>
                          <a:pt x="36" y="182"/>
                          <a:pt x="36" y="173"/>
                          <a:pt x="30" y="190"/>
                        </a:cubicBezTo>
                        <a:cubicBezTo>
                          <a:pt x="28" y="196"/>
                          <a:pt x="14" y="200"/>
                          <a:pt x="14" y="200"/>
                        </a:cubicBezTo>
                        <a:cubicBezTo>
                          <a:pt x="5" y="214"/>
                          <a:pt x="11" y="210"/>
                          <a:pt x="0" y="214"/>
                        </a:cubicBezTo>
                        <a:cubicBezTo>
                          <a:pt x="2" y="202"/>
                          <a:pt x="5" y="198"/>
                          <a:pt x="8" y="188"/>
                        </a:cubicBezTo>
                        <a:cubicBezTo>
                          <a:pt x="6" y="178"/>
                          <a:pt x="3" y="173"/>
                          <a:pt x="0" y="164"/>
                        </a:cubicBezTo>
                        <a:cubicBezTo>
                          <a:pt x="3" y="156"/>
                          <a:pt x="7" y="157"/>
                          <a:pt x="14" y="152"/>
                        </a:cubicBezTo>
                        <a:cubicBezTo>
                          <a:pt x="18" y="141"/>
                          <a:pt x="23" y="140"/>
                          <a:pt x="32" y="134"/>
                        </a:cubicBezTo>
                        <a:cubicBezTo>
                          <a:pt x="37" y="127"/>
                          <a:pt x="37" y="123"/>
                          <a:pt x="44" y="118"/>
                        </a:cubicBezTo>
                        <a:cubicBezTo>
                          <a:pt x="64" y="121"/>
                          <a:pt x="55" y="122"/>
                          <a:pt x="72" y="116"/>
                        </a:cubicBezTo>
                        <a:cubicBezTo>
                          <a:pt x="76" y="115"/>
                          <a:pt x="84" y="112"/>
                          <a:pt x="84" y="112"/>
                        </a:cubicBezTo>
                        <a:cubicBezTo>
                          <a:pt x="105" y="119"/>
                          <a:pt x="97" y="84"/>
                          <a:pt x="114" y="78"/>
                        </a:cubicBezTo>
                        <a:cubicBezTo>
                          <a:pt x="117" y="87"/>
                          <a:pt x="110" y="89"/>
                          <a:pt x="120" y="92"/>
                        </a:cubicBezTo>
                        <a:cubicBezTo>
                          <a:pt x="125" y="85"/>
                          <a:pt x="125" y="81"/>
                          <a:pt x="132" y="76"/>
                        </a:cubicBezTo>
                        <a:cubicBezTo>
                          <a:pt x="138" y="68"/>
                          <a:pt x="146" y="65"/>
                          <a:pt x="150" y="54"/>
                        </a:cubicBezTo>
                        <a:cubicBezTo>
                          <a:pt x="151" y="50"/>
                          <a:pt x="154" y="42"/>
                          <a:pt x="154" y="42"/>
                        </a:cubicBezTo>
                        <a:cubicBezTo>
                          <a:pt x="152" y="41"/>
                          <a:pt x="148" y="40"/>
                          <a:pt x="148" y="38"/>
                        </a:cubicBezTo>
                        <a:cubicBezTo>
                          <a:pt x="148" y="36"/>
                          <a:pt x="161" y="33"/>
                          <a:pt x="152" y="32"/>
                        </a:cubicBezTo>
                        <a:lnTo>
                          <a:pt x="158" y="24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81" name="Freeform 89"/>
                  <p:cNvSpPr>
                    <a:spLocks/>
                  </p:cNvSpPr>
                  <p:nvPr/>
                </p:nvSpPr>
                <p:spPr bwMode="ltGray">
                  <a:xfrm>
                    <a:off x="4705" y="340"/>
                    <a:ext cx="10" cy="4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4" y="13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13" h="13">
                        <a:moveTo>
                          <a:pt x="0" y="9"/>
                        </a:moveTo>
                        <a:cubicBezTo>
                          <a:pt x="6" y="0"/>
                          <a:pt x="13" y="7"/>
                          <a:pt x="4" y="13"/>
                        </a:cubicBezTo>
                        <a:cubicBezTo>
                          <a:pt x="0" y="6"/>
                          <a:pt x="0" y="5"/>
                          <a:pt x="0" y="9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82" name="Freeform 90"/>
                  <p:cNvSpPr>
                    <a:spLocks/>
                  </p:cNvSpPr>
                  <p:nvPr/>
                </p:nvSpPr>
                <p:spPr bwMode="ltGray">
                  <a:xfrm>
                    <a:off x="4261" y="389"/>
                    <a:ext cx="347" cy="193"/>
                  </a:xfrm>
                  <a:custGeom>
                    <a:avLst/>
                    <a:gdLst/>
                    <a:ahLst/>
                    <a:cxnLst>
                      <a:cxn ang="0">
                        <a:pos x="812" y="26"/>
                      </a:cxn>
                      <a:cxn ang="0">
                        <a:pos x="778" y="78"/>
                      </a:cxn>
                      <a:cxn ang="0">
                        <a:pos x="748" y="122"/>
                      </a:cxn>
                      <a:cxn ang="0">
                        <a:pos x="722" y="142"/>
                      </a:cxn>
                      <a:cxn ang="0">
                        <a:pos x="634" y="180"/>
                      </a:cxn>
                      <a:cxn ang="0">
                        <a:pos x="632" y="210"/>
                      </a:cxn>
                      <a:cxn ang="0">
                        <a:pos x="604" y="230"/>
                      </a:cxn>
                      <a:cxn ang="0">
                        <a:pos x="620" y="178"/>
                      </a:cxn>
                      <a:cxn ang="0">
                        <a:pos x="576" y="188"/>
                      </a:cxn>
                      <a:cxn ang="0">
                        <a:pos x="556" y="218"/>
                      </a:cxn>
                      <a:cxn ang="0">
                        <a:pos x="596" y="280"/>
                      </a:cxn>
                      <a:cxn ang="0">
                        <a:pos x="594" y="368"/>
                      </a:cxn>
                      <a:cxn ang="0">
                        <a:pos x="542" y="406"/>
                      </a:cxn>
                      <a:cxn ang="0">
                        <a:pos x="522" y="386"/>
                      </a:cxn>
                      <a:cxn ang="0">
                        <a:pos x="482" y="348"/>
                      </a:cxn>
                      <a:cxn ang="0">
                        <a:pos x="462" y="348"/>
                      </a:cxn>
                      <a:cxn ang="0">
                        <a:pos x="450" y="394"/>
                      </a:cxn>
                      <a:cxn ang="0">
                        <a:pos x="500" y="464"/>
                      </a:cxn>
                      <a:cxn ang="0">
                        <a:pos x="510" y="524"/>
                      </a:cxn>
                      <a:cxn ang="0">
                        <a:pos x="526" y="560"/>
                      </a:cxn>
                      <a:cxn ang="0">
                        <a:pos x="492" y="544"/>
                      </a:cxn>
                      <a:cxn ang="0">
                        <a:pos x="470" y="518"/>
                      </a:cxn>
                      <a:cxn ang="0">
                        <a:pos x="422" y="424"/>
                      </a:cxn>
                      <a:cxn ang="0">
                        <a:pos x="426" y="310"/>
                      </a:cxn>
                      <a:cxn ang="0">
                        <a:pos x="422" y="268"/>
                      </a:cxn>
                      <a:cxn ang="0">
                        <a:pos x="412" y="276"/>
                      </a:cxn>
                      <a:cxn ang="0">
                        <a:pos x="386" y="266"/>
                      </a:cxn>
                      <a:cxn ang="0">
                        <a:pos x="360" y="170"/>
                      </a:cxn>
                      <a:cxn ang="0">
                        <a:pos x="330" y="166"/>
                      </a:cxn>
                      <a:cxn ang="0">
                        <a:pos x="288" y="172"/>
                      </a:cxn>
                      <a:cxn ang="0">
                        <a:pos x="242" y="232"/>
                      </a:cxn>
                      <a:cxn ang="0">
                        <a:pos x="196" y="268"/>
                      </a:cxn>
                      <a:cxn ang="0">
                        <a:pos x="184" y="274"/>
                      </a:cxn>
                      <a:cxn ang="0">
                        <a:pos x="160" y="328"/>
                      </a:cxn>
                      <a:cxn ang="0">
                        <a:pos x="152" y="354"/>
                      </a:cxn>
                      <a:cxn ang="0">
                        <a:pos x="128" y="404"/>
                      </a:cxn>
                      <a:cxn ang="0">
                        <a:pos x="94" y="392"/>
                      </a:cxn>
                      <a:cxn ang="0">
                        <a:pos x="66" y="258"/>
                      </a:cxn>
                      <a:cxn ang="0">
                        <a:pos x="72" y="156"/>
                      </a:cxn>
                      <a:cxn ang="0">
                        <a:pos x="44" y="180"/>
                      </a:cxn>
                      <a:cxn ang="0">
                        <a:pos x="20" y="150"/>
                      </a:cxn>
                      <a:cxn ang="0">
                        <a:pos x="24" y="138"/>
                      </a:cxn>
                      <a:cxn ang="0">
                        <a:pos x="0" y="92"/>
                      </a:cxn>
                      <a:cxn ang="0">
                        <a:pos x="798" y="6"/>
                      </a:cxn>
                    </a:cxnLst>
                    <a:rect l="0" t="0" r="r" b="b"/>
                    <a:pathLst>
                      <a:path w="812" h="564">
                        <a:moveTo>
                          <a:pt x="798" y="6"/>
                        </a:moveTo>
                        <a:cubicBezTo>
                          <a:pt x="801" y="15"/>
                          <a:pt x="809" y="16"/>
                          <a:pt x="812" y="26"/>
                        </a:cubicBezTo>
                        <a:cubicBezTo>
                          <a:pt x="809" y="36"/>
                          <a:pt x="801" y="41"/>
                          <a:pt x="796" y="50"/>
                        </a:cubicBezTo>
                        <a:cubicBezTo>
                          <a:pt x="791" y="61"/>
                          <a:pt x="788" y="71"/>
                          <a:pt x="778" y="78"/>
                        </a:cubicBezTo>
                        <a:cubicBezTo>
                          <a:pt x="773" y="85"/>
                          <a:pt x="771" y="88"/>
                          <a:pt x="774" y="96"/>
                        </a:cubicBezTo>
                        <a:cubicBezTo>
                          <a:pt x="767" y="107"/>
                          <a:pt x="758" y="114"/>
                          <a:pt x="748" y="122"/>
                        </a:cubicBezTo>
                        <a:cubicBezTo>
                          <a:pt x="744" y="125"/>
                          <a:pt x="736" y="130"/>
                          <a:pt x="736" y="130"/>
                        </a:cubicBezTo>
                        <a:cubicBezTo>
                          <a:pt x="740" y="141"/>
                          <a:pt x="731" y="140"/>
                          <a:pt x="722" y="142"/>
                        </a:cubicBezTo>
                        <a:cubicBezTo>
                          <a:pt x="716" y="148"/>
                          <a:pt x="712" y="151"/>
                          <a:pt x="704" y="154"/>
                        </a:cubicBezTo>
                        <a:cubicBezTo>
                          <a:pt x="686" y="150"/>
                          <a:pt x="650" y="169"/>
                          <a:pt x="634" y="180"/>
                        </a:cubicBezTo>
                        <a:cubicBezTo>
                          <a:pt x="636" y="189"/>
                          <a:pt x="631" y="193"/>
                          <a:pt x="640" y="196"/>
                        </a:cubicBezTo>
                        <a:cubicBezTo>
                          <a:pt x="643" y="205"/>
                          <a:pt x="640" y="207"/>
                          <a:pt x="632" y="210"/>
                        </a:cubicBezTo>
                        <a:cubicBezTo>
                          <a:pt x="626" y="219"/>
                          <a:pt x="623" y="226"/>
                          <a:pt x="614" y="232"/>
                        </a:cubicBezTo>
                        <a:cubicBezTo>
                          <a:pt x="611" y="231"/>
                          <a:pt x="606" y="233"/>
                          <a:pt x="604" y="230"/>
                        </a:cubicBezTo>
                        <a:cubicBezTo>
                          <a:pt x="599" y="220"/>
                          <a:pt x="610" y="199"/>
                          <a:pt x="620" y="196"/>
                        </a:cubicBezTo>
                        <a:cubicBezTo>
                          <a:pt x="623" y="187"/>
                          <a:pt x="617" y="187"/>
                          <a:pt x="620" y="178"/>
                        </a:cubicBezTo>
                        <a:cubicBezTo>
                          <a:pt x="617" y="164"/>
                          <a:pt x="609" y="168"/>
                          <a:pt x="598" y="172"/>
                        </a:cubicBezTo>
                        <a:cubicBezTo>
                          <a:pt x="592" y="180"/>
                          <a:pt x="585" y="185"/>
                          <a:pt x="576" y="188"/>
                        </a:cubicBezTo>
                        <a:cubicBezTo>
                          <a:pt x="572" y="194"/>
                          <a:pt x="568" y="200"/>
                          <a:pt x="564" y="206"/>
                        </a:cubicBezTo>
                        <a:cubicBezTo>
                          <a:pt x="561" y="210"/>
                          <a:pt x="556" y="218"/>
                          <a:pt x="556" y="218"/>
                        </a:cubicBezTo>
                        <a:cubicBezTo>
                          <a:pt x="558" y="234"/>
                          <a:pt x="559" y="243"/>
                          <a:pt x="572" y="252"/>
                        </a:cubicBezTo>
                        <a:cubicBezTo>
                          <a:pt x="579" y="262"/>
                          <a:pt x="586" y="273"/>
                          <a:pt x="596" y="280"/>
                        </a:cubicBezTo>
                        <a:cubicBezTo>
                          <a:pt x="598" y="286"/>
                          <a:pt x="602" y="298"/>
                          <a:pt x="602" y="298"/>
                        </a:cubicBezTo>
                        <a:cubicBezTo>
                          <a:pt x="601" y="308"/>
                          <a:pt x="599" y="361"/>
                          <a:pt x="594" y="368"/>
                        </a:cubicBezTo>
                        <a:cubicBezTo>
                          <a:pt x="590" y="374"/>
                          <a:pt x="576" y="378"/>
                          <a:pt x="570" y="382"/>
                        </a:cubicBezTo>
                        <a:cubicBezTo>
                          <a:pt x="563" y="393"/>
                          <a:pt x="550" y="396"/>
                          <a:pt x="542" y="406"/>
                        </a:cubicBezTo>
                        <a:cubicBezTo>
                          <a:pt x="536" y="413"/>
                          <a:pt x="539" y="417"/>
                          <a:pt x="530" y="420"/>
                        </a:cubicBezTo>
                        <a:cubicBezTo>
                          <a:pt x="526" y="408"/>
                          <a:pt x="538" y="391"/>
                          <a:pt x="522" y="386"/>
                        </a:cubicBezTo>
                        <a:cubicBezTo>
                          <a:pt x="516" y="377"/>
                          <a:pt x="510" y="364"/>
                          <a:pt x="502" y="356"/>
                        </a:cubicBezTo>
                        <a:cubicBezTo>
                          <a:pt x="497" y="341"/>
                          <a:pt x="505" y="360"/>
                          <a:pt x="482" y="348"/>
                        </a:cubicBezTo>
                        <a:cubicBezTo>
                          <a:pt x="478" y="346"/>
                          <a:pt x="478" y="339"/>
                          <a:pt x="474" y="336"/>
                        </a:cubicBezTo>
                        <a:cubicBezTo>
                          <a:pt x="470" y="323"/>
                          <a:pt x="466" y="342"/>
                          <a:pt x="462" y="348"/>
                        </a:cubicBezTo>
                        <a:cubicBezTo>
                          <a:pt x="460" y="358"/>
                          <a:pt x="456" y="363"/>
                          <a:pt x="454" y="374"/>
                        </a:cubicBezTo>
                        <a:cubicBezTo>
                          <a:pt x="457" y="383"/>
                          <a:pt x="455" y="387"/>
                          <a:pt x="450" y="394"/>
                        </a:cubicBezTo>
                        <a:cubicBezTo>
                          <a:pt x="454" y="399"/>
                          <a:pt x="464" y="411"/>
                          <a:pt x="466" y="418"/>
                        </a:cubicBezTo>
                        <a:cubicBezTo>
                          <a:pt x="474" y="443"/>
                          <a:pt x="472" y="458"/>
                          <a:pt x="500" y="464"/>
                        </a:cubicBezTo>
                        <a:cubicBezTo>
                          <a:pt x="507" y="469"/>
                          <a:pt x="510" y="474"/>
                          <a:pt x="516" y="480"/>
                        </a:cubicBezTo>
                        <a:cubicBezTo>
                          <a:pt x="511" y="494"/>
                          <a:pt x="513" y="509"/>
                          <a:pt x="510" y="524"/>
                        </a:cubicBezTo>
                        <a:cubicBezTo>
                          <a:pt x="512" y="537"/>
                          <a:pt x="511" y="541"/>
                          <a:pt x="522" y="548"/>
                        </a:cubicBezTo>
                        <a:cubicBezTo>
                          <a:pt x="523" y="552"/>
                          <a:pt x="525" y="556"/>
                          <a:pt x="526" y="560"/>
                        </a:cubicBezTo>
                        <a:cubicBezTo>
                          <a:pt x="527" y="564"/>
                          <a:pt x="514" y="556"/>
                          <a:pt x="514" y="556"/>
                        </a:cubicBezTo>
                        <a:cubicBezTo>
                          <a:pt x="502" y="564"/>
                          <a:pt x="501" y="551"/>
                          <a:pt x="492" y="544"/>
                        </a:cubicBezTo>
                        <a:cubicBezTo>
                          <a:pt x="488" y="541"/>
                          <a:pt x="480" y="536"/>
                          <a:pt x="480" y="536"/>
                        </a:cubicBezTo>
                        <a:cubicBezTo>
                          <a:pt x="471" y="522"/>
                          <a:pt x="474" y="529"/>
                          <a:pt x="470" y="518"/>
                        </a:cubicBezTo>
                        <a:cubicBezTo>
                          <a:pt x="467" y="491"/>
                          <a:pt x="461" y="446"/>
                          <a:pt x="436" y="430"/>
                        </a:cubicBezTo>
                        <a:cubicBezTo>
                          <a:pt x="428" y="433"/>
                          <a:pt x="425" y="433"/>
                          <a:pt x="422" y="424"/>
                        </a:cubicBezTo>
                        <a:cubicBezTo>
                          <a:pt x="427" y="404"/>
                          <a:pt x="432" y="383"/>
                          <a:pt x="438" y="364"/>
                        </a:cubicBezTo>
                        <a:cubicBezTo>
                          <a:pt x="436" y="343"/>
                          <a:pt x="431" y="330"/>
                          <a:pt x="426" y="310"/>
                        </a:cubicBezTo>
                        <a:cubicBezTo>
                          <a:pt x="429" y="302"/>
                          <a:pt x="425" y="300"/>
                          <a:pt x="422" y="292"/>
                        </a:cubicBezTo>
                        <a:cubicBezTo>
                          <a:pt x="424" y="282"/>
                          <a:pt x="428" y="277"/>
                          <a:pt x="422" y="268"/>
                        </a:cubicBezTo>
                        <a:cubicBezTo>
                          <a:pt x="420" y="269"/>
                          <a:pt x="418" y="269"/>
                          <a:pt x="416" y="270"/>
                        </a:cubicBezTo>
                        <a:cubicBezTo>
                          <a:pt x="414" y="272"/>
                          <a:pt x="414" y="275"/>
                          <a:pt x="412" y="276"/>
                        </a:cubicBezTo>
                        <a:cubicBezTo>
                          <a:pt x="408" y="278"/>
                          <a:pt x="400" y="280"/>
                          <a:pt x="400" y="280"/>
                        </a:cubicBezTo>
                        <a:cubicBezTo>
                          <a:pt x="394" y="274"/>
                          <a:pt x="389" y="274"/>
                          <a:pt x="386" y="266"/>
                        </a:cubicBezTo>
                        <a:cubicBezTo>
                          <a:pt x="391" y="251"/>
                          <a:pt x="379" y="206"/>
                          <a:pt x="364" y="196"/>
                        </a:cubicBezTo>
                        <a:cubicBezTo>
                          <a:pt x="357" y="186"/>
                          <a:pt x="358" y="182"/>
                          <a:pt x="360" y="170"/>
                        </a:cubicBezTo>
                        <a:cubicBezTo>
                          <a:pt x="358" y="160"/>
                          <a:pt x="356" y="147"/>
                          <a:pt x="346" y="144"/>
                        </a:cubicBezTo>
                        <a:cubicBezTo>
                          <a:pt x="343" y="154"/>
                          <a:pt x="338" y="160"/>
                          <a:pt x="330" y="166"/>
                        </a:cubicBezTo>
                        <a:cubicBezTo>
                          <a:pt x="323" y="164"/>
                          <a:pt x="308" y="160"/>
                          <a:pt x="308" y="160"/>
                        </a:cubicBezTo>
                        <a:cubicBezTo>
                          <a:pt x="296" y="162"/>
                          <a:pt x="297" y="166"/>
                          <a:pt x="288" y="172"/>
                        </a:cubicBezTo>
                        <a:cubicBezTo>
                          <a:pt x="284" y="185"/>
                          <a:pt x="282" y="191"/>
                          <a:pt x="268" y="196"/>
                        </a:cubicBezTo>
                        <a:cubicBezTo>
                          <a:pt x="264" y="200"/>
                          <a:pt x="243" y="231"/>
                          <a:pt x="242" y="232"/>
                        </a:cubicBezTo>
                        <a:cubicBezTo>
                          <a:pt x="231" y="239"/>
                          <a:pt x="215" y="247"/>
                          <a:pt x="206" y="256"/>
                        </a:cubicBezTo>
                        <a:cubicBezTo>
                          <a:pt x="202" y="260"/>
                          <a:pt x="200" y="265"/>
                          <a:pt x="196" y="268"/>
                        </a:cubicBezTo>
                        <a:cubicBezTo>
                          <a:pt x="194" y="269"/>
                          <a:pt x="192" y="269"/>
                          <a:pt x="190" y="270"/>
                        </a:cubicBezTo>
                        <a:cubicBezTo>
                          <a:pt x="188" y="271"/>
                          <a:pt x="186" y="272"/>
                          <a:pt x="184" y="274"/>
                        </a:cubicBezTo>
                        <a:cubicBezTo>
                          <a:pt x="180" y="278"/>
                          <a:pt x="172" y="286"/>
                          <a:pt x="172" y="286"/>
                        </a:cubicBezTo>
                        <a:cubicBezTo>
                          <a:pt x="167" y="300"/>
                          <a:pt x="165" y="314"/>
                          <a:pt x="160" y="328"/>
                        </a:cubicBezTo>
                        <a:cubicBezTo>
                          <a:pt x="158" y="335"/>
                          <a:pt x="156" y="341"/>
                          <a:pt x="154" y="348"/>
                        </a:cubicBezTo>
                        <a:cubicBezTo>
                          <a:pt x="153" y="350"/>
                          <a:pt x="152" y="354"/>
                          <a:pt x="152" y="354"/>
                        </a:cubicBezTo>
                        <a:cubicBezTo>
                          <a:pt x="152" y="359"/>
                          <a:pt x="156" y="384"/>
                          <a:pt x="146" y="392"/>
                        </a:cubicBezTo>
                        <a:cubicBezTo>
                          <a:pt x="141" y="397"/>
                          <a:pt x="128" y="404"/>
                          <a:pt x="128" y="404"/>
                        </a:cubicBezTo>
                        <a:cubicBezTo>
                          <a:pt x="125" y="412"/>
                          <a:pt x="122" y="421"/>
                          <a:pt x="114" y="424"/>
                        </a:cubicBezTo>
                        <a:cubicBezTo>
                          <a:pt x="100" y="419"/>
                          <a:pt x="97" y="405"/>
                          <a:pt x="94" y="392"/>
                        </a:cubicBezTo>
                        <a:cubicBezTo>
                          <a:pt x="86" y="362"/>
                          <a:pt x="82" y="332"/>
                          <a:pt x="72" y="302"/>
                        </a:cubicBezTo>
                        <a:cubicBezTo>
                          <a:pt x="71" y="281"/>
                          <a:pt x="70" y="275"/>
                          <a:pt x="66" y="258"/>
                        </a:cubicBezTo>
                        <a:cubicBezTo>
                          <a:pt x="66" y="251"/>
                          <a:pt x="68" y="219"/>
                          <a:pt x="64" y="208"/>
                        </a:cubicBezTo>
                        <a:cubicBezTo>
                          <a:pt x="70" y="191"/>
                          <a:pt x="66" y="173"/>
                          <a:pt x="72" y="156"/>
                        </a:cubicBezTo>
                        <a:cubicBezTo>
                          <a:pt x="66" y="139"/>
                          <a:pt x="60" y="168"/>
                          <a:pt x="56" y="172"/>
                        </a:cubicBezTo>
                        <a:cubicBezTo>
                          <a:pt x="53" y="175"/>
                          <a:pt x="44" y="180"/>
                          <a:pt x="44" y="180"/>
                        </a:cubicBezTo>
                        <a:cubicBezTo>
                          <a:pt x="35" y="177"/>
                          <a:pt x="28" y="173"/>
                          <a:pt x="24" y="162"/>
                        </a:cubicBezTo>
                        <a:cubicBezTo>
                          <a:pt x="23" y="158"/>
                          <a:pt x="20" y="150"/>
                          <a:pt x="20" y="150"/>
                        </a:cubicBezTo>
                        <a:cubicBezTo>
                          <a:pt x="30" y="148"/>
                          <a:pt x="30" y="143"/>
                          <a:pt x="38" y="138"/>
                        </a:cubicBezTo>
                        <a:cubicBezTo>
                          <a:pt x="35" y="128"/>
                          <a:pt x="31" y="133"/>
                          <a:pt x="24" y="138"/>
                        </a:cubicBezTo>
                        <a:cubicBezTo>
                          <a:pt x="15" y="135"/>
                          <a:pt x="15" y="132"/>
                          <a:pt x="18" y="124"/>
                        </a:cubicBezTo>
                        <a:cubicBezTo>
                          <a:pt x="11" y="114"/>
                          <a:pt x="9" y="101"/>
                          <a:pt x="0" y="92"/>
                        </a:cubicBezTo>
                        <a:lnTo>
                          <a:pt x="76" y="0"/>
                        </a:lnTo>
                        <a:lnTo>
                          <a:pt x="798" y="6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83" name="Freeform 91"/>
                  <p:cNvSpPr>
                    <a:spLocks/>
                  </p:cNvSpPr>
                  <p:nvPr/>
                </p:nvSpPr>
                <p:spPr bwMode="ltGray">
                  <a:xfrm>
                    <a:off x="4322" y="519"/>
                    <a:ext cx="19" cy="29"/>
                  </a:xfrm>
                  <a:custGeom>
                    <a:avLst/>
                    <a:gdLst/>
                    <a:ahLst/>
                    <a:cxnLst>
                      <a:cxn ang="0">
                        <a:pos x="7" y="11"/>
                      </a:cxn>
                      <a:cxn ang="0">
                        <a:pos x="17" y="3"/>
                      </a:cxn>
                      <a:cxn ang="0">
                        <a:pos x="37" y="33"/>
                      </a:cxn>
                      <a:cxn ang="0">
                        <a:pos x="19" y="85"/>
                      </a:cxn>
                      <a:cxn ang="0">
                        <a:pos x="1" y="69"/>
                      </a:cxn>
                      <a:cxn ang="0">
                        <a:pos x="7" y="11"/>
                      </a:cxn>
                    </a:cxnLst>
                    <a:rect l="0" t="0" r="r" b="b"/>
                    <a:pathLst>
                      <a:path w="43" h="85">
                        <a:moveTo>
                          <a:pt x="7" y="11"/>
                        </a:moveTo>
                        <a:cubicBezTo>
                          <a:pt x="4" y="2"/>
                          <a:pt x="9" y="0"/>
                          <a:pt x="17" y="3"/>
                        </a:cubicBezTo>
                        <a:cubicBezTo>
                          <a:pt x="24" y="13"/>
                          <a:pt x="28" y="24"/>
                          <a:pt x="37" y="33"/>
                        </a:cubicBezTo>
                        <a:cubicBezTo>
                          <a:pt x="43" y="52"/>
                          <a:pt x="40" y="78"/>
                          <a:pt x="19" y="85"/>
                        </a:cubicBezTo>
                        <a:cubicBezTo>
                          <a:pt x="6" y="81"/>
                          <a:pt x="5" y="81"/>
                          <a:pt x="1" y="69"/>
                        </a:cubicBezTo>
                        <a:cubicBezTo>
                          <a:pt x="2" y="66"/>
                          <a:pt x="0" y="4"/>
                          <a:pt x="7" y="11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84" name="Freeform 92"/>
                  <p:cNvSpPr>
                    <a:spLocks/>
                  </p:cNvSpPr>
                  <p:nvPr/>
                </p:nvSpPr>
                <p:spPr bwMode="ltGray">
                  <a:xfrm>
                    <a:off x="4588" y="421"/>
                    <a:ext cx="18" cy="24"/>
                  </a:xfrm>
                  <a:custGeom>
                    <a:avLst/>
                    <a:gdLst/>
                    <a:ahLst/>
                    <a:cxnLst>
                      <a:cxn ang="0">
                        <a:pos x="13" y="28"/>
                      </a:cxn>
                      <a:cxn ang="0">
                        <a:pos x="29" y="2"/>
                      </a:cxn>
                      <a:cxn ang="0">
                        <a:pos x="43" y="4"/>
                      </a:cxn>
                      <a:cxn ang="0">
                        <a:pos x="39" y="26"/>
                      </a:cxn>
                      <a:cxn ang="0">
                        <a:pos x="13" y="74"/>
                      </a:cxn>
                      <a:cxn ang="0">
                        <a:pos x="7" y="60"/>
                      </a:cxn>
                      <a:cxn ang="0">
                        <a:pos x="3" y="36"/>
                      </a:cxn>
                      <a:cxn ang="0">
                        <a:pos x="13" y="28"/>
                      </a:cxn>
                    </a:cxnLst>
                    <a:rect l="0" t="0" r="r" b="b"/>
                    <a:pathLst>
                      <a:path w="44" h="74">
                        <a:moveTo>
                          <a:pt x="13" y="28"/>
                        </a:moveTo>
                        <a:cubicBezTo>
                          <a:pt x="15" y="13"/>
                          <a:pt x="14" y="7"/>
                          <a:pt x="29" y="2"/>
                        </a:cubicBezTo>
                        <a:cubicBezTo>
                          <a:pt x="34" y="3"/>
                          <a:pt x="40" y="0"/>
                          <a:pt x="43" y="4"/>
                        </a:cubicBezTo>
                        <a:cubicBezTo>
                          <a:pt x="44" y="6"/>
                          <a:pt x="41" y="21"/>
                          <a:pt x="39" y="26"/>
                        </a:cubicBezTo>
                        <a:cubicBezTo>
                          <a:pt x="31" y="43"/>
                          <a:pt x="30" y="63"/>
                          <a:pt x="13" y="74"/>
                        </a:cubicBezTo>
                        <a:cubicBezTo>
                          <a:pt x="4" y="71"/>
                          <a:pt x="4" y="68"/>
                          <a:pt x="7" y="60"/>
                        </a:cubicBezTo>
                        <a:cubicBezTo>
                          <a:pt x="5" y="50"/>
                          <a:pt x="0" y="46"/>
                          <a:pt x="3" y="36"/>
                        </a:cubicBezTo>
                        <a:cubicBezTo>
                          <a:pt x="4" y="32"/>
                          <a:pt x="8" y="23"/>
                          <a:pt x="13" y="2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85" name="Freeform 93"/>
                  <p:cNvSpPr>
                    <a:spLocks/>
                  </p:cNvSpPr>
                  <p:nvPr/>
                </p:nvSpPr>
                <p:spPr bwMode="ltGray">
                  <a:xfrm>
                    <a:off x="4639" y="409"/>
                    <a:ext cx="10" cy="10"/>
                  </a:xfrm>
                  <a:custGeom>
                    <a:avLst/>
                    <a:gdLst/>
                    <a:ahLst/>
                    <a:cxnLst>
                      <a:cxn ang="0">
                        <a:pos x="7" y="16"/>
                      </a:cxn>
                      <a:cxn ang="0">
                        <a:pos x="5" y="30"/>
                      </a:cxn>
                      <a:cxn ang="0">
                        <a:pos x="7" y="16"/>
                      </a:cxn>
                    </a:cxnLst>
                    <a:rect l="0" t="0" r="r" b="b"/>
                    <a:pathLst>
                      <a:path w="20" h="30">
                        <a:moveTo>
                          <a:pt x="7" y="16"/>
                        </a:moveTo>
                        <a:cubicBezTo>
                          <a:pt x="18" y="0"/>
                          <a:pt x="20" y="20"/>
                          <a:pt x="5" y="30"/>
                        </a:cubicBezTo>
                        <a:cubicBezTo>
                          <a:pt x="0" y="23"/>
                          <a:pt x="1" y="22"/>
                          <a:pt x="7" y="16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86" name="Freeform 94"/>
                  <p:cNvSpPr>
                    <a:spLocks/>
                  </p:cNvSpPr>
                  <p:nvPr/>
                </p:nvSpPr>
                <p:spPr bwMode="ltGray">
                  <a:xfrm>
                    <a:off x="3709" y="315"/>
                    <a:ext cx="433" cy="354"/>
                  </a:xfrm>
                  <a:custGeom>
                    <a:avLst/>
                    <a:gdLst/>
                    <a:ahLst/>
                    <a:cxnLst>
                      <a:cxn ang="0">
                        <a:pos x="481" y="464"/>
                      </a:cxn>
                      <a:cxn ang="0">
                        <a:pos x="486" y="451"/>
                      </a:cxn>
                      <a:cxn ang="0">
                        <a:pos x="500" y="413"/>
                      </a:cxn>
                      <a:cxn ang="0">
                        <a:pos x="309" y="287"/>
                      </a:cxn>
                      <a:cxn ang="0">
                        <a:pos x="282" y="346"/>
                      </a:cxn>
                      <a:cxn ang="0">
                        <a:pos x="303" y="556"/>
                      </a:cxn>
                      <a:cxn ang="0">
                        <a:pos x="282" y="494"/>
                      </a:cxn>
                      <a:cxn ang="0">
                        <a:pos x="242" y="439"/>
                      </a:cxn>
                      <a:cxn ang="0">
                        <a:pos x="245" y="413"/>
                      </a:cxn>
                      <a:cxn ang="0">
                        <a:pos x="247" y="394"/>
                      </a:cxn>
                      <a:cxn ang="0">
                        <a:pos x="220" y="375"/>
                      </a:cxn>
                      <a:cxn ang="0">
                        <a:pos x="194" y="346"/>
                      </a:cxn>
                      <a:cxn ang="0">
                        <a:pos x="148" y="354"/>
                      </a:cxn>
                      <a:cxn ang="0">
                        <a:pos x="126" y="365"/>
                      </a:cxn>
                      <a:cxn ang="0">
                        <a:pos x="78" y="365"/>
                      </a:cxn>
                      <a:cxn ang="0">
                        <a:pos x="22" y="312"/>
                      </a:cxn>
                      <a:cxn ang="0">
                        <a:pos x="11" y="295"/>
                      </a:cxn>
                      <a:cxn ang="0">
                        <a:pos x="0" y="264"/>
                      </a:cxn>
                      <a:cxn ang="0">
                        <a:pos x="24" y="213"/>
                      </a:cxn>
                      <a:cxn ang="0">
                        <a:pos x="32" y="181"/>
                      </a:cxn>
                      <a:cxn ang="0">
                        <a:pos x="51" y="143"/>
                      </a:cxn>
                      <a:cxn ang="0">
                        <a:pos x="81" y="116"/>
                      </a:cxn>
                      <a:cxn ang="0">
                        <a:pos x="167" y="67"/>
                      </a:cxn>
                      <a:cxn ang="0">
                        <a:pos x="220" y="30"/>
                      </a:cxn>
                      <a:cxn ang="0">
                        <a:pos x="258" y="6"/>
                      </a:cxn>
                      <a:cxn ang="0">
                        <a:pos x="363" y="2"/>
                      </a:cxn>
                      <a:cxn ang="0">
                        <a:pos x="398" y="0"/>
                      </a:cxn>
                      <a:cxn ang="0">
                        <a:pos x="384" y="34"/>
                      </a:cxn>
                      <a:cxn ang="0">
                        <a:pos x="443" y="84"/>
                      </a:cxn>
                      <a:cxn ang="0">
                        <a:pos x="497" y="74"/>
                      </a:cxn>
                      <a:cxn ang="0">
                        <a:pos x="529" y="82"/>
                      </a:cxn>
                      <a:cxn ang="0">
                        <a:pos x="559" y="97"/>
                      </a:cxn>
                      <a:cxn ang="0">
                        <a:pos x="572" y="188"/>
                      </a:cxn>
                      <a:cxn ang="0">
                        <a:pos x="572" y="240"/>
                      </a:cxn>
                      <a:cxn ang="0">
                        <a:pos x="599" y="283"/>
                      </a:cxn>
                      <a:cxn ang="0">
                        <a:pos x="645" y="300"/>
                      </a:cxn>
                      <a:cxn ang="0">
                        <a:pos x="680" y="295"/>
                      </a:cxn>
                      <a:cxn ang="0">
                        <a:pos x="664" y="340"/>
                      </a:cxn>
                      <a:cxn ang="0">
                        <a:pos x="599" y="407"/>
                      </a:cxn>
                      <a:cxn ang="0">
                        <a:pos x="548" y="485"/>
                      </a:cxn>
                      <a:cxn ang="0">
                        <a:pos x="556" y="508"/>
                      </a:cxn>
                      <a:cxn ang="0">
                        <a:pos x="435" y="556"/>
                      </a:cxn>
                    </a:cxnLst>
                    <a:rect l="0" t="0" r="r" b="b"/>
                    <a:pathLst>
                      <a:path w="682" h="557">
                        <a:moveTo>
                          <a:pt x="435" y="556"/>
                        </a:moveTo>
                        <a:lnTo>
                          <a:pt x="481" y="464"/>
                        </a:lnTo>
                        <a:lnTo>
                          <a:pt x="473" y="449"/>
                        </a:lnTo>
                        <a:lnTo>
                          <a:pt x="486" y="451"/>
                        </a:lnTo>
                        <a:lnTo>
                          <a:pt x="495" y="441"/>
                        </a:lnTo>
                        <a:lnTo>
                          <a:pt x="500" y="413"/>
                        </a:lnTo>
                        <a:lnTo>
                          <a:pt x="500" y="371"/>
                        </a:lnTo>
                        <a:lnTo>
                          <a:pt x="309" y="287"/>
                        </a:lnTo>
                        <a:lnTo>
                          <a:pt x="296" y="308"/>
                        </a:lnTo>
                        <a:lnTo>
                          <a:pt x="282" y="346"/>
                        </a:lnTo>
                        <a:lnTo>
                          <a:pt x="396" y="557"/>
                        </a:lnTo>
                        <a:lnTo>
                          <a:pt x="303" y="556"/>
                        </a:lnTo>
                        <a:lnTo>
                          <a:pt x="304" y="536"/>
                        </a:lnTo>
                        <a:cubicBezTo>
                          <a:pt x="284" y="520"/>
                          <a:pt x="296" y="510"/>
                          <a:pt x="282" y="494"/>
                        </a:cubicBezTo>
                        <a:cubicBezTo>
                          <a:pt x="276" y="475"/>
                          <a:pt x="267" y="468"/>
                          <a:pt x="253" y="451"/>
                        </a:cubicBezTo>
                        <a:cubicBezTo>
                          <a:pt x="249" y="447"/>
                          <a:pt x="245" y="443"/>
                          <a:pt x="242" y="439"/>
                        </a:cubicBezTo>
                        <a:lnTo>
                          <a:pt x="237" y="432"/>
                        </a:lnTo>
                        <a:cubicBezTo>
                          <a:pt x="237" y="432"/>
                          <a:pt x="245" y="413"/>
                          <a:pt x="245" y="413"/>
                        </a:cubicBezTo>
                        <a:cubicBezTo>
                          <a:pt x="247" y="409"/>
                          <a:pt x="250" y="401"/>
                          <a:pt x="250" y="401"/>
                        </a:cubicBezTo>
                        <a:cubicBezTo>
                          <a:pt x="249" y="399"/>
                          <a:pt x="247" y="397"/>
                          <a:pt x="247" y="394"/>
                        </a:cubicBezTo>
                        <a:cubicBezTo>
                          <a:pt x="248" y="390"/>
                          <a:pt x="253" y="382"/>
                          <a:pt x="253" y="382"/>
                        </a:cubicBezTo>
                        <a:cubicBezTo>
                          <a:pt x="243" y="370"/>
                          <a:pt x="237" y="371"/>
                          <a:pt x="220" y="375"/>
                        </a:cubicBezTo>
                        <a:cubicBezTo>
                          <a:pt x="217" y="371"/>
                          <a:pt x="210" y="369"/>
                          <a:pt x="207" y="365"/>
                        </a:cubicBezTo>
                        <a:cubicBezTo>
                          <a:pt x="185" y="337"/>
                          <a:pt x="216" y="363"/>
                          <a:pt x="194" y="346"/>
                        </a:cubicBezTo>
                        <a:cubicBezTo>
                          <a:pt x="167" y="349"/>
                          <a:pt x="179" y="346"/>
                          <a:pt x="156" y="352"/>
                        </a:cubicBezTo>
                        <a:cubicBezTo>
                          <a:pt x="153" y="353"/>
                          <a:pt x="148" y="354"/>
                          <a:pt x="148" y="354"/>
                        </a:cubicBezTo>
                        <a:cubicBezTo>
                          <a:pt x="146" y="356"/>
                          <a:pt x="145" y="359"/>
                          <a:pt x="142" y="361"/>
                        </a:cubicBezTo>
                        <a:cubicBezTo>
                          <a:pt x="138" y="363"/>
                          <a:pt x="126" y="365"/>
                          <a:pt x="126" y="365"/>
                        </a:cubicBezTo>
                        <a:cubicBezTo>
                          <a:pt x="105" y="354"/>
                          <a:pt x="116" y="355"/>
                          <a:pt x="94" y="361"/>
                        </a:cubicBezTo>
                        <a:cubicBezTo>
                          <a:pt x="89" y="362"/>
                          <a:pt x="78" y="365"/>
                          <a:pt x="78" y="365"/>
                        </a:cubicBezTo>
                        <a:cubicBezTo>
                          <a:pt x="62" y="383"/>
                          <a:pt x="46" y="346"/>
                          <a:pt x="35" y="337"/>
                        </a:cubicBezTo>
                        <a:cubicBezTo>
                          <a:pt x="32" y="330"/>
                          <a:pt x="24" y="320"/>
                          <a:pt x="22" y="312"/>
                        </a:cubicBezTo>
                        <a:cubicBezTo>
                          <a:pt x="20" y="308"/>
                          <a:pt x="22" y="303"/>
                          <a:pt x="19" y="300"/>
                        </a:cubicBezTo>
                        <a:cubicBezTo>
                          <a:pt x="17" y="297"/>
                          <a:pt x="13" y="297"/>
                          <a:pt x="11" y="295"/>
                        </a:cubicBezTo>
                        <a:cubicBezTo>
                          <a:pt x="3" y="277"/>
                          <a:pt x="15" y="306"/>
                          <a:pt x="5" y="276"/>
                        </a:cubicBezTo>
                        <a:cubicBezTo>
                          <a:pt x="4" y="272"/>
                          <a:pt x="0" y="264"/>
                          <a:pt x="0" y="264"/>
                        </a:cubicBezTo>
                        <a:cubicBezTo>
                          <a:pt x="3" y="253"/>
                          <a:pt x="2" y="248"/>
                          <a:pt x="13" y="243"/>
                        </a:cubicBezTo>
                        <a:cubicBezTo>
                          <a:pt x="20" y="221"/>
                          <a:pt x="17" y="231"/>
                          <a:pt x="24" y="213"/>
                        </a:cubicBezTo>
                        <a:cubicBezTo>
                          <a:pt x="26" y="209"/>
                          <a:pt x="30" y="200"/>
                          <a:pt x="30" y="200"/>
                        </a:cubicBezTo>
                        <a:cubicBezTo>
                          <a:pt x="26" y="192"/>
                          <a:pt x="24" y="191"/>
                          <a:pt x="32" y="181"/>
                        </a:cubicBezTo>
                        <a:cubicBezTo>
                          <a:pt x="36" y="177"/>
                          <a:pt x="43" y="169"/>
                          <a:pt x="43" y="169"/>
                        </a:cubicBezTo>
                        <a:cubicBezTo>
                          <a:pt x="37" y="155"/>
                          <a:pt x="36" y="153"/>
                          <a:pt x="51" y="143"/>
                        </a:cubicBezTo>
                        <a:cubicBezTo>
                          <a:pt x="56" y="140"/>
                          <a:pt x="67" y="135"/>
                          <a:pt x="67" y="135"/>
                        </a:cubicBezTo>
                        <a:cubicBezTo>
                          <a:pt x="73" y="129"/>
                          <a:pt x="75" y="122"/>
                          <a:pt x="81" y="116"/>
                        </a:cubicBezTo>
                        <a:cubicBezTo>
                          <a:pt x="89" y="107"/>
                          <a:pt x="102" y="105"/>
                          <a:pt x="113" y="99"/>
                        </a:cubicBezTo>
                        <a:cubicBezTo>
                          <a:pt x="125" y="85"/>
                          <a:pt x="149" y="76"/>
                          <a:pt x="167" y="67"/>
                        </a:cubicBezTo>
                        <a:cubicBezTo>
                          <a:pt x="174" y="59"/>
                          <a:pt x="175" y="50"/>
                          <a:pt x="188" y="46"/>
                        </a:cubicBezTo>
                        <a:cubicBezTo>
                          <a:pt x="198" y="39"/>
                          <a:pt x="208" y="36"/>
                          <a:pt x="220" y="30"/>
                        </a:cubicBezTo>
                        <a:cubicBezTo>
                          <a:pt x="223" y="28"/>
                          <a:pt x="228" y="25"/>
                          <a:pt x="228" y="25"/>
                        </a:cubicBezTo>
                        <a:cubicBezTo>
                          <a:pt x="237" y="16"/>
                          <a:pt x="245" y="10"/>
                          <a:pt x="258" y="6"/>
                        </a:cubicBezTo>
                        <a:cubicBezTo>
                          <a:pt x="269" y="31"/>
                          <a:pt x="301" y="6"/>
                          <a:pt x="320" y="4"/>
                        </a:cubicBezTo>
                        <a:cubicBezTo>
                          <a:pt x="334" y="3"/>
                          <a:pt x="349" y="3"/>
                          <a:pt x="363" y="2"/>
                        </a:cubicBezTo>
                        <a:cubicBezTo>
                          <a:pt x="369" y="3"/>
                          <a:pt x="376" y="5"/>
                          <a:pt x="382" y="4"/>
                        </a:cubicBezTo>
                        <a:cubicBezTo>
                          <a:pt x="387" y="4"/>
                          <a:pt x="398" y="0"/>
                          <a:pt x="398" y="0"/>
                        </a:cubicBezTo>
                        <a:cubicBezTo>
                          <a:pt x="415" y="8"/>
                          <a:pt x="406" y="16"/>
                          <a:pt x="400" y="30"/>
                        </a:cubicBezTo>
                        <a:cubicBezTo>
                          <a:pt x="398" y="34"/>
                          <a:pt x="384" y="34"/>
                          <a:pt x="384" y="34"/>
                        </a:cubicBezTo>
                        <a:cubicBezTo>
                          <a:pt x="379" y="47"/>
                          <a:pt x="398" y="51"/>
                          <a:pt x="411" y="55"/>
                        </a:cubicBezTo>
                        <a:cubicBezTo>
                          <a:pt x="419" y="72"/>
                          <a:pt x="421" y="79"/>
                          <a:pt x="443" y="84"/>
                        </a:cubicBezTo>
                        <a:cubicBezTo>
                          <a:pt x="461" y="71"/>
                          <a:pt x="435" y="65"/>
                          <a:pt x="468" y="57"/>
                        </a:cubicBezTo>
                        <a:cubicBezTo>
                          <a:pt x="482" y="61"/>
                          <a:pt x="485" y="70"/>
                          <a:pt x="497" y="74"/>
                        </a:cubicBezTo>
                        <a:cubicBezTo>
                          <a:pt x="505" y="76"/>
                          <a:pt x="513" y="78"/>
                          <a:pt x="521" y="80"/>
                        </a:cubicBezTo>
                        <a:cubicBezTo>
                          <a:pt x="524" y="81"/>
                          <a:pt x="529" y="82"/>
                          <a:pt x="529" y="82"/>
                        </a:cubicBezTo>
                        <a:cubicBezTo>
                          <a:pt x="547" y="78"/>
                          <a:pt x="547" y="76"/>
                          <a:pt x="562" y="84"/>
                        </a:cubicBezTo>
                        <a:cubicBezTo>
                          <a:pt x="566" y="95"/>
                          <a:pt x="565" y="86"/>
                          <a:pt x="559" y="97"/>
                        </a:cubicBezTo>
                        <a:cubicBezTo>
                          <a:pt x="557" y="101"/>
                          <a:pt x="554" y="110"/>
                          <a:pt x="554" y="110"/>
                        </a:cubicBezTo>
                        <a:cubicBezTo>
                          <a:pt x="556" y="132"/>
                          <a:pt x="556" y="168"/>
                          <a:pt x="572" y="188"/>
                        </a:cubicBezTo>
                        <a:cubicBezTo>
                          <a:pt x="568" y="198"/>
                          <a:pt x="564" y="208"/>
                          <a:pt x="562" y="219"/>
                        </a:cubicBezTo>
                        <a:cubicBezTo>
                          <a:pt x="564" y="227"/>
                          <a:pt x="569" y="233"/>
                          <a:pt x="572" y="240"/>
                        </a:cubicBezTo>
                        <a:cubicBezTo>
                          <a:pt x="573" y="247"/>
                          <a:pt x="572" y="254"/>
                          <a:pt x="575" y="259"/>
                        </a:cubicBezTo>
                        <a:cubicBezTo>
                          <a:pt x="577" y="263"/>
                          <a:pt x="595" y="272"/>
                          <a:pt x="599" y="283"/>
                        </a:cubicBezTo>
                        <a:cubicBezTo>
                          <a:pt x="594" y="295"/>
                          <a:pt x="603" y="306"/>
                          <a:pt x="618" y="310"/>
                        </a:cubicBezTo>
                        <a:cubicBezTo>
                          <a:pt x="630" y="307"/>
                          <a:pt x="638" y="308"/>
                          <a:pt x="645" y="300"/>
                        </a:cubicBezTo>
                        <a:cubicBezTo>
                          <a:pt x="660" y="302"/>
                          <a:pt x="663" y="303"/>
                          <a:pt x="672" y="293"/>
                        </a:cubicBezTo>
                        <a:cubicBezTo>
                          <a:pt x="675" y="294"/>
                          <a:pt x="679" y="293"/>
                          <a:pt x="680" y="295"/>
                        </a:cubicBezTo>
                        <a:cubicBezTo>
                          <a:pt x="682" y="301"/>
                          <a:pt x="674" y="321"/>
                          <a:pt x="672" y="327"/>
                        </a:cubicBezTo>
                        <a:cubicBezTo>
                          <a:pt x="668" y="340"/>
                          <a:pt x="671" y="326"/>
                          <a:pt x="664" y="340"/>
                        </a:cubicBezTo>
                        <a:cubicBezTo>
                          <a:pt x="652" y="360"/>
                          <a:pt x="646" y="381"/>
                          <a:pt x="621" y="394"/>
                        </a:cubicBezTo>
                        <a:cubicBezTo>
                          <a:pt x="614" y="402"/>
                          <a:pt x="609" y="402"/>
                          <a:pt x="599" y="407"/>
                        </a:cubicBezTo>
                        <a:cubicBezTo>
                          <a:pt x="590" y="418"/>
                          <a:pt x="579" y="429"/>
                          <a:pt x="567" y="439"/>
                        </a:cubicBezTo>
                        <a:cubicBezTo>
                          <a:pt x="560" y="454"/>
                          <a:pt x="555" y="470"/>
                          <a:pt x="548" y="485"/>
                        </a:cubicBezTo>
                        <a:cubicBezTo>
                          <a:pt x="549" y="489"/>
                          <a:pt x="550" y="492"/>
                          <a:pt x="551" y="496"/>
                        </a:cubicBezTo>
                        <a:cubicBezTo>
                          <a:pt x="552" y="500"/>
                          <a:pt x="556" y="508"/>
                          <a:pt x="556" y="508"/>
                        </a:cubicBezTo>
                        <a:cubicBezTo>
                          <a:pt x="559" y="524"/>
                          <a:pt x="562" y="546"/>
                          <a:pt x="576" y="557"/>
                        </a:cubicBezTo>
                        <a:lnTo>
                          <a:pt x="435" y="556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87" name="Freeform 95"/>
                  <p:cNvSpPr>
                    <a:spLocks/>
                  </p:cNvSpPr>
                  <p:nvPr/>
                </p:nvSpPr>
                <p:spPr bwMode="ltGray">
                  <a:xfrm>
                    <a:off x="3877" y="448"/>
                    <a:ext cx="163" cy="221"/>
                  </a:xfrm>
                  <a:custGeom>
                    <a:avLst/>
                    <a:gdLst/>
                    <a:ahLst/>
                    <a:cxnLst>
                      <a:cxn ang="0">
                        <a:pos x="243" y="347"/>
                      </a:cxn>
                      <a:cxn ang="0">
                        <a:pos x="233" y="301"/>
                      </a:cxn>
                      <a:cxn ang="0">
                        <a:pos x="217" y="288"/>
                      </a:cxn>
                      <a:cxn ang="0">
                        <a:pos x="215" y="269"/>
                      </a:cxn>
                      <a:cxn ang="0">
                        <a:pos x="209" y="254"/>
                      </a:cxn>
                      <a:cxn ang="0">
                        <a:pos x="209" y="229"/>
                      </a:cxn>
                      <a:cxn ang="0">
                        <a:pos x="207" y="214"/>
                      </a:cxn>
                      <a:cxn ang="0">
                        <a:pos x="228" y="202"/>
                      </a:cxn>
                      <a:cxn ang="0">
                        <a:pos x="257" y="197"/>
                      </a:cxn>
                      <a:cxn ang="0">
                        <a:pos x="257" y="136"/>
                      </a:cxn>
                      <a:cxn ang="0">
                        <a:pos x="54" y="96"/>
                      </a:cxn>
                      <a:cxn ang="0">
                        <a:pos x="32" y="98"/>
                      </a:cxn>
                      <a:cxn ang="0">
                        <a:pos x="16" y="102"/>
                      </a:cxn>
                      <a:cxn ang="0">
                        <a:pos x="0" y="149"/>
                      </a:cxn>
                      <a:cxn ang="0">
                        <a:pos x="93" y="346"/>
                      </a:cxn>
                      <a:cxn ang="0">
                        <a:pos x="243" y="347"/>
                      </a:cxn>
                    </a:cxnLst>
                    <a:rect l="0" t="0" r="r" b="b"/>
                    <a:pathLst>
                      <a:path w="257" h="347">
                        <a:moveTo>
                          <a:pt x="243" y="347"/>
                        </a:moveTo>
                        <a:lnTo>
                          <a:pt x="233" y="301"/>
                        </a:lnTo>
                        <a:lnTo>
                          <a:pt x="217" y="288"/>
                        </a:lnTo>
                        <a:lnTo>
                          <a:pt x="215" y="269"/>
                        </a:lnTo>
                        <a:lnTo>
                          <a:pt x="209" y="254"/>
                        </a:lnTo>
                        <a:lnTo>
                          <a:pt x="209" y="229"/>
                        </a:lnTo>
                        <a:lnTo>
                          <a:pt x="207" y="214"/>
                        </a:lnTo>
                        <a:lnTo>
                          <a:pt x="228" y="202"/>
                        </a:lnTo>
                        <a:lnTo>
                          <a:pt x="257" y="197"/>
                        </a:lnTo>
                        <a:lnTo>
                          <a:pt x="257" y="136"/>
                        </a:lnTo>
                        <a:cubicBezTo>
                          <a:pt x="209" y="119"/>
                          <a:pt x="13" y="0"/>
                          <a:pt x="54" y="96"/>
                        </a:cubicBezTo>
                        <a:cubicBezTo>
                          <a:pt x="36" y="106"/>
                          <a:pt x="57" y="97"/>
                          <a:pt x="32" y="98"/>
                        </a:cubicBezTo>
                        <a:cubicBezTo>
                          <a:pt x="27" y="99"/>
                          <a:pt x="16" y="102"/>
                          <a:pt x="16" y="102"/>
                        </a:cubicBezTo>
                        <a:lnTo>
                          <a:pt x="0" y="149"/>
                        </a:lnTo>
                        <a:lnTo>
                          <a:pt x="93" y="346"/>
                        </a:lnTo>
                        <a:lnTo>
                          <a:pt x="243" y="347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88" name="Freeform 96"/>
                  <p:cNvSpPr>
                    <a:spLocks/>
                  </p:cNvSpPr>
                  <p:nvPr/>
                </p:nvSpPr>
                <p:spPr bwMode="ltGray">
                  <a:xfrm>
                    <a:off x="4164" y="611"/>
                    <a:ext cx="7" cy="12"/>
                  </a:xfrm>
                  <a:custGeom>
                    <a:avLst/>
                    <a:gdLst/>
                    <a:ahLst/>
                    <a:cxnLst>
                      <a:cxn ang="0">
                        <a:pos x="7" y="25"/>
                      </a:cxn>
                      <a:cxn ang="0">
                        <a:pos x="19" y="21"/>
                      </a:cxn>
                      <a:cxn ang="0">
                        <a:pos x="7" y="25"/>
                      </a:cxn>
                    </a:cxnLst>
                    <a:rect l="0" t="0" r="r" b="b"/>
                    <a:pathLst>
                      <a:path w="19" h="37">
                        <a:moveTo>
                          <a:pt x="7" y="25"/>
                        </a:moveTo>
                        <a:cubicBezTo>
                          <a:pt x="0" y="4"/>
                          <a:pt x="12" y="0"/>
                          <a:pt x="19" y="21"/>
                        </a:cubicBezTo>
                        <a:cubicBezTo>
                          <a:pt x="14" y="37"/>
                          <a:pt x="18" y="36"/>
                          <a:pt x="7" y="25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89" name="Freeform 97"/>
                  <p:cNvSpPr>
                    <a:spLocks/>
                  </p:cNvSpPr>
                  <p:nvPr/>
                </p:nvSpPr>
                <p:spPr bwMode="ltGray">
                  <a:xfrm>
                    <a:off x="4155" y="497"/>
                    <a:ext cx="10" cy="7"/>
                  </a:xfrm>
                  <a:custGeom>
                    <a:avLst/>
                    <a:gdLst/>
                    <a:ahLst/>
                    <a:cxnLst>
                      <a:cxn ang="0">
                        <a:pos x="12" y="12"/>
                      </a:cxn>
                      <a:cxn ang="0">
                        <a:pos x="16" y="0"/>
                      </a:cxn>
                      <a:cxn ang="0">
                        <a:pos x="20" y="12"/>
                      </a:cxn>
                      <a:cxn ang="0">
                        <a:pos x="8" y="20"/>
                      </a:cxn>
                      <a:cxn ang="0">
                        <a:pos x="12" y="12"/>
                      </a:cxn>
                    </a:cxnLst>
                    <a:rect l="0" t="0" r="r" b="b"/>
                    <a:pathLst>
                      <a:path w="22" h="20">
                        <a:moveTo>
                          <a:pt x="12" y="12"/>
                        </a:moveTo>
                        <a:cubicBezTo>
                          <a:pt x="13" y="8"/>
                          <a:pt x="12" y="0"/>
                          <a:pt x="16" y="0"/>
                        </a:cubicBezTo>
                        <a:cubicBezTo>
                          <a:pt x="20" y="0"/>
                          <a:pt x="22" y="8"/>
                          <a:pt x="20" y="12"/>
                        </a:cubicBezTo>
                        <a:cubicBezTo>
                          <a:pt x="18" y="16"/>
                          <a:pt x="12" y="17"/>
                          <a:pt x="8" y="20"/>
                        </a:cubicBezTo>
                        <a:cubicBezTo>
                          <a:pt x="3" y="5"/>
                          <a:pt x="0" y="6"/>
                          <a:pt x="12" y="1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90" name="Freeform 98"/>
                  <p:cNvSpPr>
                    <a:spLocks/>
                  </p:cNvSpPr>
                  <p:nvPr/>
                </p:nvSpPr>
                <p:spPr bwMode="ltGray">
                  <a:xfrm>
                    <a:off x="3760" y="357"/>
                    <a:ext cx="29" cy="10"/>
                  </a:xfrm>
                  <a:custGeom>
                    <a:avLst/>
                    <a:gdLst/>
                    <a:ahLst/>
                    <a:cxnLst>
                      <a:cxn ang="0">
                        <a:pos x="24" y="18"/>
                      </a:cxn>
                      <a:cxn ang="0">
                        <a:pos x="32" y="6"/>
                      </a:cxn>
                      <a:cxn ang="0">
                        <a:pos x="36" y="30"/>
                      </a:cxn>
                      <a:cxn ang="0">
                        <a:pos x="24" y="18"/>
                      </a:cxn>
                    </a:cxnLst>
                    <a:rect l="0" t="0" r="r" b="b"/>
                    <a:pathLst>
                      <a:path w="57" h="30">
                        <a:moveTo>
                          <a:pt x="24" y="18"/>
                        </a:moveTo>
                        <a:cubicBezTo>
                          <a:pt x="0" y="10"/>
                          <a:pt x="9" y="0"/>
                          <a:pt x="32" y="6"/>
                        </a:cubicBezTo>
                        <a:cubicBezTo>
                          <a:pt x="46" y="15"/>
                          <a:pt x="57" y="23"/>
                          <a:pt x="36" y="30"/>
                        </a:cubicBezTo>
                        <a:cubicBezTo>
                          <a:pt x="21" y="25"/>
                          <a:pt x="24" y="30"/>
                          <a:pt x="24" y="1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91" name="Freeform 99"/>
                  <p:cNvSpPr>
                    <a:spLocks/>
                  </p:cNvSpPr>
                  <p:nvPr/>
                </p:nvSpPr>
                <p:spPr bwMode="ltGray">
                  <a:xfrm>
                    <a:off x="4062" y="265"/>
                    <a:ext cx="295" cy="237"/>
                  </a:xfrm>
                  <a:custGeom>
                    <a:avLst/>
                    <a:gdLst/>
                    <a:ahLst/>
                    <a:cxnLst>
                      <a:cxn ang="0">
                        <a:pos x="473" y="464"/>
                      </a:cxn>
                      <a:cxn ang="0">
                        <a:pos x="393" y="452"/>
                      </a:cxn>
                      <a:cxn ang="0">
                        <a:pos x="325" y="412"/>
                      </a:cxn>
                      <a:cxn ang="0">
                        <a:pos x="265" y="400"/>
                      </a:cxn>
                      <a:cxn ang="0">
                        <a:pos x="237" y="416"/>
                      </a:cxn>
                      <a:cxn ang="0">
                        <a:pos x="261" y="428"/>
                      </a:cxn>
                      <a:cxn ang="0">
                        <a:pos x="293" y="468"/>
                      </a:cxn>
                      <a:cxn ang="0">
                        <a:pos x="321" y="476"/>
                      </a:cxn>
                      <a:cxn ang="0">
                        <a:pos x="333" y="536"/>
                      </a:cxn>
                      <a:cxn ang="0">
                        <a:pos x="313" y="552"/>
                      </a:cxn>
                      <a:cxn ang="0">
                        <a:pos x="261" y="616"/>
                      </a:cxn>
                      <a:cxn ang="0">
                        <a:pos x="225" y="628"/>
                      </a:cxn>
                      <a:cxn ang="0">
                        <a:pos x="97" y="696"/>
                      </a:cxn>
                      <a:cxn ang="0">
                        <a:pos x="77" y="616"/>
                      </a:cxn>
                      <a:cxn ang="0">
                        <a:pos x="45" y="524"/>
                      </a:cxn>
                      <a:cxn ang="0">
                        <a:pos x="33" y="448"/>
                      </a:cxn>
                      <a:cxn ang="0">
                        <a:pos x="53" y="344"/>
                      </a:cxn>
                      <a:cxn ang="0">
                        <a:pos x="17" y="392"/>
                      </a:cxn>
                      <a:cxn ang="0">
                        <a:pos x="81" y="280"/>
                      </a:cxn>
                      <a:cxn ang="0">
                        <a:pos x="113" y="204"/>
                      </a:cxn>
                      <a:cxn ang="0">
                        <a:pos x="37" y="204"/>
                      </a:cxn>
                      <a:cxn ang="0">
                        <a:pos x="1" y="196"/>
                      </a:cxn>
                      <a:cxn ang="0">
                        <a:pos x="25" y="140"/>
                      </a:cxn>
                      <a:cxn ang="0">
                        <a:pos x="97" y="112"/>
                      </a:cxn>
                      <a:cxn ang="0">
                        <a:pos x="221" y="124"/>
                      </a:cxn>
                      <a:cxn ang="0">
                        <a:pos x="229" y="64"/>
                      </a:cxn>
                      <a:cxn ang="0">
                        <a:pos x="261" y="0"/>
                      </a:cxn>
                      <a:cxn ang="0">
                        <a:pos x="357" y="44"/>
                      </a:cxn>
                      <a:cxn ang="0">
                        <a:pos x="329" y="88"/>
                      </a:cxn>
                      <a:cxn ang="0">
                        <a:pos x="301" y="176"/>
                      </a:cxn>
                      <a:cxn ang="0">
                        <a:pos x="361" y="192"/>
                      </a:cxn>
                      <a:cxn ang="0">
                        <a:pos x="373" y="136"/>
                      </a:cxn>
                      <a:cxn ang="0">
                        <a:pos x="417" y="92"/>
                      </a:cxn>
                      <a:cxn ang="0">
                        <a:pos x="497" y="88"/>
                      </a:cxn>
                      <a:cxn ang="0">
                        <a:pos x="529" y="52"/>
                      </a:cxn>
                      <a:cxn ang="0">
                        <a:pos x="541" y="460"/>
                      </a:cxn>
                    </a:cxnLst>
                    <a:rect l="0" t="0" r="r" b="b"/>
                    <a:pathLst>
                      <a:path w="693" h="696">
                        <a:moveTo>
                          <a:pt x="541" y="460"/>
                        </a:moveTo>
                        <a:lnTo>
                          <a:pt x="473" y="464"/>
                        </a:lnTo>
                        <a:lnTo>
                          <a:pt x="441" y="452"/>
                        </a:lnTo>
                        <a:lnTo>
                          <a:pt x="393" y="452"/>
                        </a:lnTo>
                        <a:cubicBezTo>
                          <a:pt x="365" y="448"/>
                          <a:pt x="360" y="444"/>
                          <a:pt x="337" y="436"/>
                        </a:cubicBezTo>
                        <a:cubicBezTo>
                          <a:pt x="336" y="432"/>
                          <a:pt x="330" y="413"/>
                          <a:pt x="325" y="412"/>
                        </a:cubicBezTo>
                        <a:cubicBezTo>
                          <a:pt x="317" y="411"/>
                          <a:pt x="301" y="420"/>
                          <a:pt x="301" y="420"/>
                        </a:cubicBezTo>
                        <a:cubicBezTo>
                          <a:pt x="289" y="412"/>
                          <a:pt x="277" y="408"/>
                          <a:pt x="265" y="400"/>
                        </a:cubicBezTo>
                        <a:cubicBezTo>
                          <a:pt x="252" y="380"/>
                          <a:pt x="256" y="356"/>
                          <a:pt x="233" y="348"/>
                        </a:cubicBezTo>
                        <a:cubicBezTo>
                          <a:pt x="217" y="372"/>
                          <a:pt x="221" y="392"/>
                          <a:pt x="237" y="416"/>
                        </a:cubicBezTo>
                        <a:cubicBezTo>
                          <a:pt x="234" y="428"/>
                          <a:pt x="228" y="445"/>
                          <a:pt x="237" y="444"/>
                        </a:cubicBezTo>
                        <a:cubicBezTo>
                          <a:pt x="247" y="443"/>
                          <a:pt x="261" y="428"/>
                          <a:pt x="261" y="428"/>
                        </a:cubicBezTo>
                        <a:cubicBezTo>
                          <a:pt x="258" y="450"/>
                          <a:pt x="243" y="475"/>
                          <a:pt x="269" y="484"/>
                        </a:cubicBezTo>
                        <a:cubicBezTo>
                          <a:pt x="277" y="479"/>
                          <a:pt x="288" y="476"/>
                          <a:pt x="293" y="468"/>
                        </a:cubicBezTo>
                        <a:cubicBezTo>
                          <a:pt x="302" y="454"/>
                          <a:pt x="303" y="446"/>
                          <a:pt x="317" y="436"/>
                        </a:cubicBezTo>
                        <a:cubicBezTo>
                          <a:pt x="315" y="448"/>
                          <a:pt x="306" y="467"/>
                          <a:pt x="321" y="476"/>
                        </a:cubicBezTo>
                        <a:cubicBezTo>
                          <a:pt x="328" y="480"/>
                          <a:pt x="345" y="484"/>
                          <a:pt x="345" y="484"/>
                        </a:cubicBezTo>
                        <a:cubicBezTo>
                          <a:pt x="382" y="472"/>
                          <a:pt x="347" y="527"/>
                          <a:pt x="333" y="536"/>
                        </a:cubicBezTo>
                        <a:cubicBezTo>
                          <a:pt x="330" y="540"/>
                          <a:pt x="329" y="545"/>
                          <a:pt x="325" y="548"/>
                        </a:cubicBezTo>
                        <a:cubicBezTo>
                          <a:pt x="322" y="551"/>
                          <a:pt x="316" y="549"/>
                          <a:pt x="313" y="552"/>
                        </a:cubicBezTo>
                        <a:cubicBezTo>
                          <a:pt x="300" y="565"/>
                          <a:pt x="320" y="575"/>
                          <a:pt x="293" y="584"/>
                        </a:cubicBezTo>
                        <a:cubicBezTo>
                          <a:pt x="286" y="595"/>
                          <a:pt x="272" y="610"/>
                          <a:pt x="261" y="616"/>
                        </a:cubicBezTo>
                        <a:cubicBezTo>
                          <a:pt x="254" y="620"/>
                          <a:pt x="245" y="621"/>
                          <a:pt x="237" y="624"/>
                        </a:cubicBezTo>
                        <a:cubicBezTo>
                          <a:pt x="233" y="625"/>
                          <a:pt x="225" y="628"/>
                          <a:pt x="225" y="628"/>
                        </a:cubicBezTo>
                        <a:cubicBezTo>
                          <a:pt x="215" y="659"/>
                          <a:pt x="212" y="652"/>
                          <a:pt x="173" y="656"/>
                        </a:cubicBezTo>
                        <a:cubicBezTo>
                          <a:pt x="140" y="667"/>
                          <a:pt x="132" y="687"/>
                          <a:pt x="97" y="696"/>
                        </a:cubicBezTo>
                        <a:cubicBezTo>
                          <a:pt x="77" y="691"/>
                          <a:pt x="75" y="687"/>
                          <a:pt x="81" y="668"/>
                        </a:cubicBezTo>
                        <a:cubicBezTo>
                          <a:pt x="77" y="646"/>
                          <a:pt x="72" y="639"/>
                          <a:pt x="77" y="616"/>
                        </a:cubicBezTo>
                        <a:cubicBezTo>
                          <a:pt x="73" y="598"/>
                          <a:pt x="71" y="587"/>
                          <a:pt x="61" y="572"/>
                        </a:cubicBezTo>
                        <a:cubicBezTo>
                          <a:pt x="58" y="551"/>
                          <a:pt x="51" y="543"/>
                          <a:pt x="45" y="524"/>
                        </a:cubicBezTo>
                        <a:cubicBezTo>
                          <a:pt x="52" y="502"/>
                          <a:pt x="58" y="496"/>
                          <a:pt x="49" y="472"/>
                        </a:cubicBezTo>
                        <a:cubicBezTo>
                          <a:pt x="46" y="463"/>
                          <a:pt x="33" y="448"/>
                          <a:pt x="33" y="448"/>
                        </a:cubicBezTo>
                        <a:cubicBezTo>
                          <a:pt x="42" y="422"/>
                          <a:pt x="42" y="408"/>
                          <a:pt x="33" y="380"/>
                        </a:cubicBezTo>
                        <a:cubicBezTo>
                          <a:pt x="49" y="369"/>
                          <a:pt x="48" y="362"/>
                          <a:pt x="53" y="344"/>
                        </a:cubicBezTo>
                        <a:cubicBezTo>
                          <a:pt x="47" y="327"/>
                          <a:pt x="49" y="308"/>
                          <a:pt x="33" y="332"/>
                        </a:cubicBezTo>
                        <a:cubicBezTo>
                          <a:pt x="40" y="353"/>
                          <a:pt x="29" y="374"/>
                          <a:pt x="17" y="392"/>
                        </a:cubicBezTo>
                        <a:cubicBezTo>
                          <a:pt x="6" y="360"/>
                          <a:pt x="10" y="340"/>
                          <a:pt x="13" y="304"/>
                        </a:cubicBezTo>
                        <a:cubicBezTo>
                          <a:pt x="44" y="314"/>
                          <a:pt x="54" y="289"/>
                          <a:pt x="81" y="280"/>
                        </a:cubicBezTo>
                        <a:cubicBezTo>
                          <a:pt x="94" y="261"/>
                          <a:pt x="85" y="242"/>
                          <a:pt x="105" y="228"/>
                        </a:cubicBezTo>
                        <a:cubicBezTo>
                          <a:pt x="108" y="220"/>
                          <a:pt x="110" y="212"/>
                          <a:pt x="113" y="204"/>
                        </a:cubicBezTo>
                        <a:cubicBezTo>
                          <a:pt x="116" y="196"/>
                          <a:pt x="89" y="196"/>
                          <a:pt x="89" y="196"/>
                        </a:cubicBezTo>
                        <a:cubicBezTo>
                          <a:pt x="81" y="221"/>
                          <a:pt x="58" y="211"/>
                          <a:pt x="37" y="204"/>
                        </a:cubicBezTo>
                        <a:cubicBezTo>
                          <a:pt x="33" y="207"/>
                          <a:pt x="30" y="213"/>
                          <a:pt x="25" y="212"/>
                        </a:cubicBezTo>
                        <a:cubicBezTo>
                          <a:pt x="16" y="210"/>
                          <a:pt x="1" y="196"/>
                          <a:pt x="1" y="196"/>
                        </a:cubicBezTo>
                        <a:cubicBezTo>
                          <a:pt x="4" y="186"/>
                          <a:pt x="4" y="174"/>
                          <a:pt x="9" y="164"/>
                        </a:cubicBezTo>
                        <a:cubicBezTo>
                          <a:pt x="13" y="155"/>
                          <a:pt x="25" y="140"/>
                          <a:pt x="25" y="140"/>
                        </a:cubicBezTo>
                        <a:cubicBezTo>
                          <a:pt x="0" y="132"/>
                          <a:pt x="25" y="128"/>
                          <a:pt x="37" y="124"/>
                        </a:cubicBezTo>
                        <a:cubicBezTo>
                          <a:pt x="58" y="131"/>
                          <a:pt x="75" y="116"/>
                          <a:pt x="97" y="112"/>
                        </a:cubicBezTo>
                        <a:cubicBezTo>
                          <a:pt x="135" y="87"/>
                          <a:pt x="159" y="122"/>
                          <a:pt x="197" y="132"/>
                        </a:cubicBezTo>
                        <a:cubicBezTo>
                          <a:pt x="205" y="129"/>
                          <a:pt x="213" y="127"/>
                          <a:pt x="221" y="124"/>
                        </a:cubicBezTo>
                        <a:cubicBezTo>
                          <a:pt x="225" y="123"/>
                          <a:pt x="226" y="147"/>
                          <a:pt x="233" y="120"/>
                        </a:cubicBezTo>
                        <a:lnTo>
                          <a:pt x="229" y="64"/>
                        </a:lnTo>
                        <a:lnTo>
                          <a:pt x="209" y="40"/>
                        </a:lnTo>
                        <a:cubicBezTo>
                          <a:pt x="243" y="21"/>
                          <a:pt x="240" y="21"/>
                          <a:pt x="261" y="0"/>
                        </a:cubicBezTo>
                        <a:cubicBezTo>
                          <a:pt x="297" y="16"/>
                          <a:pt x="333" y="32"/>
                          <a:pt x="369" y="48"/>
                        </a:cubicBezTo>
                        <a:cubicBezTo>
                          <a:pt x="373" y="50"/>
                          <a:pt x="361" y="44"/>
                          <a:pt x="357" y="44"/>
                        </a:cubicBezTo>
                        <a:cubicBezTo>
                          <a:pt x="349" y="45"/>
                          <a:pt x="333" y="52"/>
                          <a:pt x="333" y="52"/>
                        </a:cubicBezTo>
                        <a:cubicBezTo>
                          <a:pt x="322" y="68"/>
                          <a:pt x="318" y="71"/>
                          <a:pt x="329" y="88"/>
                        </a:cubicBezTo>
                        <a:cubicBezTo>
                          <a:pt x="308" y="119"/>
                          <a:pt x="323" y="118"/>
                          <a:pt x="333" y="148"/>
                        </a:cubicBezTo>
                        <a:cubicBezTo>
                          <a:pt x="320" y="157"/>
                          <a:pt x="314" y="167"/>
                          <a:pt x="301" y="176"/>
                        </a:cubicBezTo>
                        <a:cubicBezTo>
                          <a:pt x="306" y="213"/>
                          <a:pt x="303" y="213"/>
                          <a:pt x="337" y="220"/>
                        </a:cubicBezTo>
                        <a:cubicBezTo>
                          <a:pt x="358" y="216"/>
                          <a:pt x="368" y="214"/>
                          <a:pt x="361" y="192"/>
                        </a:cubicBezTo>
                        <a:cubicBezTo>
                          <a:pt x="362" y="177"/>
                          <a:pt x="362" y="162"/>
                          <a:pt x="365" y="148"/>
                        </a:cubicBezTo>
                        <a:cubicBezTo>
                          <a:pt x="366" y="143"/>
                          <a:pt x="369" y="133"/>
                          <a:pt x="373" y="136"/>
                        </a:cubicBezTo>
                        <a:cubicBezTo>
                          <a:pt x="379" y="140"/>
                          <a:pt x="376" y="149"/>
                          <a:pt x="377" y="156"/>
                        </a:cubicBezTo>
                        <a:cubicBezTo>
                          <a:pt x="404" y="147"/>
                          <a:pt x="409" y="116"/>
                          <a:pt x="417" y="92"/>
                        </a:cubicBezTo>
                        <a:cubicBezTo>
                          <a:pt x="422" y="76"/>
                          <a:pt x="453" y="74"/>
                          <a:pt x="465" y="72"/>
                        </a:cubicBezTo>
                        <a:cubicBezTo>
                          <a:pt x="472" y="92"/>
                          <a:pt x="477" y="93"/>
                          <a:pt x="497" y="88"/>
                        </a:cubicBezTo>
                        <a:cubicBezTo>
                          <a:pt x="512" y="78"/>
                          <a:pt x="515" y="74"/>
                          <a:pt x="509" y="56"/>
                        </a:cubicBezTo>
                        <a:cubicBezTo>
                          <a:pt x="523" y="46"/>
                          <a:pt x="517" y="46"/>
                          <a:pt x="529" y="52"/>
                        </a:cubicBezTo>
                        <a:lnTo>
                          <a:pt x="693" y="72"/>
                        </a:lnTo>
                        <a:lnTo>
                          <a:pt x="541" y="460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92" name="Freeform 100"/>
                  <p:cNvSpPr>
                    <a:spLocks/>
                  </p:cNvSpPr>
                  <p:nvPr/>
                </p:nvSpPr>
                <p:spPr bwMode="ltGray">
                  <a:xfrm>
                    <a:off x="3861" y="247"/>
                    <a:ext cx="591" cy="95"/>
                  </a:xfrm>
                  <a:custGeom>
                    <a:avLst/>
                    <a:gdLst/>
                    <a:ahLst/>
                    <a:cxnLst>
                      <a:cxn ang="0">
                        <a:pos x="825" y="0"/>
                      </a:cxn>
                      <a:cxn ang="0">
                        <a:pos x="143" y="29"/>
                      </a:cxn>
                      <a:cxn ang="0">
                        <a:pos x="91" y="42"/>
                      </a:cxn>
                      <a:cxn ang="0">
                        <a:pos x="62" y="42"/>
                      </a:cxn>
                      <a:cxn ang="0">
                        <a:pos x="22" y="77"/>
                      </a:cxn>
                      <a:cxn ang="0">
                        <a:pos x="0" y="105"/>
                      </a:cxn>
                      <a:cxn ang="0">
                        <a:pos x="59" y="115"/>
                      </a:cxn>
                      <a:cxn ang="0">
                        <a:pos x="97" y="96"/>
                      </a:cxn>
                      <a:cxn ang="0">
                        <a:pos x="108" y="84"/>
                      </a:cxn>
                      <a:cxn ang="0">
                        <a:pos x="167" y="52"/>
                      </a:cxn>
                      <a:cxn ang="0">
                        <a:pos x="215" y="46"/>
                      </a:cxn>
                      <a:cxn ang="0">
                        <a:pos x="237" y="94"/>
                      </a:cxn>
                      <a:cxn ang="0">
                        <a:pos x="188" y="109"/>
                      </a:cxn>
                      <a:cxn ang="0">
                        <a:pos x="231" y="113"/>
                      </a:cxn>
                      <a:cxn ang="0">
                        <a:pos x="250" y="90"/>
                      </a:cxn>
                      <a:cxn ang="0">
                        <a:pos x="266" y="92"/>
                      </a:cxn>
                      <a:cxn ang="0">
                        <a:pos x="253" y="54"/>
                      </a:cxn>
                      <a:cxn ang="0">
                        <a:pos x="266" y="44"/>
                      </a:cxn>
                      <a:cxn ang="0">
                        <a:pos x="277" y="88"/>
                      </a:cxn>
                      <a:cxn ang="0">
                        <a:pos x="266" y="113"/>
                      </a:cxn>
                      <a:cxn ang="0">
                        <a:pos x="296" y="130"/>
                      </a:cxn>
                      <a:cxn ang="0">
                        <a:pos x="299" y="92"/>
                      </a:cxn>
                      <a:cxn ang="0">
                        <a:pos x="331" y="103"/>
                      </a:cxn>
                      <a:cxn ang="0">
                        <a:pos x="382" y="73"/>
                      </a:cxn>
                      <a:cxn ang="0">
                        <a:pos x="409" y="50"/>
                      </a:cxn>
                      <a:cxn ang="0">
                        <a:pos x="439" y="56"/>
                      </a:cxn>
                      <a:cxn ang="0">
                        <a:pos x="455" y="50"/>
                      </a:cxn>
                      <a:cxn ang="0">
                        <a:pos x="431" y="44"/>
                      </a:cxn>
                      <a:cxn ang="0">
                        <a:pos x="474" y="35"/>
                      </a:cxn>
                      <a:cxn ang="0">
                        <a:pos x="544" y="54"/>
                      </a:cxn>
                      <a:cxn ang="0">
                        <a:pos x="581" y="42"/>
                      </a:cxn>
                      <a:cxn ang="0">
                        <a:pos x="584" y="63"/>
                      </a:cxn>
                      <a:cxn ang="0">
                        <a:pos x="568" y="101"/>
                      </a:cxn>
                      <a:cxn ang="0">
                        <a:pos x="611" y="88"/>
                      </a:cxn>
                      <a:cxn ang="0">
                        <a:pos x="624" y="80"/>
                      </a:cxn>
                      <a:cxn ang="0">
                        <a:pos x="648" y="61"/>
                      </a:cxn>
                      <a:cxn ang="0">
                        <a:pos x="794" y="84"/>
                      </a:cxn>
                    </a:cxnLst>
                    <a:rect l="0" t="0" r="r" b="b"/>
                    <a:pathLst>
                      <a:path w="931" h="149">
                        <a:moveTo>
                          <a:pt x="794" y="84"/>
                        </a:moveTo>
                        <a:cubicBezTo>
                          <a:pt x="813" y="72"/>
                          <a:pt x="931" y="14"/>
                          <a:pt x="825" y="0"/>
                        </a:cubicBezTo>
                        <a:lnTo>
                          <a:pt x="159" y="0"/>
                        </a:lnTo>
                        <a:cubicBezTo>
                          <a:pt x="149" y="12"/>
                          <a:pt x="162" y="18"/>
                          <a:pt x="143" y="29"/>
                        </a:cubicBezTo>
                        <a:cubicBezTo>
                          <a:pt x="130" y="44"/>
                          <a:pt x="133" y="39"/>
                          <a:pt x="116" y="48"/>
                        </a:cubicBezTo>
                        <a:cubicBezTo>
                          <a:pt x="108" y="46"/>
                          <a:pt x="100" y="44"/>
                          <a:pt x="91" y="42"/>
                        </a:cubicBezTo>
                        <a:cubicBezTo>
                          <a:pt x="89" y="41"/>
                          <a:pt x="83" y="40"/>
                          <a:pt x="83" y="40"/>
                        </a:cubicBezTo>
                        <a:cubicBezTo>
                          <a:pt x="76" y="40"/>
                          <a:pt x="68" y="39"/>
                          <a:pt x="62" y="42"/>
                        </a:cubicBezTo>
                        <a:cubicBezTo>
                          <a:pt x="54" y="45"/>
                          <a:pt x="46" y="61"/>
                          <a:pt x="38" y="67"/>
                        </a:cubicBezTo>
                        <a:cubicBezTo>
                          <a:pt x="32" y="71"/>
                          <a:pt x="27" y="74"/>
                          <a:pt x="22" y="77"/>
                        </a:cubicBezTo>
                        <a:cubicBezTo>
                          <a:pt x="16" y="81"/>
                          <a:pt x="5" y="86"/>
                          <a:pt x="5" y="86"/>
                        </a:cubicBezTo>
                        <a:cubicBezTo>
                          <a:pt x="9" y="95"/>
                          <a:pt x="7" y="97"/>
                          <a:pt x="0" y="105"/>
                        </a:cubicBezTo>
                        <a:cubicBezTo>
                          <a:pt x="17" y="107"/>
                          <a:pt x="22" y="107"/>
                          <a:pt x="16" y="120"/>
                        </a:cubicBezTo>
                        <a:cubicBezTo>
                          <a:pt x="27" y="122"/>
                          <a:pt x="48" y="116"/>
                          <a:pt x="59" y="115"/>
                        </a:cubicBezTo>
                        <a:cubicBezTo>
                          <a:pt x="71" y="112"/>
                          <a:pt x="73" y="117"/>
                          <a:pt x="83" y="111"/>
                        </a:cubicBezTo>
                        <a:cubicBezTo>
                          <a:pt x="89" y="96"/>
                          <a:pt x="83" y="100"/>
                          <a:pt x="97" y="96"/>
                        </a:cubicBezTo>
                        <a:cubicBezTo>
                          <a:pt x="100" y="94"/>
                          <a:pt x="103" y="93"/>
                          <a:pt x="105" y="90"/>
                        </a:cubicBezTo>
                        <a:cubicBezTo>
                          <a:pt x="106" y="88"/>
                          <a:pt x="106" y="85"/>
                          <a:pt x="108" y="84"/>
                        </a:cubicBezTo>
                        <a:cubicBezTo>
                          <a:pt x="112" y="80"/>
                          <a:pt x="140" y="69"/>
                          <a:pt x="148" y="67"/>
                        </a:cubicBezTo>
                        <a:cubicBezTo>
                          <a:pt x="160" y="52"/>
                          <a:pt x="153" y="56"/>
                          <a:pt x="167" y="52"/>
                        </a:cubicBezTo>
                        <a:cubicBezTo>
                          <a:pt x="178" y="55"/>
                          <a:pt x="179" y="62"/>
                          <a:pt x="191" y="58"/>
                        </a:cubicBezTo>
                        <a:cubicBezTo>
                          <a:pt x="199" y="52"/>
                          <a:pt x="206" y="51"/>
                          <a:pt x="215" y="46"/>
                        </a:cubicBezTo>
                        <a:cubicBezTo>
                          <a:pt x="226" y="58"/>
                          <a:pt x="217" y="46"/>
                          <a:pt x="223" y="69"/>
                        </a:cubicBezTo>
                        <a:cubicBezTo>
                          <a:pt x="226" y="79"/>
                          <a:pt x="233" y="85"/>
                          <a:pt x="237" y="94"/>
                        </a:cubicBezTo>
                        <a:cubicBezTo>
                          <a:pt x="227" y="100"/>
                          <a:pt x="229" y="104"/>
                          <a:pt x="218" y="107"/>
                        </a:cubicBezTo>
                        <a:cubicBezTo>
                          <a:pt x="207" y="120"/>
                          <a:pt x="203" y="113"/>
                          <a:pt x="188" y="109"/>
                        </a:cubicBezTo>
                        <a:cubicBezTo>
                          <a:pt x="191" y="117"/>
                          <a:pt x="200" y="127"/>
                          <a:pt x="210" y="132"/>
                        </a:cubicBezTo>
                        <a:cubicBezTo>
                          <a:pt x="218" y="114"/>
                          <a:pt x="211" y="122"/>
                          <a:pt x="231" y="113"/>
                        </a:cubicBezTo>
                        <a:cubicBezTo>
                          <a:pt x="237" y="111"/>
                          <a:pt x="248" y="105"/>
                          <a:pt x="248" y="105"/>
                        </a:cubicBezTo>
                        <a:cubicBezTo>
                          <a:pt x="248" y="100"/>
                          <a:pt x="246" y="94"/>
                          <a:pt x="250" y="90"/>
                        </a:cubicBezTo>
                        <a:cubicBezTo>
                          <a:pt x="253" y="88"/>
                          <a:pt x="254" y="96"/>
                          <a:pt x="258" y="96"/>
                        </a:cubicBezTo>
                        <a:cubicBezTo>
                          <a:pt x="262" y="97"/>
                          <a:pt x="264" y="94"/>
                          <a:pt x="266" y="92"/>
                        </a:cubicBezTo>
                        <a:cubicBezTo>
                          <a:pt x="262" y="82"/>
                          <a:pt x="252" y="77"/>
                          <a:pt x="248" y="67"/>
                        </a:cubicBezTo>
                        <a:cubicBezTo>
                          <a:pt x="250" y="63"/>
                          <a:pt x="255" y="58"/>
                          <a:pt x="253" y="54"/>
                        </a:cubicBezTo>
                        <a:cubicBezTo>
                          <a:pt x="251" y="50"/>
                          <a:pt x="248" y="42"/>
                          <a:pt x="248" y="42"/>
                        </a:cubicBezTo>
                        <a:cubicBezTo>
                          <a:pt x="256" y="32"/>
                          <a:pt x="259" y="35"/>
                          <a:pt x="266" y="44"/>
                        </a:cubicBezTo>
                        <a:cubicBezTo>
                          <a:pt x="270" y="56"/>
                          <a:pt x="276" y="61"/>
                          <a:pt x="285" y="71"/>
                        </a:cubicBezTo>
                        <a:cubicBezTo>
                          <a:pt x="281" y="81"/>
                          <a:pt x="289" y="82"/>
                          <a:pt x="277" y="88"/>
                        </a:cubicBezTo>
                        <a:cubicBezTo>
                          <a:pt x="262" y="106"/>
                          <a:pt x="278" y="83"/>
                          <a:pt x="274" y="101"/>
                        </a:cubicBezTo>
                        <a:cubicBezTo>
                          <a:pt x="274" y="105"/>
                          <a:pt x="268" y="109"/>
                          <a:pt x="266" y="113"/>
                        </a:cubicBezTo>
                        <a:cubicBezTo>
                          <a:pt x="270" y="122"/>
                          <a:pt x="268" y="125"/>
                          <a:pt x="261" y="132"/>
                        </a:cubicBezTo>
                        <a:cubicBezTo>
                          <a:pt x="268" y="149"/>
                          <a:pt x="282" y="134"/>
                          <a:pt x="296" y="130"/>
                        </a:cubicBezTo>
                        <a:cubicBezTo>
                          <a:pt x="299" y="122"/>
                          <a:pt x="295" y="119"/>
                          <a:pt x="299" y="111"/>
                        </a:cubicBezTo>
                        <a:cubicBezTo>
                          <a:pt x="296" y="105"/>
                          <a:pt x="288" y="97"/>
                          <a:pt x="299" y="92"/>
                        </a:cubicBezTo>
                        <a:cubicBezTo>
                          <a:pt x="303" y="90"/>
                          <a:pt x="315" y="88"/>
                          <a:pt x="315" y="88"/>
                        </a:cubicBezTo>
                        <a:cubicBezTo>
                          <a:pt x="326" y="91"/>
                          <a:pt x="325" y="95"/>
                          <a:pt x="331" y="103"/>
                        </a:cubicBezTo>
                        <a:cubicBezTo>
                          <a:pt x="339" y="84"/>
                          <a:pt x="331" y="90"/>
                          <a:pt x="361" y="92"/>
                        </a:cubicBezTo>
                        <a:cubicBezTo>
                          <a:pt x="355" y="76"/>
                          <a:pt x="365" y="76"/>
                          <a:pt x="382" y="73"/>
                        </a:cubicBezTo>
                        <a:cubicBezTo>
                          <a:pt x="383" y="71"/>
                          <a:pt x="387" y="57"/>
                          <a:pt x="393" y="54"/>
                        </a:cubicBezTo>
                        <a:cubicBezTo>
                          <a:pt x="398" y="52"/>
                          <a:pt x="409" y="50"/>
                          <a:pt x="409" y="50"/>
                        </a:cubicBezTo>
                        <a:cubicBezTo>
                          <a:pt x="430" y="54"/>
                          <a:pt x="413" y="58"/>
                          <a:pt x="431" y="63"/>
                        </a:cubicBezTo>
                        <a:cubicBezTo>
                          <a:pt x="433" y="61"/>
                          <a:pt x="435" y="57"/>
                          <a:pt x="439" y="56"/>
                        </a:cubicBezTo>
                        <a:cubicBezTo>
                          <a:pt x="445" y="55"/>
                          <a:pt x="452" y="61"/>
                          <a:pt x="457" y="58"/>
                        </a:cubicBezTo>
                        <a:cubicBezTo>
                          <a:pt x="461" y="57"/>
                          <a:pt x="457" y="52"/>
                          <a:pt x="455" y="50"/>
                        </a:cubicBezTo>
                        <a:cubicBezTo>
                          <a:pt x="451" y="47"/>
                          <a:pt x="444" y="47"/>
                          <a:pt x="439" y="46"/>
                        </a:cubicBezTo>
                        <a:cubicBezTo>
                          <a:pt x="436" y="45"/>
                          <a:pt x="431" y="44"/>
                          <a:pt x="431" y="44"/>
                        </a:cubicBezTo>
                        <a:cubicBezTo>
                          <a:pt x="440" y="38"/>
                          <a:pt x="443" y="36"/>
                          <a:pt x="455" y="40"/>
                        </a:cubicBezTo>
                        <a:cubicBezTo>
                          <a:pt x="461" y="38"/>
                          <a:pt x="467" y="35"/>
                          <a:pt x="474" y="35"/>
                        </a:cubicBezTo>
                        <a:cubicBezTo>
                          <a:pt x="483" y="36"/>
                          <a:pt x="511" y="43"/>
                          <a:pt x="519" y="46"/>
                        </a:cubicBezTo>
                        <a:cubicBezTo>
                          <a:pt x="527" y="49"/>
                          <a:pt x="544" y="54"/>
                          <a:pt x="544" y="54"/>
                        </a:cubicBezTo>
                        <a:cubicBezTo>
                          <a:pt x="548" y="54"/>
                          <a:pt x="560" y="52"/>
                          <a:pt x="565" y="50"/>
                        </a:cubicBezTo>
                        <a:cubicBezTo>
                          <a:pt x="570" y="47"/>
                          <a:pt x="581" y="42"/>
                          <a:pt x="581" y="42"/>
                        </a:cubicBezTo>
                        <a:cubicBezTo>
                          <a:pt x="585" y="42"/>
                          <a:pt x="598" y="44"/>
                          <a:pt x="600" y="48"/>
                        </a:cubicBezTo>
                        <a:cubicBezTo>
                          <a:pt x="603" y="55"/>
                          <a:pt x="589" y="61"/>
                          <a:pt x="584" y="63"/>
                        </a:cubicBezTo>
                        <a:cubicBezTo>
                          <a:pt x="576" y="69"/>
                          <a:pt x="568" y="69"/>
                          <a:pt x="565" y="77"/>
                        </a:cubicBezTo>
                        <a:cubicBezTo>
                          <a:pt x="568" y="86"/>
                          <a:pt x="564" y="92"/>
                          <a:pt x="568" y="101"/>
                        </a:cubicBezTo>
                        <a:cubicBezTo>
                          <a:pt x="574" y="93"/>
                          <a:pt x="577" y="91"/>
                          <a:pt x="589" y="94"/>
                        </a:cubicBezTo>
                        <a:cubicBezTo>
                          <a:pt x="595" y="108"/>
                          <a:pt x="602" y="93"/>
                          <a:pt x="611" y="88"/>
                        </a:cubicBezTo>
                        <a:cubicBezTo>
                          <a:pt x="613" y="86"/>
                          <a:pt x="613" y="83"/>
                          <a:pt x="616" y="82"/>
                        </a:cubicBezTo>
                        <a:cubicBezTo>
                          <a:pt x="618" y="80"/>
                          <a:pt x="622" y="81"/>
                          <a:pt x="624" y="80"/>
                        </a:cubicBezTo>
                        <a:cubicBezTo>
                          <a:pt x="626" y="78"/>
                          <a:pt x="626" y="75"/>
                          <a:pt x="627" y="73"/>
                        </a:cubicBezTo>
                        <a:cubicBezTo>
                          <a:pt x="632" y="65"/>
                          <a:pt x="638" y="63"/>
                          <a:pt x="648" y="61"/>
                        </a:cubicBezTo>
                        <a:cubicBezTo>
                          <a:pt x="664" y="62"/>
                          <a:pt x="684" y="69"/>
                          <a:pt x="700" y="69"/>
                        </a:cubicBezTo>
                        <a:lnTo>
                          <a:pt x="794" y="84"/>
                        </a:ln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93" name="Freeform 101"/>
                  <p:cNvSpPr>
                    <a:spLocks/>
                  </p:cNvSpPr>
                  <p:nvPr/>
                </p:nvSpPr>
                <p:spPr bwMode="ltGray">
                  <a:xfrm>
                    <a:off x="3981" y="282"/>
                    <a:ext cx="13" cy="10"/>
                  </a:xfrm>
                  <a:custGeom>
                    <a:avLst/>
                    <a:gdLst/>
                    <a:ahLst/>
                    <a:cxnLst>
                      <a:cxn ang="0">
                        <a:pos x="3" y="28"/>
                      </a:cxn>
                      <a:cxn ang="0">
                        <a:pos x="31" y="0"/>
                      </a:cxn>
                      <a:cxn ang="0">
                        <a:pos x="19" y="24"/>
                      </a:cxn>
                      <a:cxn ang="0">
                        <a:pos x="3" y="28"/>
                      </a:cxn>
                    </a:cxnLst>
                    <a:rect l="0" t="0" r="r" b="b"/>
                    <a:pathLst>
                      <a:path w="31" h="30">
                        <a:moveTo>
                          <a:pt x="3" y="28"/>
                        </a:moveTo>
                        <a:cubicBezTo>
                          <a:pt x="8" y="8"/>
                          <a:pt x="12" y="6"/>
                          <a:pt x="31" y="0"/>
                        </a:cubicBezTo>
                        <a:cubicBezTo>
                          <a:pt x="29" y="5"/>
                          <a:pt x="25" y="22"/>
                          <a:pt x="19" y="24"/>
                        </a:cubicBezTo>
                        <a:cubicBezTo>
                          <a:pt x="0" y="30"/>
                          <a:pt x="3" y="9"/>
                          <a:pt x="3" y="28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94" name="Freeform 102"/>
                  <p:cNvSpPr>
                    <a:spLocks/>
                  </p:cNvSpPr>
                  <p:nvPr/>
                </p:nvSpPr>
                <p:spPr bwMode="ltGray">
                  <a:xfrm>
                    <a:off x="3966" y="296"/>
                    <a:ext cx="19" cy="10"/>
                  </a:xfrm>
                  <a:custGeom>
                    <a:avLst/>
                    <a:gdLst/>
                    <a:ahLst/>
                    <a:cxnLst>
                      <a:cxn ang="0">
                        <a:pos x="6" y="32"/>
                      </a:cxn>
                      <a:cxn ang="0">
                        <a:pos x="22" y="0"/>
                      </a:cxn>
                      <a:cxn ang="0">
                        <a:pos x="38" y="4"/>
                      </a:cxn>
                      <a:cxn ang="0">
                        <a:pos x="6" y="32"/>
                      </a:cxn>
                    </a:cxnLst>
                    <a:rect l="0" t="0" r="r" b="b"/>
                    <a:pathLst>
                      <a:path w="44" h="32">
                        <a:moveTo>
                          <a:pt x="6" y="32"/>
                        </a:moveTo>
                        <a:cubicBezTo>
                          <a:pt x="0" y="14"/>
                          <a:pt x="7" y="10"/>
                          <a:pt x="22" y="0"/>
                        </a:cubicBezTo>
                        <a:cubicBezTo>
                          <a:pt x="27" y="1"/>
                          <a:pt x="35" y="0"/>
                          <a:pt x="38" y="4"/>
                        </a:cubicBezTo>
                        <a:cubicBezTo>
                          <a:pt x="44" y="13"/>
                          <a:pt x="16" y="32"/>
                          <a:pt x="6" y="3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95" name="Freeform 103"/>
                  <p:cNvSpPr>
                    <a:spLocks/>
                  </p:cNvSpPr>
                  <p:nvPr/>
                </p:nvSpPr>
                <p:spPr bwMode="ltGray">
                  <a:xfrm>
                    <a:off x="4028" y="337"/>
                    <a:ext cx="32" cy="6"/>
                  </a:xfrm>
                  <a:custGeom>
                    <a:avLst/>
                    <a:gdLst/>
                    <a:ahLst/>
                    <a:cxnLst>
                      <a:cxn ang="0">
                        <a:pos x="37" y="18"/>
                      </a:cxn>
                      <a:cxn ang="0">
                        <a:pos x="25" y="2"/>
                      </a:cxn>
                      <a:cxn ang="0">
                        <a:pos x="37" y="18"/>
                      </a:cxn>
                    </a:cxnLst>
                    <a:rect l="0" t="0" r="r" b="b"/>
                    <a:pathLst>
                      <a:path w="76" h="18">
                        <a:moveTo>
                          <a:pt x="37" y="18"/>
                        </a:moveTo>
                        <a:cubicBezTo>
                          <a:pt x="25" y="14"/>
                          <a:pt x="0" y="10"/>
                          <a:pt x="25" y="2"/>
                        </a:cubicBezTo>
                        <a:cubicBezTo>
                          <a:pt x="76" y="9"/>
                          <a:pt x="46" y="0"/>
                          <a:pt x="37" y="18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96" name="Freeform 104"/>
                  <p:cNvSpPr>
                    <a:spLocks/>
                  </p:cNvSpPr>
                  <p:nvPr/>
                </p:nvSpPr>
                <p:spPr bwMode="ltGray">
                  <a:xfrm>
                    <a:off x="4083" y="336"/>
                    <a:ext cx="18" cy="11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12" y="9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42" h="44">
                        <a:moveTo>
                          <a:pt x="0" y="21"/>
                        </a:moveTo>
                        <a:cubicBezTo>
                          <a:pt x="4" y="17"/>
                          <a:pt x="7" y="11"/>
                          <a:pt x="12" y="9"/>
                        </a:cubicBezTo>
                        <a:cubicBezTo>
                          <a:pt x="42" y="0"/>
                          <a:pt x="23" y="44"/>
                          <a:pt x="0" y="21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8297" name="Freeform 105"/>
                  <p:cNvSpPr>
                    <a:spLocks/>
                  </p:cNvSpPr>
                  <p:nvPr/>
                </p:nvSpPr>
                <p:spPr bwMode="ltGray">
                  <a:xfrm>
                    <a:off x="3936" y="295"/>
                    <a:ext cx="10" cy="10"/>
                  </a:xfrm>
                  <a:custGeom>
                    <a:avLst/>
                    <a:gdLst/>
                    <a:ahLst/>
                    <a:cxnLst>
                      <a:cxn ang="0">
                        <a:pos x="7" y="22"/>
                      </a:cxn>
                      <a:cxn ang="0">
                        <a:pos x="31" y="10"/>
                      </a:cxn>
                      <a:cxn ang="0">
                        <a:pos x="7" y="22"/>
                      </a:cxn>
                    </a:cxnLst>
                    <a:rect l="0" t="0" r="r" b="b"/>
                    <a:pathLst>
                      <a:path w="31" h="30">
                        <a:moveTo>
                          <a:pt x="7" y="22"/>
                        </a:moveTo>
                        <a:cubicBezTo>
                          <a:pt x="0" y="0"/>
                          <a:pt x="15" y="6"/>
                          <a:pt x="31" y="10"/>
                        </a:cubicBezTo>
                        <a:cubicBezTo>
                          <a:pt x="14" y="16"/>
                          <a:pt x="15" y="30"/>
                          <a:pt x="7" y="22"/>
                        </a:cubicBezTo>
                        <a:close/>
                      </a:path>
                    </a:pathLst>
                  </a:custGeom>
                  <a:solidFill>
                    <a:srgbClr val="99CCFF"/>
                  </a:solidFill>
                  <a:ln w="9525">
                    <a:solidFill>
                      <a:srgbClr val="99CC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TW" altLang="en-US" sz="3200" b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新細明體" pitchFamily="18" charset="-120"/>
                      <a:ea typeface="新細明體" pitchFamily="18" charset="-120"/>
                    </a:endParaRPr>
                  </a:p>
                </p:txBody>
              </p:sp>
            </p:grpSp>
          </p:grpSp>
          <p:grpSp>
            <p:nvGrpSpPr>
              <p:cNvPr id="1038" name="Group 106"/>
              <p:cNvGrpSpPr>
                <a:grpSpLocks/>
              </p:cNvGrpSpPr>
              <p:nvPr/>
            </p:nvGrpSpPr>
            <p:grpSpPr bwMode="auto">
              <a:xfrm>
                <a:off x="798" y="111"/>
                <a:ext cx="4702" cy="418"/>
                <a:chOff x="798" y="255"/>
                <a:chExt cx="4702" cy="418"/>
              </a:xfrm>
            </p:grpSpPr>
            <p:sp>
              <p:nvSpPr>
                <p:cNvPr id="8299" name="Line 107"/>
                <p:cNvSpPr>
                  <a:spLocks noChangeShapeType="1"/>
                </p:cNvSpPr>
                <p:nvPr/>
              </p:nvSpPr>
              <p:spPr bwMode="white">
                <a:xfrm>
                  <a:off x="798" y="476"/>
                  <a:ext cx="4702" cy="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00" name="Line 108"/>
                <p:cNvSpPr>
                  <a:spLocks noChangeShapeType="1"/>
                </p:cNvSpPr>
                <p:nvPr/>
              </p:nvSpPr>
              <p:spPr bwMode="white">
                <a:xfrm>
                  <a:off x="1026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01" name="Line 109"/>
                <p:cNvSpPr>
                  <a:spLocks noChangeShapeType="1"/>
                </p:cNvSpPr>
                <p:nvPr/>
              </p:nvSpPr>
              <p:spPr bwMode="white">
                <a:xfrm>
                  <a:off x="1254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02" name="Line 110"/>
                <p:cNvSpPr>
                  <a:spLocks noChangeShapeType="1"/>
                </p:cNvSpPr>
                <p:nvPr/>
              </p:nvSpPr>
              <p:spPr bwMode="white">
                <a:xfrm>
                  <a:off x="1482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03" name="Line 111"/>
                <p:cNvSpPr>
                  <a:spLocks noChangeShapeType="1"/>
                </p:cNvSpPr>
                <p:nvPr/>
              </p:nvSpPr>
              <p:spPr bwMode="white">
                <a:xfrm>
                  <a:off x="1710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04" name="Line 112"/>
                <p:cNvSpPr>
                  <a:spLocks noChangeShapeType="1"/>
                </p:cNvSpPr>
                <p:nvPr/>
              </p:nvSpPr>
              <p:spPr bwMode="white">
                <a:xfrm>
                  <a:off x="1938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05" name="Line 113"/>
                <p:cNvSpPr>
                  <a:spLocks noChangeShapeType="1"/>
                </p:cNvSpPr>
                <p:nvPr/>
              </p:nvSpPr>
              <p:spPr bwMode="white">
                <a:xfrm>
                  <a:off x="2166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06" name="Line 114"/>
                <p:cNvSpPr>
                  <a:spLocks noChangeShapeType="1"/>
                </p:cNvSpPr>
                <p:nvPr/>
              </p:nvSpPr>
              <p:spPr bwMode="white">
                <a:xfrm>
                  <a:off x="2394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07" name="Line 115"/>
                <p:cNvSpPr>
                  <a:spLocks noChangeShapeType="1"/>
                </p:cNvSpPr>
                <p:nvPr/>
              </p:nvSpPr>
              <p:spPr bwMode="white">
                <a:xfrm>
                  <a:off x="2622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08" name="Line 116"/>
                <p:cNvSpPr>
                  <a:spLocks noChangeShapeType="1"/>
                </p:cNvSpPr>
                <p:nvPr/>
              </p:nvSpPr>
              <p:spPr bwMode="white">
                <a:xfrm>
                  <a:off x="2850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09" name="Line 117"/>
                <p:cNvSpPr>
                  <a:spLocks noChangeShapeType="1"/>
                </p:cNvSpPr>
                <p:nvPr/>
              </p:nvSpPr>
              <p:spPr bwMode="white">
                <a:xfrm>
                  <a:off x="3078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10" name="Line 118"/>
                <p:cNvSpPr>
                  <a:spLocks noChangeShapeType="1"/>
                </p:cNvSpPr>
                <p:nvPr/>
              </p:nvSpPr>
              <p:spPr bwMode="white">
                <a:xfrm>
                  <a:off x="3306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11" name="Line 119"/>
                <p:cNvSpPr>
                  <a:spLocks noChangeShapeType="1"/>
                </p:cNvSpPr>
                <p:nvPr/>
              </p:nvSpPr>
              <p:spPr bwMode="white">
                <a:xfrm>
                  <a:off x="3534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12" name="Line 120"/>
                <p:cNvSpPr>
                  <a:spLocks noChangeShapeType="1"/>
                </p:cNvSpPr>
                <p:nvPr/>
              </p:nvSpPr>
              <p:spPr bwMode="white">
                <a:xfrm>
                  <a:off x="3758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13" name="Line 121"/>
                <p:cNvSpPr>
                  <a:spLocks noChangeShapeType="1"/>
                </p:cNvSpPr>
                <p:nvPr/>
              </p:nvSpPr>
              <p:spPr bwMode="white">
                <a:xfrm>
                  <a:off x="3986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14" name="Line 122"/>
                <p:cNvSpPr>
                  <a:spLocks noChangeShapeType="1"/>
                </p:cNvSpPr>
                <p:nvPr/>
              </p:nvSpPr>
              <p:spPr bwMode="white">
                <a:xfrm>
                  <a:off x="4214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15" name="Line 123"/>
                <p:cNvSpPr>
                  <a:spLocks noChangeShapeType="1"/>
                </p:cNvSpPr>
                <p:nvPr/>
              </p:nvSpPr>
              <p:spPr bwMode="white">
                <a:xfrm>
                  <a:off x="4442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16" name="Line 124"/>
                <p:cNvSpPr>
                  <a:spLocks noChangeShapeType="1"/>
                </p:cNvSpPr>
                <p:nvPr/>
              </p:nvSpPr>
              <p:spPr bwMode="white">
                <a:xfrm>
                  <a:off x="4670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17" name="Line 125"/>
                <p:cNvSpPr>
                  <a:spLocks noChangeShapeType="1"/>
                </p:cNvSpPr>
                <p:nvPr/>
              </p:nvSpPr>
              <p:spPr bwMode="white">
                <a:xfrm>
                  <a:off x="4898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18" name="Line 126"/>
                <p:cNvSpPr>
                  <a:spLocks noChangeShapeType="1"/>
                </p:cNvSpPr>
                <p:nvPr/>
              </p:nvSpPr>
              <p:spPr bwMode="white">
                <a:xfrm>
                  <a:off x="5127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19" name="Line 127"/>
                <p:cNvSpPr>
                  <a:spLocks noChangeShapeType="1"/>
                </p:cNvSpPr>
                <p:nvPr/>
              </p:nvSpPr>
              <p:spPr bwMode="white">
                <a:xfrm>
                  <a:off x="5356" y="255"/>
                  <a:ext cx="0" cy="4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</p:grpSp>
          <p:grpSp>
            <p:nvGrpSpPr>
              <p:cNvPr id="1039" name="Group 128"/>
              <p:cNvGrpSpPr>
                <a:grpSpLocks/>
              </p:cNvGrpSpPr>
              <p:nvPr/>
            </p:nvGrpSpPr>
            <p:grpSpPr bwMode="auto">
              <a:xfrm>
                <a:off x="1208" y="109"/>
                <a:ext cx="3694" cy="423"/>
                <a:chOff x="1034" y="245"/>
                <a:chExt cx="3694" cy="423"/>
              </a:xfrm>
            </p:grpSpPr>
            <p:sp>
              <p:nvSpPr>
                <p:cNvPr id="8321" name="Line 129"/>
                <p:cNvSpPr>
                  <a:spLocks noChangeShapeType="1"/>
                </p:cNvSpPr>
                <p:nvPr/>
              </p:nvSpPr>
              <p:spPr bwMode="ltGray">
                <a:xfrm>
                  <a:off x="2676" y="246"/>
                  <a:ext cx="0" cy="14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22" name="Line 130"/>
                <p:cNvSpPr>
                  <a:spLocks noChangeShapeType="1"/>
                </p:cNvSpPr>
                <p:nvPr/>
              </p:nvSpPr>
              <p:spPr bwMode="ltGray">
                <a:xfrm>
                  <a:off x="2798" y="468"/>
                  <a:ext cx="70" cy="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23" name="Line 131"/>
                <p:cNvSpPr>
                  <a:spLocks noChangeShapeType="1"/>
                </p:cNvSpPr>
                <p:nvPr/>
              </p:nvSpPr>
              <p:spPr bwMode="ltGray">
                <a:xfrm>
                  <a:off x="2904" y="486"/>
                  <a:ext cx="0" cy="28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24" name="Line 132"/>
                <p:cNvSpPr>
                  <a:spLocks noChangeShapeType="1"/>
                </p:cNvSpPr>
                <p:nvPr/>
              </p:nvSpPr>
              <p:spPr bwMode="ltGray">
                <a:xfrm>
                  <a:off x="3132" y="586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25" name="Line 133"/>
                <p:cNvSpPr>
                  <a:spLocks noChangeShapeType="1"/>
                </p:cNvSpPr>
                <p:nvPr/>
              </p:nvSpPr>
              <p:spPr bwMode="ltGray">
                <a:xfrm>
                  <a:off x="3816" y="358"/>
                  <a:ext cx="0" cy="18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26" name="Line 134"/>
                <p:cNvSpPr>
                  <a:spLocks noChangeShapeType="1"/>
                </p:cNvSpPr>
                <p:nvPr/>
              </p:nvSpPr>
              <p:spPr bwMode="ltGray">
                <a:xfrm>
                  <a:off x="3725" y="468"/>
                  <a:ext cx="344" cy="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27" name="Line 135"/>
                <p:cNvSpPr>
                  <a:spLocks noChangeShapeType="1"/>
                </p:cNvSpPr>
                <p:nvPr/>
              </p:nvSpPr>
              <p:spPr bwMode="ltGray">
                <a:xfrm>
                  <a:off x="4044" y="372"/>
                  <a:ext cx="0" cy="298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28" name="Line 136"/>
                <p:cNvSpPr>
                  <a:spLocks noChangeShapeType="1"/>
                </p:cNvSpPr>
                <p:nvPr/>
              </p:nvSpPr>
              <p:spPr bwMode="ltGray">
                <a:xfrm flipV="1">
                  <a:off x="4046" y="248"/>
                  <a:ext cx="0" cy="51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29" name="Line 137"/>
                <p:cNvSpPr>
                  <a:spLocks noChangeShapeType="1"/>
                </p:cNvSpPr>
                <p:nvPr/>
              </p:nvSpPr>
              <p:spPr bwMode="ltGray">
                <a:xfrm flipV="1">
                  <a:off x="4272" y="246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30" name="Line 138"/>
                <p:cNvSpPr>
                  <a:spLocks noChangeShapeType="1"/>
                </p:cNvSpPr>
                <p:nvPr/>
              </p:nvSpPr>
              <p:spPr bwMode="ltGray">
                <a:xfrm flipH="1">
                  <a:off x="4422" y="468"/>
                  <a:ext cx="78" cy="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31" name="Line 139"/>
                <p:cNvSpPr>
                  <a:spLocks noChangeShapeType="1"/>
                </p:cNvSpPr>
                <p:nvPr/>
              </p:nvSpPr>
              <p:spPr bwMode="ltGray">
                <a:xfrm flipH="1">
                  <a:off x="4290" y="468"/>
                  <a:ext cx="62" cy="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32" name="Line 140"/>
                <p:cNvSpPr>
                  <a:spLocks noChangeShapeType="1"/>
                </p:cNvSpPr>
                <p:nvPr/>
              </p:nvSpPr>
              <p:spPr bwMode="ltGray">
                <a:xfrm flipV="1">
                  <a:off x="4500" y="246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33" name="Line 141"/>
                <p:cNvSpPr>
                  <a:spLocks noChangeShapeType="1"/>
                </p:cNvSpPr>
                <p:nvPr/>
              </p:nvSpPr>
              <p:spPr bwMode="ltGray">
                <a:xfrm>
                  <a:off x="4728" y="606"/>
                  <a:ext cx="0" cy="34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34" name="Line 142"/>
                <p:cNvSpPr>
                  <a:spLocks noChangeShapeType="1"/>
                </p:cNvSpPr>
                <p:nvPr/>
              </p:nvSpPr>
              <p:spPr bwMode="ltGray">
                <a:xfrm>
                  <a:off x="1992" y="250"/>
                  <a:ext cx="0" cy="6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35" name="Line 143"/>
                <p:cNvSpPr>
                  <a:spLocks noChangeShapeType="1"/>
                </p:cNvSpPr>
                <p:nvPr/>
              </p:nvSpPr>
              <p:spPr bwMode="ltGray">
                <a:xfrm>
                  <a:off x="1764" y="247"/>
                  <a:ext cx="0" cy="339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36" name="Line 144"/>
                <p:cNvSpPr>
                  <a:spLocks noChangeShapeType="1"/>
                </p:cNvSpPr>
                <p:nvPr/>
              </p:nvSpPr>
              <p:spPr bwMode="ltGray">
                <a:xfrm flipH="1">
                  <a:off x="1738" y="468"/>
                  <a:ext cx="68" cy="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37" name="Line 145"/>
                <p:cNvSpPr>
                  <a:spLocks noChangeShapeType="1"/>
                </p:cNvSpPr>
                <p:nvPr/>
              </p:nvSpPr>
              <p:spPr bwMode="ltGray">
                <a:xfrm>
                  <a:off x="1603" y="468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38" name="Line 146"/>
                <p:cNvSpPr>
                  <a:spLocks noChangeShapeType="1"/>
                </p:cNvSpPr>
                <p:nvPr/>
              </p:nvSpPr>
              <p:spPr bwMode="ltGray">
                <a:xfrm flipH="1">
                  <a:off x="1404" y="468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39" name="Line 147"/>
                <p:cNvSpPr>
                  <a:spLocks noChangeShapeType="1"/>
                </p:cNvSpPr>
                <p:nvPr/>
              </p:nvSpPr>
              <p:spPr bwMode="ltGray">
                <a:xfrm>
                  <a:off x="1034" y="468"/>
                  <a:ext cx="348" cy="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40" name="Line 148"/>
                <p:cNvSpPr>
                  <a:spLocks noChangeShapeType="1"/>
                </p:cNvSpPr>
                <p:nvPr/>
              </p:nvSpPr>
              <p:spPr bwMode="ltGray">
                <a:xfrm>
                  <a:off x="1306" y="370"/>
                  <a:ext cx="0" cy="298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41" name="Line 149"/>
                <p:cNvSpPr>
                  <a:spLocks noChangeShapeType="1"/>
                </p:cNvSpPr>
                <p:nvPr/>
              </p:nvSpPr>
              <p:spPr bwMode="ltGray">
                <a:xfrm>
                  <a:off x="1080" y="388"/>
                  <a:ext cx="0" cy="156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42" name="Line 150"/>
                <p:cNvSpPr>
                  <a:spLocks noChangeShapeType="1"/>
                </p:cNvSpPr>
                <p:nvPr/>
              </p:nvSpPr>
              <p:spPr bwMode="ltGray">
                <a:xfrm flipH="1" flipV="1">
                  <a:off x="1308" y="245"/>
                  <a:ext cx="0" cy="27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43" name="Line 151"/>
                <p:cNvSpPr>
                  <a:spLocks noChangeShapeType="1"/>
                </p:cNvSpPr>
                <p:nvPr/>
              </p:nvSpPr>
              <p:spPr bwMode="ltGray">
                <a:xfrm>
                  <a:off x="1536" y="316"/>
                  <a:ext cx="0" cy="93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44" name="Line 152"/>
                <p:cNvSpPr>
                  <a:spLocks noChangeShapeType="1"/>
                </p:cNvSpPr>
                <p:nvPr/>
              </p:nvSpPr>
              <p:spPr bwMode="ltGray">
                <a:xfrm flipV="1">
                  <a:off x="1536" y="247"/>
                  <a:ext cx="0" cy="22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  <p:sp>
              <p:nvSpPr>
                <p:cNvPr id="8345" name="Line 153"/>
                <p:cNvSpPr>
                  <a:spLocks noChangeShapeType="1"/>
                </p:cNvSpPr>
                <p:nvPr/>
              </p:nvSpPr>
              <p:spPr bwMode="ltGray">
                <a:xfrm>
                  <a:off x="4095" y="467"/>
                  <a:ext cx="80" cy="0"/>
                </a:xfrm>
                <a:prstGeom prst="line">
                  <a:avLst/>
                </a:prstGeom>
                <a:noFill/>
                <a:ln w="9525">
                  <a:solidFill>
                    <a:srgbClr val="99CC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TW" altLang="en-US" sz="3200" b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itchFamily="18" charset="-120"/>
                    <a:ea typeface="新細明體" pitchFamily="18" charset="-120"/>
                  </a:endParaRPr>
                </a:p>
              </p:txBody>
            </p:sp>
          </p:grpSp>
        </p:grpSp>
        <p:pic>
          <p:nvPicPr>
            <p:cNvPr id="1034" name="Picture 154" descr="g1"/>
            <p:cNvPicPr>
              <a:picLocks noChangeArrowheads="1" noCrop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" y="572"/>
              <a:ext cx="5445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" name="Picture 155" descr="CPCShine"/>
            <p:cNvPicPr>
              <a:picLocks noChangeAspect="1" noChangeArrowheads="1" noCrop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27"/>
              <a:ext cx="527" cy="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Rectangle 156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77771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6" tIns="45713" rIns="91426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349" name="Rectangle 1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 altLang="zh-TW" b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8350" name="Rectangle 1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5788" y="6248400"/>
            <a:ext cx="289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 altLang="zh-TW" b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1030" name="Text Box 159"/>
          <p:cNvSpPr txBox="1">
            <a:spLocks noChangeArrowheads="1"/>
          </p:cNvSpPr>
          <p:nvPr/>
        </p:nvSpPr>
        <p:spPr bwMode="auto">
          <a:xfrm>
            <a:off x="10345738" y="3759200"/>
            <a:ext cx="184150" cy="7620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3" rIns="91426" bIns="45713">
            <a:spAutoFit/>
          </a:bodyPr>
          <a:lstStyle>
            <a:lvl1pPr eaLnBrk="0" hangingPunct="0">
              <a:defRPr kumimoji="1" sz="3200">
                <a:solidFill>
                  <a:srgbClr val="FFFFFF"/>
                </a:solidFill>
                <a:latin typeface="新細明體" pitchFamily="18" charset="-120"/>
                <a:ea typeface="新細明體" pitchFamily="18" charset="-120"/>
              </a:defRPr>
            </a:lvl1pPr>
            <a:lvl2pPr marL="742950" indent="-285750" eaLnBrk="0" hangingPunct="0">
              <a:defRPr kumimoji="1" sz="3200">
                <a:solidFill>
                  <a:srgbClr val="FFFFFF"/>
                </a:solidFill>
                <a:latin typeface="新細明體" pitchFamily="18" charset="-120"/>
                <a:ea typeface="新細明體" pitchFamily="18" charset="-120"/>
              </a:defRPr>
            </a:lvl2pPr>
            <a:lvl3pPr marL="1143000" indent="-228600" eaLnBrk="0" hangingPunct="0">
              <a:defRPr kumimoji="1" sz="3200">
                <a:solidFill>
                  <a:srgbClr val="FFFFFF"/>
                </a:solidFill>
                <a:latin typeface="新細明體" pitchFamily="18" charset="-120"/>
                <a:ea typeface="新細明體" pitchFamily="18" charset="-120"/>
              </a:defRPr>
            </a:lvl3pPr>
            <a:lvl4pPr marL="1600200" indent="-228600" eaLnBrk="0" hangingPunct="0">
              <a:defRPr kumimoji="1" sz="3200">
                <a:solidFill>
                  <a:srgbClr val="FFFFFF"/>
                </a:solidFill>
                <a:latin typeface="新細明體" pitchFamily="18" charset="-120"/>
                <a:ea typeface="新細明體" pitchFamily="18" charset="-120"/>
              </a:defRPr>
            </a:lvl4pPr>
            <a:lvl5pPr marL="2057400" indent="-228600" eaLnBrk="0" hangingPunct="0">
              <a:defRPr kumimoji="1" sz="3200">
                <a:solidFill>
                  <a:srgbClr val="FFFFFF"/>
                </a:solidFill>
                <a:latin typeface="新細明體" pitchFamily="18" charset="-12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FF"/>
                </a:solidFill>
                <a:latin typeface="新細明體" pitchFamily="18" charset="-12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FF"/>
                </a:solidFill>
                <a:latin typeface="新細明體" pitchFamily="18" charset="-12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FF"/>
                </a:solidFill>
                <a:latin typeface="新細明體" pitchFamily="18" charset="-12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FFFF"/>
                </a:solidFill>
                <a:latin typeface="新細明體" pitchFamily="18" charset="-12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lang="zh-TW" altLang="zh-TW" sz="4400" smtClean="0">
              <a:latin typeface="華康中黑體"/>
              <a:ea typeface="華康中黑體"/>
              <a:cs typeface="華康中黑體"/>
            </a:endParaRPr>
          </a:p>
        </p:txBody>
      </p:sp>
      <p:sp>
        <p:nvSpPr>
          <p:cNvPr id="8352" name="Rectangle 16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0863" y="6408738"/>
            <a:ext cx="21351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algn="r">
              <a:defRPr sz="1600" b="1">
                <a:solidFill>
                  <a:srgbClr val="000066"/>
                </a:solidFill>
                <a:effectLst/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TW" altLang="en-US"/>
              <a:t>第</a:t>
            </a:r>
            <a:fld id="{2D911D9D-B327-467C-8496-03CE49D50BBB}" type="slidenum">
              <a:rPr lang="zh-TW" altLang="en-US"/>
              <a:pPr>
                <a:defRPr/>
              </a:pPr>
              <a:t>‹#›</a:t>
            </a:fld>
            <a:r>
              <a:rPr lang="zh-TW" altLang="en-US"/>
              <a:t>頁</a:t>
            </a:r>
          </a:p>
        </p:txBody>
      </p:sp>
      <p:sp>
        <p:nvSpPr>
          <p:cNvPr id="1032" name="Rectangle 16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9" tIns="45700" rIns="91399" bIns="4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3896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Times New Roman" pitchFamily="18" charset="0"/>
          <a:ea typeface="標楷體" pitchFamily="65" charset="-120"/>
        </a:defRPr>
      </a:lvl9pPr>
    </p:titleStyle>
    <p:bodyStyle>
      <a:lvl1pPr marL="441325" indent="-441325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ebdings" pitchFamily="18" charset="2"/>
        <a:buChar char="%"/>
        <a:defRPr kumimoji="1" sz="2800" b="1">
          <a:solidFill>
            <a:srgbClr val="3333CC"/>
          </a:solidFill>
          <a:latin typeface="+mn-lt"/>
          <a:ea typeface="+mn-ea"/>
          <a:cs typeface="+mn-cs"/>
        </a:defRPr>
      </a:lvl1pPr>
      <a:lvl2pPr marL="906463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ebdings" pitchFamily="18" charset="2"/>
        <a:buChar char="&amp;"/>
        <a:defRPr kumimoji="1" sz="2800" b="1">
          <a:solidFill>
            <a:srgbClr val="000066"/>
          </a:solidFill>
          <a:latin typeface="+mn-lt"/>
          <a:ea typeface="+mn-ea"/>
        </a:defRPr>
      </a:lvl2pPr>
      <a:lvl3pPr marL="131445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J"/>
        <a:defRPr kumimoji="1" sz="2400" b="1">
          <a:solidFill>
            <a:srgbClr val="000066"/>
          </a:solidFill>
          <a:latin typeface="+mn-lt"/>
          <a:ea typeface="+mn-ea"/>
        </a:defRPr>
      </a:lvl3pPr>
      <a:lvl4pPr marL="1722438" indent="-2286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Char char="o"/>
        <a:defRPr kumimoji="1" sz="2000" b="1">
          <a:solidFill>
            <a:schemeClr val="tx1"/>
          </a:solidFill>
          <a:latin typeface="+mn-lt"/>
          <a:ea typeface="新細明體" pitchFamily="18" charset="-120"/>
        </a:defRPr>
      </a:lvl4pPr>
      <a:lvl5pPr marL="2130425" indent="-2286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Char char="o"/>
        <a:defRPr kumimoji="1" sz="2000" b="1">
          <a:solidFill>
            <a:schemeClr val="tx1"/>
          </a:solidFill>
          <a:latin typeface="+mn-lt"/>
          <a:ea typeface="新細明體" pitchFamily="18" charset="-120"/>
        </a:defRPr>
      </a:lvl5pPr>
      <a:lvl6pPr marL="2587625" indent="-228600" algn="l" rtl="0" fontAlgn="base">
        <a:spcBef>
          <a:spcPct val="20000"/>
        </a:spcBef>
        <a:spcAft>
          <a:spcPct val="0"/>
        </a:spcAft>
        <a:buClr>
          <a:srgbClr val="008000"/>
        </a:buClr>
        <a:buChar char="o"/>
        <a:defRPr kumimoji="1" sz="2000" b="1">
          <a:solidFill>
            <a:schemeClr val="tx1"/>
          </a:solidFill>
          <a:latin typeface="+mn-lt"/>
          <a:ea typeface="新細明體" pitchFamily="18" charset="-120"/>
        </a:defRPr>
      </a:lvl6pPr>
      <a:lvl7pPr marL="3044825" indent="-228600" algn="l" rtl="0" fontAlgn="base">
        <a:spcBef>
          <a:spcPct val="20000"/>
        </a:spcBef>
        <a:spcAft>
          <a:spcPct val="0"/>
        </a:spcAft>
        <a:buClr>
          <a:srgbClr val="008000"/>
        </a:buClr>
        <a:buChar char="o"/>
        <a:defRPr kumimoji="1" sz="2000" b="1">
          <a:solidFill>
            <a:schemeClr val="tx1"/>
          </a:solidFill>
          <a:latin typeface="+mn-lt"/>
          <a:ea typeface="新細明體" pitchFamily="18" charset="-120"/>
        </a:defRPr>
      </a:lvl7pPr>
      <a:lvl8pPr marL="3502025" indent="-228600" algn="l" rtl="0" fontAlgn="base">
        <a:spcBef>
          <a:spcPct val="20000"/>
        </a:spcBef>
        <a:spcAft>
          <a:spcPct val="0"/>
        </a:spcAft>
        <a:buClr>
          <a:srgbClr val="008000"/>
        </a:buClr>
        <a:buChar char="o"/>
        <a:defRPr kumimoji="1" sz="2000" b="1">
          <a:solidFill>
            <a:schemeClr val="tx1"/>
          </a:solidFill>
          <a:latin typeface="+mn-lt"/>
          <a:ea typeface="新細明體" pitchFamily="18" charset="-120"/>
        </a:defRPr>
      </a:lvl8pPr>
      <a:lvl9pPr marL="3959225" indent="-228600" algn="l" rtl="0" fontAlgn="base">
        <a:spcBef>
          <a:spcPct val="20000"/>
        </a:spcBef>
        <a:spcAft>
          <a:spcPct val="0"/>
        </a:spcAft>
        <a:buClr>
          <a:srgbClr val="008000"/>
        </a:buClr>
        <a:buChar char="o"/>
        <a:defRPr kumimoji="1" sz="2000" b="1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8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79512" y="1634390"/>
            <a:ext cx="8789158" cy="422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9" tIns="45700" rIns="91399" bIns="45700" numCol="1" anchor="t" anchorCtr="0" compatLnSpc="1">
            <a:prstTxWarp prst="textNoShape">
              <a:avLst/>
            </a:prstTxWarp>
          </a:bodyPr>
          <a:lstStyle>
            <a:lvl1pPr marL="441325" indent="-441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ebdings" pitchFamily="18" charset="2"/>
              <a:buChar char="%"/>
              <a:defRPr kumimoji="1" sz="2800" b="1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1pPr>
            <a:lvl2pPr marL="906463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ebdings" pitchFamily="18" charset="2"/>
              <a:buChar char="&amp;"/>
              <a:defRPr kumimoji="1" sz="2800" b="1">
                <a:solidFill>
                  <a:srgbClr val="000066"/>
                </a:solidFill>
                <a:latin typeface="+mn-lt"/>
                <a:ea typeface="+mn-ea"/>
              </a:defRPr>
            </a:lvl2pPr>
            <a:lvl3pPr marL="1314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J"/>
              <a:defRPr kumimoji="1" sz="2400" b="1">
                <a:solidFill>
                  <a:srgbClr val="000066"/>
                </a:solidFill>
                <a:latin typeface="+mn-lt"/>
                <a:ea typeface="+mn-ea"/>
              </a:defRPr>
            </a:lvl3pPr>
            <a:lvl4pPr marL="172243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Char char="o"/>
              <a:defRPr kumimoji="1" sz="2000" b="1">
                <a:solidFill>
                  <a:schemeClr val="tx1"/>
                </a:solidFill>
                <a:latin typeface="+mn-lt"/>
                <a:ea typeface="新細明體" pitchFamily="18" charset="-120"/>
              </a:defRPr>
            </a:lvl4pPr>
            <a:lvl5pPr marL="21304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Char char="o"/>
              <a:defRPr kumimoji="1" sz="2000" b="1">
                <a:solidFill>
                  <a:schemeClr val="tx1"/>
                </a:solidFill>
                <a:latin typeface="+mn-lt"/>
                <a:ea typeface="新細明體" pitchFamily="18" charset="-120"/>
              </a:defRPr>
            </a:lvl5pPr>
            <a:lvl6pPr marL="2587625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Char char="o"/>
              <a:defRPr kumimoji="1" sz="2000" b="1">
                <a:solidFill>
                  <a:schemeClr val="tx1"/>
                </a:solidFill>
                <a:latin typeface="+mn-lt"/>
                <a:ea typeface="新細明體" pitchFamily="18" charset="-120"/>
              </a:defRPr>
            </a:lvl6pPr>
            <a:lvl7pPr marL="3044825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Char char="o"/>
              <a:defRPr kumimoji="1" sz="2000" b="1">
                <a:solidFill>
                  <a:schemeClr val="tx1"/>
                </a:solidFill>
                <a:latin typeface="+mn-lt"/>
                <a:ea typeface="新細明體" pitchFamily="18" charset="-120"/>
              </a:defRPr>
            </a:lvl7pPr>
            <a:lvl8pPr marL="3502025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Char char="o"/>
              <a:defRPr kumimoji="1" sz="2000" b="1">
                <a:solidFill>
                  <a:schemeClr val="tx1"/>
                </a:solidFill>
                <a:latin typeface="+mn-lt"/>
                <a:ea typeface="新細明體" pitchFamily="18" charset="-120"/>
              </a:defRPr>
            </a:lvl8pPr>
            <a:lvl9pPr marL="3959225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Char char="o"/>
              <a:defRPr kumimoji="1" sz="2000" b="1">
                <a:solidFill>
                  <a:schemeClr val="tx1"/>
                </a:solidFill>
                <a:latin typeface="+mn-lt"/>
                <a:ea typeface="新細明體" pitchFamily="18" charset="-120"/>
              </a:defRPr>
            </a:lvl9pPr>
          </a:lstStyle>
          <a:p>
            <a:pPr>
              <a:buFontTx/>
              <a:buNone/>
              <a:defRPr/>
            </a:pPr>
            <a:r>
              <a:rPr lang="zh-TW" altLang="en-US" sz="48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</a:t>
            </a:r>
            <a:endParaRPr lang="en-US" altLang="zh-TW" sz="6000" dirty="0" smtClean="0">
              <a:solidFill>
                <a:srgbClr val="FF003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buFontTx/>
              <a:buNone/>
              <a:defRPr/>
            </a:pPr>
            <a:r>
              <a:rPr lang="zh-TW" altLang="en-US" sz="4400" dirty="0" smtClean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經濟部能源局</a:t>
            </a:r>
            <a:endParaRPr lang="en-US" altLang="zh-TW" sz="4400" dirty="0" smtClean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buFontTx/>
              <a:buNone/>
              <a:defRPr/>
            </a:pPr>
            <a:r>
              <a:rPr lang="zh-TW" altLang="en-US" sz="4400" dirty="0" smtClean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天然氣輸</a:t>
            </a:r>
            <a:r>
              <a:rPr lang="zh-TW" altLang="en-US" sz="44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儲設備查核</a:t>
            </a:r>
            <a:r>
              <a:rPr lang="zh-TW" altLang="en-US" sz="4400" dirty="0" smtClean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委員</a:t>
            </a:r>
            <a:endParaRPr lang="en-US" altLang="zh-TW" sz="4400" dirty="0" smtClean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buFontTx/>
              <a:buNone/>
              <a:defRPr/>
            </a:pPr>
            <a:endParaRPr lang="en-US" altLang="zh-TW" sz="3600" dirty="0" smtClean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buFontTx/>
              <a:buNone/>
              <a:defRPr/>
            </a:pPr>
            <a:r>
              <a:rPr lang="zh-TW" altLang="en-US" sz="4800" dirty="0" smtClean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蒞臨指導</a:t>
            </a:r>
            <a:endParaRPr lang="zh-TW" altLang="en-US" sz="4800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62441" y="1124743"/>
            <a:ext cx="28777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rgbClr val="FF00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歡   迎</a:t>
            </a:r>
            <a:endParaRPr lang="zh-TW" alt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80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線接點 49"/>
          <p:cNvCxnSpPr/>
          <p:nvPr/>
        </p:nvCxnSpPr>
        <p:spPr bwMode="auto">
          <a:xfrm flipV="1">
            <a:off x="1763688" y="2242796"/>
            <a:ext cx="5789215" cy="1534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橢圓 44"/>
          <p:cNvSpPr/>
          <p:nvPr/>
        </p:nvSpPr>
        <p:spPr>
          <a:xfrm>
            <a:off x="2255942" y="1945667"/>
            <a:ext cx="1282700" cy="6096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467885" y="1945667"/>
            <a:ext cx="1282700" cy="6096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4049812" y="1945667"/>
            <a:ext cx="1282700" cy="6096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7533315" y="1945667"/>
            <a:ext cx="1282700" cy="6096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壹</a:t>
            </a:r>
            <a:r>
              <a:rPr lang="zh-TW" altLang="zh-TW" dirty="0" smtClean="0"/>
              <a:t>、</a:t>
            </a:r>
            <a:r>
              <a:rPr lang="zh-TW" altLang="zh-TW" dirty="0"/>
              <a:t>事業單位之基本資料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二</a:t>
            </a:r>
            <a:r>
              <a:rPr lang="zh-TW" altLang="zh-TW" dirty="0">
                <a:solidFill>
                  <a:schemeClr val="accent2"/>
                </a:solidFill>
              </a:rPr>
              <a:t>、製程單元或輸儲流程</a:t>
            </a:r>
          </a:p>
          <a:p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10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857448" y="1945667"/>
            <a:ext cx="1282700" cy="6096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8" name="文字方塊 3"/>
          <p:cNvSpPr txBox="1">
            <a:spLocks noChangeArrowheads="1"/>
          </p:cNvSpPr>
          <p:nvPr/>
        </p:nvSpPr>
        <p:spPr bwMode="auto">
          <a:xfrm>
            <a:off x="488523" y="2020280"/>
            <a:ext cx="1241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en-US" sz="2400" dirty="0">
                <a:solidFill>
                  <a:schemeClr val="accent2"/>
                </a:solidFill>
              </a:rPr>
              <a:t>永安廠</a:t>
            </a:r>
          </a:p>
        </p:txBody>
      </p:sp>
      <p:sp>
        <p:nvSpPr>
          <p:cNvPr id="11" name="文字方塊 11"/>
          <p:cNvSpPr txBox="1">
            <a:spLocks noChangeArrowheads="1"/>
          </p:cNvSpPr>
          <p:nvPr/>
        </p:nvSpPr>
        <p:spPr bwMode="auto">
          <a:xfrm>
            <a:off x="2463905" y="2020280"/>
            <a:ext cx="866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en-US" sz="2400" dirty="0">
                <a:solidFill>
                  <a:schemeClr val="accent2"/>
                </a:solidFill>
              </a:rPr>
              <a:t>過濾</a:t>
            </a:r>
          </a:p>
        </p:txBody>
      </p:sp>
      <p:sp>
        <p:nvSpPr>
          <p:cNvPr id="12" name="文字方塊 12"/>
          <p:cNvSpPr txBox="1">
            <a:spLocks noChangeArrowheads="1"/>
          </p:cNvSpPr>
          <p:nvPr/>
        </p:nvSpPr>
        <p:spPr bwMode="auto">
          <a:xfrm>
            <a:off x="4222850" y="2019486"/>
            <a:ext cx="93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en-US" sz="2400" dirty="0">
                <a:solidFill>
                  <a:schemeClr val="accent2"/>
                </a:solidFill>
              </a:rPr>
              <a:t>減壓</a:t>
            </a:r>
          </a:p>
        </p:txBody>
      </p:sp>
      <p:sp>
        <p:nvSpPr>
          <p:cNvPr id="14" name="文字方塊 16"/>
          <p:cNvSpPr txBox="1">
            <a:spLocks noChangeArrowheads="1"/>
          </p:cNvSpPr>
          <p:nvPr/>
        </p:nvSpPr>
        <p:spPr bwMode="auto">
          <a:xfrm>
            <a:off x="5911423" y="2019486"/>
            <a:ext cx="1174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en-US" sz="2400" dirty="0">
                <a:solidFill>
                  <a:schemeClr val="accent2"/>
                </a:solidFill>
              </a:rPr>
              <a:t>配氣區</a:t>
            </a:r>
          </a:p>
        </p:txBody>
      </p:sp>
      <p:pic>
        <p:nvPicPr>
          <p:cNvPr id="17" name="圖片 20" descr="F:\about-pic-1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0" y="2984501"/>
            <a:ext cx="17970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字方塊 1"/>
          <p:cNvSpPr txBox="1">
            <a:spLocks noChangeArrowheads="1"/>
          </p:cNvSpPr>
          <p:nvPr/>
        </p:nvSpPr>
        <p:spPr bwMode="auto">
          <a:xfrm>
            <a:off x="217041" y="4841865"/>
            <a:ext cx="17843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永安液化天然氣廠輸出天然氣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幹線</a:t>
            </a:r>
            <a:r>
              <a:rPr lang="zh-TW" alt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壓力約</a:t>
            </a:r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55-63kg/cm</a:t>
            </a:r>
            <a:r>
              <a:rPr lang="en-US" altLang="zh-TW" sz="2000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6"/>
          <p:cNvSpPr txBox="1">
            <a:spLocks noChangeArrowheads="1"/>
          </p:cNvSpPr>
          <p:nvPr/>
        </p:nvSpPr>
        <p:spPr bwMode="auto">
          <a:xfrm>
            <a:off x="7587290" y="2019486"/>
            <a:ext cx="1174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en-US" sz="2400" dirty="0">
                <a:solidFill>
                  <a:schemeClr val="accent2"/>
                </a:solidFill>
              </a:rPr>
              <a:t>用戶端</a:t>
            </a:r>
          </a:p>
        </p:txBody>
      </p:sp>
      <p:pic>
        <p:nvPicPr>
          <p:cNvPr id="21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617" y="2947988"/>
            <a:ext cx="1518096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67" y="2984501"/>
            <a:ext cx="16192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31" y="2971007"/>
            <a:ext cx="1668463" cy="172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23" y="2984501"/>
            <a:ext cx="16573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字方塊 1"/>
          <p:cNvSpPr txBox="1">
            <a:spLocks noChangeArrowheads="1"/>
          </p:cNvSpPr>
          <p:nvPr/>
        </p:nvSpPr>
        <p:spPr bwMode="auto">
          <a:xfrm>
            <a:off x="3856931" y="4841865"/>
            <a:ext cx="1668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en-US" sz="2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減壓至用戶需求壓力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0" name="文字方塊 1"/>
          <p:cNvSpPr txBox="1">
            <a:spLocks noChangeArrowheads="1"/>
          </p:cNvSpPr>
          <p:nvPr/>
        </p:nvSpPr>
        <p:spPr bwMode="auto">
          <a:xfrm>
            <a:off x="2059644" y="4841865"/>
            <a:ext cx="16752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en-US" sz="20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確保用戶供</a:t>
            </a:r>
            <a:r>
              <a:rPr lang="zh-TW" altLang="en-US" sz="2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氣品質</a:t>
            </a:r>
          </a:p>
        </p:txBody>
      </p:sp>
      <p:sp>
        <p:nvSpPr>
          <p:cNvPr id="41" name="文字方塊 1"/>
          <p:cNvSpPr txBox="1">
            <a:spLocks noChangeArrowheads="1"/>
          </p:cNvSpPr>
          <p:nvPr/>
        </p:nvSpPr>
        <p:spPr bwMode="auto">
          <a:xfrm>
            <a:off x="5661150" y="4841865"/>
            <a:ext cx="16752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en-US" sz="20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輸儲調度各類用戶用氣</a:t>
            </a:r>
            <a:endParaRPr lang="zh-TW" altLang="en-US" sz="20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文字方塊 1"/>
          <p:cNvSpPr txBox="1">
            <a:spLocks noChangeArrowheads="1"/>
          </p:cNvSpPr>
          <p:nvPr/>
        </p:nvSpPr>
        <p:spPr bwMode="auto">
          <a:xfrm>
            <a:off x="7337017" y="4841865"/>
            <a:ext cx="16752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zh-TW" sz="2000" dirty="0">
                <a:solidFill>
                  <a:srgbClr val="FF0000"/>
                </a:solidFill>
              </a:rPr>
              <a:t>用戶充分與穩定供氣</a:t>
            </a:r>
            <a:endParaRPr lang="zh-TW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4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06" y="1836941"/>
            <a:ext cx="7812360" cy="497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一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天然氣管線基本資料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1)</a:t>
            </a:r>
            <a:r>
              <a:rPr lang="zh-TW" altLang="en-US" dirty="0" smtClean="0">
                <a:solidFill>
                  <a:schemeClr val="accent2"/>
                </a:solidFill>
              </a:rPr>
              <a:t> 管線方塊示意圖</a:t>
            </a:r>
            <a:endParaRPr lang="zh-TW" altLang="zh-TW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11</a:t>
            </a:fld>
            <a:r>
              <a:rPr lang="zh-TW" altLang="en-US" smtClean="0"/>
              <a:t>頁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6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4658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一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天然氣管線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 </a:t>
            </a:r>
            <a:r>
              <a:rPr lang="zh-TW" altLang="en-US" dirty="0" smtClean="0">
                <a:solidFill>
                  <a:schemeClr val="accent2"/>
                </a:solidFill>
              </a:rPr>
              <a:t>       基本資料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2)</a:t>
            </a:r>
            <a:r>
              <a:rPr lang="zh-TW" altLang="en-US" dirty="0" smtClean="0">
                <a:solidFill>
                  <a:schemeClr val="accent2"/>
                </a:solidFill>
              </a:rPr>
              <a:t> 管線路徑圖</a:t>
            </a:r>
            <a:endParaRPr lang="zh-TW" altLang="zh-TW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12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  <p:pic>
        <p:nvPicPr>
          <p:cNvPr id="8" name="圖片 7" descr="轄區概況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848" y="1024801"/>
            <a:ext cx="4983699" cy="57727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735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3662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二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風險管理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1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r>
              <a:rPr lang="zh-TW" altLang="en-US" dirty="0" smtClean="0">
                <a:solidFill>
                  <a:schemeClr val="accent2"/>
                </a:solidFill>
              </a:rPr>
              <a:t> 風險評估執行團隊名單及專長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13</a:t>
            </a:fld>
            <a:r>
              <a:rPr lang="zh-TW" altLang="en-US" smtClean="0"/>
              <a:t>頁</a:t>
            </a:r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23975"/>
              </p:ext>
            </p:extLst>
          </p:nvPr>
        </p:nvGraphicFramePr>
        <p:xfrm>
          <a:off x="683568" y="2420888"/>
          <a:ext cx="7776864" cy="36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+mn-ea"/>
                          <a:ea typeface="+mn-ea"/>
                        </a:rPr>
                        <a:t>姓名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+mn-ea"/>
                          <a:ea typeface="+mn-ea"/>
                        </a:rPr>
                        <a:t>職稱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2800" kern="100" dirty="0">
                          <a:effectLst/>
                          <a:latin typeface="+mn-ea"/>
                          <a:ea typeface="+mn-ea"/>
                        </a:rPr>
                        <a:t>專長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0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林攻奮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+mn-ea"/>
                          <a:ea typeface="+mn-ea"/>
                        </a:rPr>
                        <a:t>管理師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管線監理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0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+mn-ea"/>
                          <a:ea typeface="+mn-ea"/>
                        </a:rPr>
                        <a:t>林金暉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+mn-ea"/>
                          <a:ea typeface="+mn-ea"/>
                        </a:rPr>
                        <a:t>管理師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管線圖資、陰防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0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陳宜館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kern="0" dirty="0" smtClean="0">
                          <a:effectLst/>
                          <a:latin typeface="+mn-ea"/>
                          <a:ea typeface="+mn-ea"/>
                        </a:rPr>
                        <a:t>管理師</a:t>
                      </a:r>
                      <a:endParaRPr lang="zh-TW" altLang="zh-TW" sz="240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風險評估、緊密電位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0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蔡玉霖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領班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管線監理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37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14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3662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二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風險管理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2)</a:t>
            </a:r>
            <a:r>
              <a:rPr lang="zh-TW" altLang="en-US" dirty="0" smtClean="0">
                <a:solidFill>
                  <a:schemeClr val="accent2"/>
                </a:solidFill>
              </a:rPr>
              <a:t> 管線最近一次風險評估時間及結果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lvl="0" indent="-266700" eaLnBrk="1" hangingPunct="1">
              <a:spcBef>
                <a:spcPts val="1200"/>
              </a:spcBef>
              <a:buNone/>
            </a:pPr>
            <a:r>
              <a:rPr lang="en-US" altLang="zh-TW" dirty="0">
                <a:solidFill>
                  <a:schemeClr val="tx1"/>
                </a:solidFill>
              </a:rPr>
              <a:t>	</a:t>
            </a:r>
            <a:r>
              <a:rPr lang="en-US" altLang="zh-TW" dirty="0" smtClean="0">
                <a:solidFill>
                  <a:schemeClr val="tx1"/>
                </a:solidFill>
              </a:rPr>
              <a:t>	</a:t>
            </a:r>
            <a:r>
              <a:rPr lang="en-US" altLang="zh-TW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109</a:t>
            </a:r>
            <a:r>
              <a:rPr lang="zh-TW" alt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zh-TW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管線風險評估執行</a:t>
            </a:r>
            <a:r>
              <a:rPr lang="zh-TW" altLang="en-US" sz="2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情形：</a:t>
            </a:r>
            <a:endParaRPr lang="zh-TW" altLang="zh-TW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333288"/>
              </p:ext>
            </p:extLst>
          </p:nvPr>
        </p:nvGraphicFramePr>
        <p:xfrm>
          <a:off x="107504" y="2924944"/>
          <a:ext cx="8928990" cy="250866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6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6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08012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長途管線</a:t>
                      </a:r>
                      <a:endParaRPr lang="zh-TW" sz="18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識別碼</a:t>
                      </a:r>
                      <a:endParaRPr lang="zh-TW" sz="18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最近一次</a:t>
                      </a:r>
                      <a:endParaRPr lang="zh-TW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執行日期</a:t>
                      </a:r>
                      <a:endParaRPr lang="zh-TW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</a:t>
                      </a:r>
                      <a:r>
                        <a:rPr lang="zh-TW" sz="1800" kern="0">
                          <a:effectLst/>
                        </a:rPr>
                        <a:t>年</a:t>
                      </a:r>
                      <a:r>
                        <a:rPr lang="en-US" sz="1800" kern="0">
                          <a:effectLst/>
                        </a:rPr>
                        <a:t>/</a:t>
                      </a:r>
                      <a:r>
                        <a:rPr lang="zh-TW" sz="1800" kern="0">
                          <a:effectLst/>
                        </a:rPr>
                        <a:t>月</a:t>
                      </a:r>
                      <a:r>
                        <a:rPr lang="en-US" sz="1800" kern="0">
                          <a:effectLst/>
                        </a:rPr>
                        <a:t>)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再評估</a:t>
                      </a:r>
                      <a:r>
                        <a:rPr lang="zh-TW" sz="1800" kern="0" dirty="0" smtClean="0">
                          <a:effectLst/>
                        </a:rPr>
                        <a:t>時機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0" dirty="0" smtClean="0">
                          <a:effectLst/>
                        </a:rPr>
                        <a:t>1.</a:t>
                      </a:r>
                      <a:r>
                        <a:rPr lang="zh-TW" sz="1600" b="0" kern="0" dirty="0" smtClean="0">
                          <a:effectLst/>
                        </a:rPr>
                        <a:t>定期</a:t>
                      </a:r>
                      <a:r>
                        <a:rPr lang="en-US" sz="1600" b="0" kern="0" dirty="0" smtClean="0">
                          <a:effectLst/>
                        </a:rPr>
                        <a:t>(5</a:t>
                      </a:r>
                      <a:r>
                        <a:rPr lang="zh-TW" sz="1600" b="0" kern="0" dirty="0" smtClean="0">
                          <a:effectLst/>
                        </a:rPr>
                        <a:t>年</a:t>
                      </a:r>
                      <a:r>
                        <a:rPr lang="en-US" sz="1600" b="0" kern="0" dirty="0" smtClean="0">
                          <a:effectLst/>
                        </a:rPr>
                        <a:t>)</a:t>
                      </a:r>
                      <a:endParaRPr lang="zh-TW" sz="1600" b="0" kern="100" dirty="0" smtClean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0" dirty="0" smtClean="0">
                          <a:effectLst/>
                        </a:rPr>
                        <a:t>2.</a:t>
                      </a:r>
                      <a:r>
                        <a:rPr lang="zh-TW" sz="1600" b="0" kern="0" dirty="0" smtClean="0">
                          <a:effectLst/>
                        </a:rPr>
                        <a:t>風險因子異動</a:t>
                      </a:r>
                      <a:endParaRPr lang="zh-TW" sz="1600" b="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管線長度</a:t>
                      </a:r>
                      <a:endParaRPr lang="zh-TW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(</a:t>
                      </a:r>
                      <a:r>
                        <a:rPr lang="zh-TW" sz="1800" kern="0">
                          <a:effectLst/>
                        </a:rPr>
                        <a:t>公里</a:t>
                      </a:r>
                      <a:r>
                        <a:rPr lang="en-US" sz="1800" kern="0">
                          <a:effectLst/>
                        </a:rPr>
                        <a:t>)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分段數量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已納入</a:t>
                      </a:r>
                      <a:endParaRPr lang="zh-TW" sz="18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ILI</a:t>
                      </a:r>
                      <a:r>
                        <a:rPr lang="zh-TW" sz="1800" kern="0" dirty="0" smtClean="0">
                          <a:effectLst/>
                        </a:rPr>
                        <a:t>結果</a:t>
                      </a:r>
                      <a:endParaRPr lang="zh-TW" sz="18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已納入</a:t>
                      </a:r>
                      <a:r>
                        <a:rPr lang="en-US" sz="1800" kern="0" dirty="0">
                          <a:effectLst/>
                        </a:rPr>
                        <a:t>CIPS</a:t>
                      </a:r>
                      <a:r>
                        <a:rPr lang="zh-TW" sz="1800" kern="0" dirty="0" smtClean="0">
                          <a:effectLst/>
                        </a:rPr>
                        <a:t>結果</a:t>
                      </a:r>
                      <a:endParaRPr lang="zh-TW" sz="18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已納入</a:t>
                      </a:r>
                      <a:endParaRPr lang="zh-TW" sz="18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巡</a:t>
                      </a:r>
                      <a:r>
                        <a:rPr lang="zh-TW" sz="1800" kern="0" dirty="0" smtClean="0">
                          <a:effectLst/>
                        </a:rPr>
                        <a:t>管</a:t>
                      </a:r>
                      <a:endParaRPr lang="en-US" altLang="zh-TW" sz="1800" kern="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 smtClean="0">
                          <a:effectLst/>
                        </a:rPr>
                        <a:t>結果</a:t>
                      </a:r>
                      <a:endParaRPr lang="zh-TW" sz="18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各等級風險</a:t>
                      </a:r>
                      <a:endParaRPr lang="zh-TW" sz="18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管段數量</a:t>
                      </a:r>
                      <a:endParaRPr lang="zh-TW" sz="18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83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高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中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低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7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chemeClr val="tx1"/>
                          </a:solidFill>
                          <a:effectLst/>
                        </a:rPr>
                        <a:t>林園專管</a:t>
                      </a:r>
                      <a:endParaRPr lang="zh-TW" sz="18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109/12</a:t>
                      </a:r>
                      <a:endParaRPr lang="zh-TW" sz="18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1.</a:t>
                      </a:r>
                      <a:r>
                        <a:rPr lang="zh-TW" sz="1800" b="1" kern="0" dirty="0">
                          <a:effectLst/>
                        </a:rPr>
                        <a:t>定期</a:t>
                      </a:r>
                      <a:r>
                        <a:rPr lang="en-US" sz="1800" b="1" kern="0" dirty="0">
                          <a:effectLst/>
                        </a:rPr>
                        <a:t>5</a:t>
                      </a:r>
                      <a:r>
                        <a:rPr lang="zh-TW" sz="1800" b="1" kern="0" dirty="0">
                          <a:effectLst/>
                        </a:rPr>
                        <a:t>年</a:t>
                      </a:r>
                      <a:endParaRPr lang="zh-TW" sz="18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3.39</a:t>
                      </a:r>
                      <a:endParaRPr lang="zh-TW" sz="18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5</a:t>
                      </a:r>
                      <a:endParaRPr lang="zh-TW" sz="18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NA</a:t>
                      </a:r>
                      <a:endParaRPr lang="zh-TW" sz="18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>
                          <a:effectLst/>
                        </a:rPr>
                        <a:t>107</a:t>
                      </a:r>
                      <a:r>
                        <a:rPr lang="zh-TW" sz="1800" b="1" kern="0">
                          <a:effectLst/>
                        </a:rPr>
                        <a:t>年</a:t>
                      </a:r>
                      <a:endParaRPr lang="zh-TW" sz="1800" b="1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1.</a:t>
                      </a:r>
                      <a:r>
                        <a:rPr lang="zh-TW" sz="1800" b="1" kern="0" dirty="0">
                          <a:effectLst/>
                        </a:rPr>
                        <a:t>是</a:t>
                      </a:r>
                      <a:endParaRPr lang="zh-TW" sz="18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0</a:t>
                      </a:r>
                      <a:endParaRPr lang="zh-TW" sz="18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0</a:t>
                      </a:r>
                      <a:endParaRPr lang="zh-TW" sz="18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</a:rPr>
                        <a:t>5</a:t>
                      </a:r>
                      <a:endParaRPr lang="zh-TW" sz="18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395536" y="5550331"/>
            <a:ext cx="83688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sz="1600" dirty="0" smtClean="0">
                <a:latin typeface="+mn-ea"/>
                <a:ea typeface="+mn-ea"/>
              </a:rPr>
              <a:t>備註說明：</a:t>
            </a:r>
            <a:endParaRPr lang="en-US" altLang="zh-TW" sz="1600" dirty="0" smtClean="0">
              <a:latin typeface="+mn-ea"/>
              <a:ea typeface="+mn-ea"/>
            </a:endParaRPr>
          </a:p>
          <a:p>
            <a:pPr algn="l"/>
            <a:r>
              <a:rPr lang="en-US" altLang="zh-TW" sz="1600" dirty="0" smtClean="0">
                <a:latin typeface="+mn-ea"/>
                <a:ea typeface="+mn-ea"/>
              </a:rPr>
              <a:t>109Q2</a:t>
            </a:r>
            <a:r>
              <a:rPr lang="zh-TW" altLang="en-US" sz="1600" dirty="0">
                <a:latin typeface="+mn-ea"/>
                <a:ea typeface="+mn-ea"/>
              </a:rPr>
              <a:t>、</a:t>
            </a:r>
            <a:r>
              <a:rPr lang="en-US" altLang="zh-TW" sz="1600" dirty="0" smtClean="0">
                <a:latin typeface="+mn-ea"/>
                <a:ea typeface="+mn-ea"/>
              </a:rPr>
              <a:t>Q3</a:t>
            </a:r>
            <a:r>
              <a:rPr lang="zh-TW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原排定</a:t>
            </a:r>
            <a:r>
              <a:rPr lang="zh-TW" altLang="en-US" sz="1600" dirty="0">
                <a:solidFill>
                  <a:srgbClr val="0000FF"/>
                </a:solidFill>
                <a:latin typeface="+mn-ea"/>
                <a:ea typeface="+mn-ea"/>
              </a:rPr>
              <a:t>管線</a:t>
            </a:r>
            <a:r>
              <a:rPr lang="en-US" altLang="zh-TW" sz="1600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TW" altLang="en-US" sz="1600" dirty="0">
                <a:solidFill>
                  <a:srgbClr val="0000FF"/>
                </a:solidFill>
                <a:latin typeface="+mn-ea"/>
                <a:ea typeface="+mn-ea"/>
              </a:rPr>
              <a:t>二橋排放管、高松排放管</a:t>
            </a:r>
            <a:r>
              <a:rPr lang="en-US" altLang="zh-TW" sz="16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TW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已於</a:t>
            </a:r>
            <a:r>
              <a:rPr lang="en-US" altLang="zh-TW" sz="1600" dirty="0" smtClean="0">
                <a:solidFill>
                  <a:srgbClr val="0000FF"/>
                </a:solidFill>
                <a:latin typeface="+mn-ea"/>
                <a:ea typeface="+mn-ea"/>
              </a:rPr>
              <a:t>105</a:t>
            </a:r>
            <a:r>
              <a:rPr lang="zh-TW" altLang="en-US" sz="1600" dirty="0">
                <a:solidFill>
                  <a:srgbClr val="0000FF"/>
                </a:solidFill>
                <a:latin typeface="+mn-ea"/>
                <a:ea typeface="+mn-ea"/>
              </a:rPr>
              <a:t>年</a:t>
            </a:r>
            <a:r>
              <a:rPr lang="zh-TW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移交</a:t>
            </a:r>
            <a:r>
              <a:rPr lang="zh-TW" altLang="en-US" sz="1600" dirty="0">
                <a:solidFill>
                  <a:srgbClr val="0000FF"/>
                </a:solidFill>
                <a:latin typeface="+mn-ea"/>
                <a:ea typeface="+mn-ea"/>
              </a:rPr>
              <a:t>給中油大林廠使用</a:t>
            </a:r>
            <a:r>
              <a:rPr lang="zh-TW" altLang="en-US" sz="1600" dirty="0">
                <a:latin typeface="+mn-ea"/>
                <a:ea typeface="+mn-ea"/>
              </a:rPr>
              <a:t>，故無需施作風險評估。</a:t>
            </a:r>
          </a:p>
        </p:txBody>
      </p:sp>
    </p:spTree>
    <p:extLst>
      <p:ext uri="{BB962C8B-B14F-4D97-AF65-F5344CB8AC3E}">
        <p14:creationId xmlns:p14="http://schemas.microsoft.com/office/powerpoint/2010/main" val="246913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5" y="2276872"/>
            <a:ext cx="7096572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二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風險管理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3)</a:t>
            </a:r>
            <a:r>
              <a:rPr lang="zh-TW" altLang="en-US" dirty="0" smtClean="0">
                <a:solidFill>
                  <a:schemeClr val="accent2"/>
                </a:solidFill>
              </a:rPr>
              <a:t> 管線內部腐蝕分數是否適當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lvl="1" indent="-266700" eaLnBrk="1" hangingPunct="1">
              <a:spcBef>
                <a:spcPts val="1200"/>
              </a:spcBef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15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6156176" y="2852936"/>
            <a:ext cx="2807795" cy="1482977"/>
          </a:xfrm>
          <a:prstGeom prst="wedgeRectCallout">
            <a:avLst>
              <a:gd name="adj1" fmla="val -43194"/>
              <a:gd name="adj2" fmla="val 121739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hangingPunct="0"/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依據</a:t>
            </a:r>
            <a:r>
              <a:rPr lang="en-US" altLang="zh-TW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kent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指標針對內部腐蝕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產品腐蝕、內部保護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予以評分</a:t>
            </a:r>
          </a:p>
        </p:txBody>
      </p:sp>
      <p:sp>
        <p:nvSpPr>
          <p:cNvPr id="11" name="矩形 10"/>
          <p:cNvSpPr/>
          <p:nvPr/>
        </p:nvSpPr>
        <p:spPr>
          <a:xfrm>
            <a:off x="643780" y="5141426"/>
            <a:ext cx="7168580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30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9" y="2885704"/>
            <a:ext cx="8820472" cy="128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3662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二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風險管理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4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r>
              <a:rPr lang="zh-TW" altLang="en-US" dirty="0" smtClean="0">
                <a:solidFill>
                  <a:schemeClr val="accent2"/>
                </a:solidFill>
              </a:rPr>
              <a:t> 管線</a:t>
            </a:r>
            <a:r>
              <a:rPr lang="zh-TW" altLang="en-US" dirty="0">
                <a:solidFill>
                  <a:schemeClr val="accent2"/>
                </a:solidFill>
              </a:rPr>
              <a:t>分段是否可反映環境參數變異性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16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8" name="矩形圖說文字 7"/>
          <p:cNvSpPr/>
          <p:nvPr/>
        </p:nvSpPr>
        <p:spPr>
          <a:xfrm>
            <a:off x="2195736" y="4797152"/>
            <a:ext cx="4937020" cy="1224136"/>
          </a:xfrm>
          <a:prstGeom prst="wedgeRectCallout">
            <a:avLst>
              <a:gd name="adj1" fmla="val 33169"/>
              <a:gd name="adj2" fmla="val -100086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風險評估分段是依管線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型態</a:t>
            </a:r>
            <a:endParaRPr lang="en-US" altLang="zh-TW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地下、地上、過河段等因素分類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9" name="矩形 8"/>
          <p:cNvSpPr/>
          <p:nvPr/>
        </p:nvSpPr>
        <p:spPr>
          <a:xfrm>
            <a:off x="3059832" y="3210597"/>
            <a:ext cx="5898641" cy="956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246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163662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二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風險管理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5)</a:t>
            </a:r>
            <a:r>
              <a:rPr lang="zh-TW" altLang="en-US" dirty="0" smtClean="0">
                <a:solidFill>
                  <a:schemeClr val="accent2"/>
                </a:solidFill>
              </a:rPr>
              <a:t> 評估</a:t>
            </a:r>
            <a:r>
              <a:rPr lang="zh-TW" altLang="en-US" dirty="0">
                <a:solidFill>
                  <a:schemeClr val="accent2"/>
                </a:solidFill>
              </a:rPr>
              <a:t>結果</a:t>
            </a:r>
            <a:r>
              <a:rPr lang="zh-TW" altLang="en-US" dirty="0" smtClean="0">
                <a:solidFill>
                  <a:schemeClr val="accent2"/>
                </a:solidFill>
              </a:rPr>
              <a:t>是否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zh-TW" altLang="en-US" dirty="0">
                <a:solidFill>
                  <a:schemeClr val="accent2"/>
                </a:solidFill>
              </a:rPr>
              <a:t> </a:t>
            </a:r>
            <a:r>
              <a:rPr lang="zh-TW" altLang="en-US" dirty="0" smtClean="0">
                <a:solidFill>
                  <a:schemeClr val="accent2"/>
                </a:solidFill>
              </a:rPr>
              <a:t>   能</a:t>
            </a:r>
            <a:r>
              <a:rPr lang="zh-TW" altLang="en-US" dirty="0">
                <a:solidFill>
                  <a:schemeClr val="accent2"/>
                </a:solidFill>
              </a:rPr>
              <a:t>反映實際</a:t>
            </a:r>
            <a:r>
              <a:rPr lang="zh-TW" altLang="en-US" dirty="0" smtClean="0">
                <a:solidFill>
                  <a:schemeClr val="accent2"/>
                </a:solidFill>
              </a:rPr>
              <a:t>管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zh-TW" altLang="en-US" dirty="0">
                <a:solidFill>
                  <a:schemeClr val="accent2"/>
                </a:solidFill>
              </a:rPr>
              <a:t> </a:t>
            </a:r>
            <a:r>
              <a:rPr lang="zh-TW" altLang="en-US" dirty="0" smtClean="0">
                <a:solidFill>
                  <a:schemeClr val="accent2"/>
                </a:solidFill>
              </a:rPr>
              <a:t>   線</a:t>
            </a:r>
            <a:r>
              <a:rPr lang="zh-TW" altLang="en-US" dirty="0">
                <a:solidFill>
                  <a:schemeClr val="accent2"/>
                </a:solidFill>
              </a:rPr>
              <a:t>之風險</a:t>
            </a:r>
            <a:r>
              <a:rPr lang="zh-TW" altLang="en-US" dirty="0" smtClean="0">
                <a:solidFill>
                  <a:schemeClr val="accent2"/>
                </a:solidFill>
              </a:rPr>
              <a:t>值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lvl="1" indent="-266700" eaLnBrk="1" hangingPunct="1">
              <a:spcBef>
                <a:spcPts val="1200"/>
              </a:spcBef>
              <a:buNone/>
            </a:pPr>
            <a:r>
              <a:rPr lang="zh-TW" altLang="en-US" sz="2000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     </a:t>
            </a:r>
            <a:r>
              <a:rPr lang="zh-TW" altLang="en-US" sz="2400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依據</a:t>
            </a:r>
            <a:r>
              <a:rPr lang="zh-TW" altLang="en-US" sz="2400" b="0" dirty="0">
                <a:solidFill>
                  <a:schemeClr val="tx1"/>
                </a:solidFill>
                <a:cs typeface="Times New Roman" panose="02020603050405020304" pitchFamily="18" charset="0"/>
              </a:rPr>
              <a:t>各項指標</a:t>
            </a:r>
            <a:r>
              <a:rPr lang="zh-TW" altLang="en-US" sz="2400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做</a:t>
            </a:r>
            <a:endParaRPr lang="en-US" altLang="zh-TW" sz="2400" b="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714375" lvl="1" indent="-266700" eaLnBrk="1" hangingPunct="1">
              <a:spcBef>
                <a:spcPts val="1200"/>
              </a:spcBef>
              <a:buNone/>
            </a:pPr>
            <a:r>
              <a:rPr lang="zh-TW" altLang="en-US" sz="2400" b="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zh-TW" altLang="en-US" sz="2400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   評分並</a:t>
            </a:r>
            <a:r>
              <a:rPr lang="zh-TW" altLang="en-US" sz="2400" b="0" dirty="0">
                <a:solidFill>
                  <a:schemeClr val="tx1"/>
                </a:solidFill>
                <a:cs typeface="Times New Roman" panose="02020603050405020304" pitchFamily="18" charset="0"/>
              </a:rPr>
              <a:t>計算出</a:t>
            </a:r>
            <a:r>
              <a:rPr lang="zh-TW" altLang="en-US" sz="2400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各</a:t>
            </a:r>
            <a:endParaRPr lang="en-US" altLang="zh-TW" sz="2400" b="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714375" lvl="1" indent="-266700" eaLnBrk="1" hangingPunct="1">
              <a:spcBef>
                <a:spcPts val="1200"/>
              </a:spcBef>
              <a:buNone/>
            </a:pPr>
            <a:r>
              <a:rPr lang="zh-TW" altLang="en-US" sz="2400" b="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zh-TW" altLang="en-US" sz="2400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   管</a:t>
            </a:r>
            <a:r>
              <a:rPr lang="zh-TW" altLang="en-US" sz="2400" b="0" dirty="0">
                <a:solidFill>
                  <a:schemeClr val="tx1"/>
                </a:solidFill>
                <a:cs typeface="Times New Roman" panose="02020603050405020304" pitchFamily="18" charset="0"/>
              </a:rPr>
              <a:t>段的</a:t>
            </a:r>
            <a:r>
              <a:rPr lang="zh-TW" altLang="en-US" sz="2400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風險</a:t>
            </a:r>
            <a:r>
              <a:rPr lang="zh-TW" altLang="en-US" sz="2400" b="0" dirty="0">
                <a:solidFill>
                  <a:schemeClr val="tx1"/>
                </a:solidFill>
                <a:cs typeface="Times New Roman" panose="02020603050405020304" pitchFamily="18" charset="0"/>
              </a:rPr>
              <a:t>值</a:t>
            </a:r>
            <a:endParaRPr lang="en-US" altLang="zh-TW" sz="24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17</a:t>
            </a:fld>
            <a:r>
              <a:rPr lang="zh-TW" altLang="en-US" smtClean="0"/>
              <a:t>頁</a:t>
            </a:r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09" y="1124293"/>
            <a:ext cx="5154390" cy="5344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12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91264" cy="5616624"/>
          </a:xfrm>
        </p:spPr>
        <p:txBody>
          <a:bodyPr/>
          <a:lstStyle/>
          <a:p>
            <a:pPr marL="0" lvl="0" indent="0" algn="just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二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風險管理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algn="just" eaLnBrk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400" dirty="0" smtClean="0">
                <a:solidFill>
                  <a:schemeClr val="accent2"/>
                </a:solidFill>
              </a:rPr>
              <a:t>6)</a:t>
            </a:r>
            <a:r>
              <a:rPr lang="zh-TW" altLang="en-US" sz="2400" dirty="0" smtClean="0">
                <a:solidFill>
                  <a:schemeClr val="accent2"/>
                </a:solidFill>
              </a:rPr>
              <a:t>針對</a:t>
            </a:r>
            <a:r>
              <a:rPr lang="zh-TW" altLang="en-US" sz="2400" dirty="0">
                <a:solidFill>
                  <a:schemeClr val="accent2"/>
                </a:solidFill>
              </a:rPr>
              <a:t>相對中、高風險管段，其相對應降低風險之</a:t>
            </a:r>
            <a:r>
              <a:rPr lang="zh-TW" altLang="en-US" sz="2400" dirty="0" smtClean="0">
                <a:solidFill>
                  <a:schemeClr val="accent2"/>
                </a:solidFill>
              </a:rPr>
              <a:t>措施</a:t>
            </a:r>
            <a:endParaRPr lang="en-US" altLang="zh-TW" sz="2400" dirty="0" smtClean="0">
              <a:solidFill>
                <a:schemeClr val="accent2"/>
              </a:solidFill>
            </a:endParaRPr>
          </a:p>
          <a:p>
            <a:pPr marL="790575" lvl="1" indent="-342900" algn="just" eaLnBrk="1">
              <a:lnSpc>
                <a:spcPts val="3000"/>
              </a:lnSpc>
              <a:spcBef>
                <a:spcPts val="600"/>
              </a:spcBef>
              <a:buClrTx/>
              <a:buFont typeface="Wingdings" pitchFamily="2" charset="2"/>
              <a:buChar char="u"/>
            </a:pP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依據本公司儲運處</a:t>
            </a:r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110</a:t>
            </a: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tx1"/>
                </a:solidFill>
                <a:cs typeface="Times New Roman" panose="02020603050405020304" pitchFamily="18" charset="0"/>
              </a:rPr>
              <a:t>4</a:t>
            </a: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日召開「</a:t>
            </a:r>
            <a:r>
              <a:rPr lang="zh-TW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強化油氣管線完整性管理會議</a:t>
            </a: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」</a:t>
            </a:r>
            <a:r>
              <a:rPr lang="zh-TW" alt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紀錄，高風險管段應</a:t>
            </a: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擇一</a:t>
            </a:r>
            <a:r>
              <a:rPr lang="zh-TW" alt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檢測方式辦理</a:t>
            </a:r>
            <a:endParaRPr lang="zh-TW" alt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1312862" lvl="2" indent="-457200" algn="just" eaLnBrk="1">
              <a:lnSpc>
                <a:spcPts val="3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檢測</a:t>
            </a:r>
            <a:endParaRPr lang="en-US" altLang="zh-TW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1312862" lvl="2" indent="-457200" algn="just" eaLnBrk="1">
              <a:lnSpc>
                <a:spcPts val="3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壓力測試</a:t>
            </a:r>
            <a:endParaRPr lang="en-US" altLang="zh-TW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1312862" lvl="2" indent="-457200" algn="just" eaLnBrk="1">
              <a:lnSpc>
                <a:spcPts val="3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外部腐蝕直接評估</a:t>
            </a:r>
            <a:r>
              <a:rPr lang="en-US" altLang="zh-TW" dirty="0">
                <a:solidFill>
                  <a:schemeClr val="tx1"/>
                </a:solidFill>
                <a:cs typeface="Times New Roman" panose="02020603050405020304" pitchFamily="18" charset="0"/>
              </a:rPr>
              <a:t>(ECDA)</a:t>
            </a:r>
          </a:p>
          <a:p>
            <a:pPr marL="790575" lvl="1" indent="-342900" algn="just" eaLnBrk="1">
              <a:lnSpc>
                <a:spcPts val="3000"/>
              </a:lnSpc>
              <a:spcBef>
                <a:spcPts val="600"/>
              </a:spcBef>
              <a:buClrTx/>
              <a:buFont typeface="Wingdings" pitchFamily="2" charset="2"/>
              <a:buChar char="u"/>
            </a:pP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高風險管段依照「</a:t>
            </a:r>
            <a:r>
              <a:rPr lang="zh-TW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長途管線巡管相關作業要點</a:t>
            </a:r>
            <a:r>
              <a:rPr lang="zh-TW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」規定加強巡</a:t>
            </a:r>
            <a:r>
              <a:rPr lang="zh-TW" alt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管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增加感應點並於周邊水溝、閥箱、人手孔加強量測濃度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  <a:r>
              <a:rPr lang="zh-TW" alt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。</a:t>
            </a:r>
            <a:endParaRPr lang="en-US" altLang="zh-TW" sz="24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790575" lvl="1" indent="-342900" algn="just" eaLnBrk="1">
              <a:lnSpc>
                <a:spcPts val="3000"/>
              </a:lnSpc>
              <a:spcBef>
                <a:spcPts val="600"/>
              </a:spcBef>
              <a:buClrTx/>
              <a:buFont typeface="Wingdings" pitchFamily="2" charset="2"/>
              <a:buChar char="u"/>
            </a:pPr>
            <a:r>
              <a:rPr lang="zh-TW" alt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風險評估結果為中、低風險管段，因管線仍有洩漏風險，故仍</a:t>
            </a:r>
            <a:r>
              <a:rPr lang="zh-TW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須依上述規劃進行完整性評估。</a:t>
            </a:r>
            <a:endParaRPr lang="zh-TW" altLang="en-US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18</a:t>
            </a:fld>
            <a:r>
              <a:rPr lang="zh-TW" altLang="en-US" smtClean="0"/>
              <a:t>頁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5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3662"/>
            <a:ext cx="807524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三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管線完整性管理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1)</a:t>
            </a:r>
            <a:r>
              <a:rPr lang="zh-TW" altLang="en-US" dirty="0" smtClean="0">
                <a:solidFill>
                  <a:schemeClr val="accent2"/>
                </a:solidFill>
              </a:rPr>
              <a:t> 各項</a:t>
            </a:r>
            <a:r>
              <a:rPr lang="zh-TW" altLang="en-US" dirty="0">
                <a:solidFill>
                  <a:schemeClr val="accent2"/>
                </a:solidFill>
              </a:rPr>
              <a:t>檢測工作排程是否符合強化作為之</a:t>
            </a:r>
            <a:r>
              <a:rPr lang="zh-TW" altLang="en-US" dirty="0" smtClean="0">
                <a:solidFill>
                  <a:schemeClr val="accent2"/>
                </a:solidFill>
              </a:rPr>
              <a:t>要求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lvl="2" indent="-266700" eaLnBrk="1" hangingPunct="1">
              <a:spcBef>
                <a:spcPts val="1200"/>
              </a:spcBef>
              <a:buNone/>
            </a:pPr>
            <a:r>
              <a:rPr lang="en-US" altLang="zh-TW" sz="2600" dirty="0">
                <a:solidFill>
                  <a:schemeClr val="accent2"/>
                </a:solidFill>
                <a:cs typeface="+mn-cs"/>
              </a:rPr>
              <a:t>	A.</a:t>
            </a:r>
            <a:r>
              <a:rPr lang="zh-TW" altLang="en-US" sz="2600" dirty="0">
                <a:solidFill>
                  <a:srgbClr val="FF0000"/>
                </a:solidFill>
                <a:cs typeface="+mn-cs"/>
              </a:rPr>
              <a:t>高風險管段</a:t>
            </a:r>
            <a:r>
              <a:rPr lang="zh-TW" altLang="en-US" sz="2600" dirty="0">
                <a:solidFill>
                  <a:schemeClr val="accent2"/>
                </a:solidFill>
                <a:cs typeface="+mn-cs"/>
              </a:rPr>
              <a:t>之主因及強化作為</a:t>
            </a:r>
            <a:endParaRPr lang="en-US" altLang="zh-TW" sz="2600" dirty="0">
              <a:solidFill>
                <a:schemeClr val="accent2"/>
              </a:solidFill>
              <a:cs typeface="+mn-cs"/>
            </a:endParaRPr>
          </a:p>
          <a:p>
            <a:pPr marL="714375" lvl="2" indent="-266700" eaLnBrk="1" hangingPunct="1">
              <a:spcBef>
                <a:spcPts val="1200"/>
              </a:spcBef>
              <a:buNone/>
            </a:pPr>
            <a:r>
              <a:rPr lang="en-US" altLang="zh-TW" spc="-5" dirty="0">
                <a:solidFill>
                  <a:srgbClr val="00B050"/>
                </a:solidFill>
                <a:cs typeface="Times New Roman" panose="02020603050405020304" pitchFamily="18" charset="0"/>
              </a:rPr>
              <a:t>	</a:t>
            </a:r>
            <a:r>
              <a:rPr lang="zh-TW" altLang="en-US" spc="-5" dirty="0">
                <a:solidFill>
                  <a:srgbClr val="FF0000"/>
                </a:solidFill>
                <a:cs typeface="Times New Roman" panose="02020603050405020304" pitchFamily="18" charset="0"/>
              </a:rPr>
              <a:t>第三方</a:t>
            </a:r>
            <a:r>
              <a:rPr lang="zh-TW" altLang="en-US" spc="-5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破壞、外部</a:t>
            </a:r>
            <a:r>
              <a:rPr lang="zh-TW" altLang="en-US" spc="-5" dirty="0">
                <a:solidFill>
                  <a:srgbClr val="FF0000"/>
                </a:solidFill>
                <a:cs typeface="Times New Roman" panose="02020603050405020304" pitchFamily="18" charset="0"/>
              </a:rPr>
              <a:t>管線</a:t>
            </a:r>
            <a:r>
              <a:rPr lang="zh-TW" altLang="en-US" spc="-5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腐蝕及管線所處環境易造成高風險管段</a:t>
            </a:r>
            <a:r>
              <a:rPr lang="zh-TW" altLang="en-US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，供氣壓力及供氣量也會影響管線洩漏的可能性，造成</a:t>
            </a:r>
            <a:r>
              <a:rPr lang="zh-TW" altLang="en-US" b="0" dirty="0">
                <a:solidFill>
                  <a:schemeClr val="tx1"/>
                </a:solidFill>
                <a:cs typeface="Times New Roman" panose="02020603050405020304" pitchFamily="18" charset="0"/>
              </a:rPr>
              <a:t>之</a:t>
            </a:r>
            <a:r>
              <a:rPr lang="zh-TW" altLang="en-US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風險也越</a:t>
            </a:r>
            <a:r>
              <a:rPr lang="zh-TW" altLang="en-US" b="0" dirty="0">
                <a:solidFill>
                  <a:schemeClr val="tx1"/>
                </a:solidFill>
                <a:cs typeface="Times New Roman" panose="02020603050405020304" pitchFamily="18" charset="0"/>
              </a:rPr>
              <a:t>高</a:t>
            </a:r>
            <a:r>
              <a:rPr lang="zh-TW" altLang="en-US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，對於高</a:t>
            </a:r>
            <a:r>
              <a:rPr lang="zh-TW" altLang="en-US" b="0" dirty="0">
                <a:solidFill>
                  <a:schemeClr val="tx1"/>
                </a:solidFill>
                <a:cs typeface="Times New Roman" panose="02020603050405020304" pitchFamily="18" charset="0"/>
              </a:rPr>
              <a:t>風險管段有以下強化</a:t>
            </a:r>
            <a:r>
              <a:rPr lang="zh-TW" altLang="en-US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作為：</a:t>
            </a:r>
            <a:r>
              <a:rPr lang="zh-TW" altLang="en-US" b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管線</a:t>
            </a:r>
            <a:r>
              <a:rPr lang="en-US" altLang="zh-TW" b="0" dirty="0">
                <a:solidFill>
                  <a:srgbClr val="FF0000"/>
                </a:solidFill>
                <a:cs typeface="Times New Roman" panose="02020603050405020304" pitchFamily="18" charset="0"/>
              </a:rPr>
              <a:t>IP</a:t>
            </a:r>
            <a:r>
              <a:rPr lang="zh-TW" altLang="en-US" b="0" dirty="0">
                <a:solidFill>
                  <a:srgbClr val="FF0000"/>
                </a:solidFill>
                <a:cs typeface="Times New Roman" panose="02020603050405020304" pitchFamily="18" charset="0"/>
              </a:rPr>
              <a:t>檢測、緊密電位、風險評估、定期測漏及每日加強巡</a:t>
            </a:r>
            <a:r>
              <a:rPr lang="zh-TW" altLang="en-US" b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管</a:t>
            </a:r>
            <a:r>
              <a:rPr lang="zh-TW" altLang="en-US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以強化</a:t>
            </a:r>
            <a:r>
              <a:rPr lang="zh-TW" altLang="en-US" b="0" dirty="0">
                <a:solidFill>
                  <a:schemeClr val="tx1"/>
                </a:solidFill>
                <a:cs typeface="Times New Roman" panose="02020603050405020304" pitchFamily="18" charset="0"/>
              </a:rPr>
              <a:t>管線公共安全</a:t>
            </a:r>
            <a:r>
              <a:rPr lang="zh-TW" altLang="en-US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。</a:t>
            </a:r>
            <a:endParaRPr lang="en-US" altLang="zh-TW" b="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714375" lvl="2" indent="-266700" eaLnBrk="1" hangingPunct="1">
              <a:spcBef>
                <a:spcPts val="1200"/>
              </a:spcBef>
              <a:buNone/>
            </a:pPr>
            <a:r>
              <a:rPr lang="en-US" altLang="zh-TW" sz="2600" dirty="0">
                <a:solidFill>
                  <a:schemeClr val="accent2"/>
                </a:solidFill>
                <a:cs typeface="+mn-cs"/>
              </a:rPr>
              <a:t>	B.</a:t>
            </a:r>
            <a:r>
              <a:rPr lang="zh-TW" altLang="en-US" sz="2600" dirty="0">
                <a:solidFill>
                  <a:srgbClr val="FF0000"/>
                </a:solidFill>
                <a:cs typeface="+mn-cs"/>
              </a:rPr>
              <a:t>無法執行</a:t>
            </a:r>
            <a:r>
              <a:rPr lang="en-US" altLang="zh-TW" sz="2600" dirty="0">
                <a:solidFill>
                  <a:srgbClr val="FF0000"/>
                </a:solidFill>
                <a:cs typeface="+mn-cs"/>
              </a:rPr>
              <a:t>ILI</a:t>
            </a:r>
            <a:r>
              <a:rPr lang="zh-TW" altLang="en-US" sz="2600" dirty="0">
                <a:solidFill>
                  <a:srgbClr val="FF0000"/>
                </a:solidFill>
                <a:cs typeface="+mn-cs"/>
              </a:rPr>
              <a:t>及試壓管線</a:t>
            </a:r>
            <a:r>
              <a:rPr lang="zh-TW" altLang="en-US" sz="2600" dirty="0">
                <a:solidFill>
                  <a:schemeClr val="accent2"/>
                </a:solidFill>
                <a:cs typeface="+mn-cs"/>
              </a:rPr>
              <a:t>之強化作為</a:t>
            </a:r>
            <a:endParaRPr lang="en-US" altLang="zh-TW" sz="2600" dirty="0">
              <a:solidFill>
                <a:schemeClr val="accent2"/>
              </a:solidFill>
              <a:cs typeface="+mn-cs"/>
            </a:endParaRPr>
          </a:p>
          <a:p>
            <a:pPr marL="714375" lvl="2" indent="-266700" eaLnBrk="1" hangingPunct="1">
              <a:spcBef>
                <a:spcPts val="1200"/>
              </a:spcBef>
              <a:buNone/>
            </a:pPr>
            <a:r>
              <a:rPr lang="zh-TW" altLang="en-US" spc="-5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</a:t>
            </a:r>
            <a:r>
              <a:rPr lang="zh-TW" altLang="en-US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針對</a:t>
            </a:r>
            <a:r>
              <a:rPr lang="zh-TW" altLang="en-US" b="0" dirty="0">
                <a:solidFill>
                  <a:schemeClr val="tx1"/>
                </a:solidFill>
                <a:cs typeface="Times New Roman" panose="02020603050405020304" pitchFamily="18" charset="0"/>
              </a:rPr>
              <a:t>無法進行</a:t>
            </a:r>
            <a:r>
              <a:rPr lang="en-US" altLang="zh-TW" b="0" dirty="0">
                <a:solidFill>
                  <a:schemeClr val="tx1"/>
                </a:solidFill>
                <a:cs typeface="Times New Roman" panose="02020603050405020304" pitchFamily="18" charset="0"/>
              </a:rPr>
              <a:t>ILI</a:t>
            </a:r>
            <a:r>
              <a:rPr lang="zh-TW" altLang="en-US" b="0" dirty="0">
                <a:solidFill>
                  <a:schemeClr val="tx1"/>
                </a:solidFill>
                <a:cs typeface="Times New Roman" panose="02020603050405020304" pitchFamily="18" charset="0"/>
              </a:rPr>
              <a:t>及試壓</a:t>
            </a:r>
            <a:r>
              <a:rPr lang="zh-TW" altLang="en-US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管線，</a:t>
            </a:r>
            <a:r>
              <a:rPr lang="zh-TW" altLang="en-US" b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施</a:t>
            </a:r>
            <a:r>
              <a:rPr lang="zh-TW" altLang="en-US" b="0" dirty="0">
                <a:solidFill>
                  <a:srgbClr val="FF0000"/>
                </a:solidFill>
                <a:cs typeface="Times New Roman" panose="02020603050405020304" pitchFamily="18" charset="0"/>
              </a:rPr>
              <a:t>做</a:t>
            </a:r>
            <a:r>
              <a:rPr lang="en-US" altLang="zh-TW" b="0" dirty="0">
                <a:solidFill>
                  <a:srgbClr val="FF0000"/>
                </a:solidFill>
                <a:cs typeface="Times New Roman" panose="02020603050405020304" pitchFamily="18" charset="0"/>
              </a:rPr>
              <a:t>CIPS</a:t>
            </a:r>
            <a:r>
              <a:rPr lang="zh-TW" altLang="en-US" b="0" dirty="0">
                <a:solidFill>
                  <a:srgbClr val="FF0000"/>
                </a:solidFill>
                <a:cs typeface="Times New Roman" panose="02020603050405020304" pitchFamily="18" charset="0"/>
              </a:rPr>
              <a:t>、管線風險評估、定期</a:t>
            </a:r>
            <a:r>
              <a:rPr lang="zh-TW" altLang="en-US" b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測漏</a:t>
            </a:r>
            <a:r>
              <a:rPr lang="zh-TW" altLang="en-US" b="0" dirty="0">
                <a:solidFill>
                  <a:srgbClr val="FF0000"/>
                </a:solidFill>
                <a:cs typeface="Times New Roman" panose="02020603050405020304" pitchFamily="18" charset="0"/>
              </a:rPr>
              <a:t>及每日加強巡</a:t>
            </a:r>
            <a:r>
              <a:rPr lang="zh-TW" altLang="en-US" b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管</a:t>
            </a:r>
            <a:r>
              <a:rPr lang="zh-TW" altLang="en-US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以加強</a:t>
            </a:r>
            <a:r>
              <a:rPr lang="zh-TW" altLang="en-US" b="0" dirty="0">
                <a:solidFill>
                  <a:schemeClr val="tx1"/>
                </a:solidFill>
                <a:cs typeface="Times New Roman" panose="02020603050405020304" pitchFamily="18" charset="0"/>
              </a:rPr>
              <a:t>管線公共</a:t>
            </a:r>
            <a:r>
              <a:rPr lang="zh-TW" altLang="en-US" b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安全。</a:t>
            </a:r>
            <a:endParaRPr lang="en-US" altLang="zh-TW" b="0" spc="-5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714375" lvl="2" indent="-266700" eaLnBrk="1" hangingPunct="1">
              <a:spcBef>
                <a:spcPts val="1200"/>
              </a:spcBef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714375" lvl="2" indent="-266700" eaLnBrk="1" hangingPunct="1">
              <a:spcBef>
                <a:spcPts val="1200"/>
              </a:spcBef>
              <a:buNone/>
            </a:pPr>
            <a:endParaRPr lang="en-US" altLang="zh-TW" spc="-5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19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015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513"/>
            <a:ext cx="8712968" cy="5073650"/>
          </a:xfrm>
        </p:spPr>
        <p:txBody>
          <a:bodyPr/>
          <a:lstStyle/>
          <a:p>
            <a:pPr marL="0" indent="0" algn="ctr">
              <a:buNone/>
            </a:pPr>
            <a:endParaRPr lang="en-US" altLang="zh-TW" dirty="0" smtClean="0"/>
          </a:p>
          <a:p>
            <a:pPr marL="0" indent="0" algn="ctr">
              <a:buNone/>
            </a:pPr>
            <a:r>
              <a:rPr lang="en-US" altLang="zh-TW" sz="4200" b="0" dirty="0" smtClean="0">
                <a:solidFill>
                  <a:schemeClr val="tx1"/>
                </a:solidFill>
              </a:rPr>
              <a:t>110</a:t>
            </a:r>
            <a:r>
              <a:rPr lang="zh-TW" altLang="en-US" sz="4200" b="0" dirty="0" smtClean="0">
                <a:solidFill>
                  <a:schemeClr val="tx1"/>
                </a:solidFill>
              </a:rPr>
              <a:t>年度</a:t>
            </a:r>
            <a:endParaRPr lang="en-US" altLang="zh-TW" sz="4200" b="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zh-TW" altLang="en-US" sz="4200" b="0" dirty="0" smtClean="0">
                <a:solidFill>
                  <a:schemeClr val="tx1"/>
                </a:solidFill>
              </a:rPr>
              <a:t>天然氣生產進口事業輸儲設備查核</a:t>
            </a:r>
            <a:endParaRPr lang="en-US" altLang="zh-TW" sz="4200" b="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zh-TW" sz="4200" b="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天然氣事業部南區營業處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高雄供氣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</a:rPr>
              <a:t>中心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報告人 ：孫志安</a:t>
            </a:r>
            <a:endParaRPr lang="en-US" altLang="zh-TW" b="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altLang="zh-TW" sz="2000" dirty="0" smtClean="0">
                <a:solidFill>
                  <a:schemeClr val="tx1"/>
                </a:solidFill>
              </a:rPr>
              <a:t>2021/</a:t>
            </a:r>
            <a:r>
              <a:rPr lang="zh-TW" altLang="en-US" sz="2000" b="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03/30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2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730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7162" cy="576262"/>
          </a:xfrm>
        </p:spPr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163662"/>
            <a:ext cx="8147248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四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管線洩漏偵測方案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1)</a:t>
            </a:r>
            <a:r>
              <a:rPr lang="zh-TW" altLang="en-US" dirty="0" smtClean="0">
                <a:solidFill>
                  <a:schemeClr val="accent2"/>
                </a:solidFill>
              </a:rPr>
              <a:t> 管線巡檢機制介紹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endParaRPr lang="en-US" altLang="zh-TW" dirty="0" smtClean="0">
              <a:solidFill>
                <a:schemeClr val="accent2"/>
              </a:solidFill>
            </a:endParaRPr>
          </a:p>
          <a:p>
            <a:pPr marL="714375" lvl="2" indent="-266700" eaLnBrk="1" hangingPunct="1">
              <a:spcBef>
                <a:spcPts val="1200"/>
              </a:spcBef>
              <a:buNone/>
            </a:pPr>
            <a:r>
              <a:rPr lang="en-US" altLang="zh-TW" sz="2600" dirty="0">
                <a:solidFill>
                  <a:schemeClr val="accent2"/>
                </a:solidFill>
                <a:cs typeface="+mn-cs"/>
              </a:rPr>
              <a:t>	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518806"/>
              </p:ext>
            </p:extLst>
          </p:nvPr>
        </p:nvGraphicFramePr>
        <p:xfrm>
          <a:off x="193645" y="2284755"/>
          <a:ext cx="5602491" cy="403711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9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71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項</a:t>
                      </a:r>
                      <a:r>
                        <a:rPr lang="zh-TW" altLang="en-US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目</a:t>
                      </a:r>
                      <a:endParaRPr lang="zh-TW" sz="2000" b="1" i="0" u="none" strike="noStrike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sz="2000" b="1" i="0" u="none" strike="noStrike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i="0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週期</a:t>
                      </a:r>
                      <a:endParaRPr lang="zh-TW" sz="2000" b="1" i="0" u="none" strike="noStrike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0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u="none" strike="noStrike" kern="12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勞務巡管員</a:t>
                      </a:r>
                      <a:endParaRPr lang="en-US" altLang="zh-TW" sz="2000" b="1" u="none" strike="noStrike" kern="12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en-US" altLang="zh-TW" sz="2000" b="1" u="none" strike="noStrike" kern="12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(4</a:t>
                      </a:r>
                      <a:r>
                        <a:rPr lang="zh-TW" altLang="en-US" sz="2000" b="1" u="none" strike="noStrike" kern="12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人</a:t>
                      </a:r>
                      <a:r>
                        <a:rPr lang="en-US" altLang="zh-TW" sz="2000" b="1" u="none" strike="noStrike" kern="12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)</a:t>
                      </a:r>
                      <a:endParaRPr lang="zh-TW" altLang="en-US" sz="2000" b="1" u="none" strike="noStrike" kern="1200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+mn-cs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2000" b="1" u="none" strike="noStrike" dirty="0" smtClean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每日例行</a:t>
                      </a:r>
                      <a:r>
                        <a:rPr lang="zh-TW" sz="2000" b="1" u="none" strike="noStrike" dirty="0" smtClean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巡管</a:t>
                      </a:r>
                      <a:endParaRPr lang="en-US" altLang="zh-TW" sz="2000" b="1" u="none" strike="noStrike" dirty="0" smtClean="0">
                        <a:solidFill>
                          <a:srgbClr val="FF000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i="0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(</a:t>
                      </a:r>
                      <a:r>
                        <a:rPr lang="zh-TW" altLang="en-US" sz="2000" b="1" i="0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配置</a:t>
                      </a:r>
                      <a:r>
                        <a:rPr lang="en-US" altLang="zh-TW" sz="2000" b="1" i="0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1</a:t>
                      </a:r>
                      <a:r>
                        <a:rPr lang="zh-TW" altLang="en-US" sz="2000" b="1" i="0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台巡管手機</a:t>
                      </a:r>
                      <a:r>
                        <a:rPr lang="en-US" altLang="zh-TW" sz="2000" b="1" i="0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</a:t>
                      </a:r>
                      <a:endParaRPr lang="zh-TW" altLang="zh-TW" sz="2000" b="1" i="0" u="none" strike="noStrike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000" b="1" i="0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4</a:t>
                      </a:r>
                      <a:r>
                        <a:rPr 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次</a:t>
                      </a:r>
                      <a:r>
                        <a:rPr lang="zh-TW" sz="2000" b="1" u="none" strike="noStrike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/</a:t>
                      </a:r>
                      <a:r>
                        <a:rPr 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日</a:t>
                      </a:r>
                      <a:endParaRPr lang="en-US" altLang="zh-TW" sz="2000" b="1" u="none" strike="noStrike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alt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每日每條1次</a:t>
                      </a:r>
                      <a:r>
                        <a:rPr lang="en-US" altLang="zh-TW" sz="2000" b="1" i="0" u="none" strike="noStrike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</a:t>
                      </a:r>
                      <a:endParaRPr lang="en-US" altLang="zh-TW" sz="2000" b="1" u="none" strike="noStrike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002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8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監理員</a:t>
                      </a:r>
                      <a:endParaRPr lang="zh-TW" altLang="en-US" dirty="0"/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查核巡</a:t>
                      </a:r>
                      <a:r>
                        <a:rPr lang="zh-TW" sz="2000" b="1" u="none" strike="noStrike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管</a:t>
                      </a:r>
                      <a:r>
                        <a:rPr 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作業</a:t>
                      </a:r>
                      <a:endParaRPr lang="en-US" altLang="zh-TW" sz="2000" b="1" u="none" strike="noStrike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r>
                        <a:rPr lang="zh-TW" alt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次</a:t>
                      </a:r>
                      <a:r>
                        <a:rPr lang="en-US" alt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/</a:t>
                      </a:r>
                      <a:r>
                        <a:rPr lang="zh-TW" altLang="en-US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周</a:t>
                      </a:r>
                      <a:endParaRPr lang="zh-TW" altLang="zh-TW" sz="2000" b="1" i="0" u="none" strike="noStrike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422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8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管理師</a:t>
                      </a:r>
                      <a:endParaRPr lang="zh-TW" altLang="en-US" dirty="0"/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查核巡</a:t>
                      </a:r>
                      <a:r>
                        <a:rPr lang="zh-TW" sz="2000" b="1" u="none" strike="noStrike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管</a:t>
                      </a:r>
                      <a:r>
                        <a:rPr 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作業</a:t>
                      </a:r>
                      <a:endParaRPr lang="en-US" altLang="zh-TW" sz="2000" b="1" u="none" strike="noStrike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r>
                        <a:rPr lang="zh-TW" alt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次</a:t>
                      </a:r>
                      <a:r>
                        <a:rPr lang="en-US" alt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/</a:t>
                      </a:r>
                      <a:r>
                        <a:rPr lang="zh-TW" altLang="en-US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月</a:t>
                      </a:r>
                      <a:endParaRPr lang="zh-TW" altLang="zh-TW" sz="2000" b="1" i="0" u="none" strike="noStrike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834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8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經理</a:t>
                      </a:r>
                      <a:endParaRPr lang="zh-TW" altLang="en-US" dirty="0"/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查核巡</a:t>
                      </a:r>
                      <a:r>
                        <a:rPr lang="zh-TW" sz="2000" b="1" u="none" strike="noStrike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管</a:t>
                      </a:r>
                      <a:r>
                        <a:rPr 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作業</a:t>
                      </a:r>
                      <a:endParaRPr lang="en-US" altLang="zh-TW" sz="2000" b="1" u="none" strike="noStrike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r>
                        <a:rPr 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次</a:t>
                      </a:r>
                      <a:r>
                        <a:rPr lang="en-US" altLang="zh-TW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/</a:t>
                      </a:r>
                      <a:r>
                        <a:rPr lang="zh-TW" altLang="en-US" sz="2000" b="1" u="none" strike="noStrike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季</a:t>
                      </a:r>
                      <a:endParaRPr lang="zh-TW" sz="2000" b="1" i="0" u="none" strike="noStrike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036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zh-TW" sz="2000" b="1" u="none" strike="noStrike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施工</a:t>
                      </a:r>
                      <a:r>
                        <a:rPr lang="zh-TW" sz="2000" b="1" u="none" strike="noStrike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會勘</a:t>
                      </a:r>
                      <a:endParaRPr lang="zh-TW" sz="2000" b="1" i="0" u="none" strike="noStrike" dirty="0">
                        <a:solidFill>
                          <a:srgbClr val="FF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zh-TW" sz="2000" b="1" i="0" u="none" strike="noStrike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sz="2000" b="1" u="none" strike="noStrike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不定期配合實施</a:t>
                      </a:r>
                      <a:endParaRPr lang="zh-TW" sz="2000" b="1" i="0" u="none" strike="noStrike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zh-TW" sz="2000" b="1" u="none" strike="noStrike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駐守</a:t>
                      </a:r>
                      <a:r>
                        <a:rPr lang="zh-TW" sz="2000" b="1" u="none" strike="noStrike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他方施工現場</a:t>
                      </a:r>
                      <a:endParaRPr lang="zh-TW" sz="2000" b="1" i="0" u="none" strike="noStrike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zh-TW" sz="2000" b="1" i="0" u="none" strike="noStrike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sz="2000" b="1" u="none" strike="noStrike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不定期配合實施</a:t>
                      </a:r>
                      <a:endParaRPr lang="zh-TW" sz="2000" b="1" i="0" u="none" strike="noStrike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8708" marR="8708" marT="8702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843" y="1340768"/>
            <a:ext cx="2960349" cy="4409291"/>
          </a:xfrm>
          <a:prstGeom prst="rect">
            <a:avLst/>
          </a:prstGeom>
          <a:noFill/>
          <a:ln w="9525">
            <a:solidFill>
              <a:srgbClr val="FF00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20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6028469" y="5711150"/>
            <a:ext cx="28896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itchFamily="65" charset="-120"/>
              </a:rPr>
              <a:t>每日巡檢後</a:t>
            </a:r>
            <a:r>
              <a:rPr lang="zh-TW" altLang="en-US" dirty="0" smtClean="0">
                <a:solidFill>
                  <a:srgbClr val="0000FF"/>
                </a:solidFill>
                <a:latin typeface="標楷體" pitchFamily="65" charset="-120"/>
              </a:rPr>
              <a:t>，</a:t>
            </a:r>
            <a:endParaRPr lang="en-US" altLang="zh-TW" dirty="0" smtClean="0">
              <a:solidFill>
                <a:srgbClr val="0000FF"/>
              </a:solidFill>
              <a:latin typeface="標楷體" pitchFamily="65" charset="-120"/>
            </a:endParaRPr>
          </a:p>
          <a:p>
            <a:r>
              <a:rPr lang="zh-TW" altLang="en-US" dirty="0" smtClean="0">
                <a:solidFill>
                  <a:srgbClr val="0000FF"/>
                </a:solidFill>
                <a:latin typeface="標楷體" pitchFamily="65" charset="-120"/>
              </a:rPr>
              <a:t>日</a:t>
            </a:r>
            <a:r>
              <a:rPr lang="zh-TW" altLang="en-US" dirty="0">
                <a:solidFill>
                  <a:srgbClr val="0000FF"/>
                </a:solidFill>
                <a:latin typeface="標楷體" pitchFamily="65" charset="-120"/>
              </a:rPr>
              <a:t>報表陳核備查</a:t>
            </a:r>
          </a:p>
        </p:txBody>
      </p:sp>
      <p:sp>
        <p:nvSpPr>
          <p:cNvPr id="8" name="矩形 7"/>
          <p:cNvSpPr/>
          <p:nvPr/>
        </p:nvSpPr>
        <p:spPr>
          <a:xfrm>
            <a:off x="179512" y="6381328"/>
            <a:ext cx="5616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</a:rPr>
              <a:t>巡管路線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</a:rPr>
              <a:t>4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</a:rPr>
              <a:t>線：楠梓、鳳山、大林埔、林園</a:t>
            </a:r>
            <a:endParaRPr lang="zh-TW" altLang="en-US" sz="2000" dirty="0">
              <a:solidFill>
                <a:schemeClr val="tx1"/>
              </a:solidFill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01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7162" cy="576262"/>
          </a:xfrm>
        </p:spPr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147248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四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管線洩漏偵測方案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2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r>
              <a:rPr lang="zh-TW" altLang="en-US" dirty="0" smtClean="0">
                <a:solidFill>
                  <a:schemeClr val="accent2"/>
                </a:solidFill>
              </a:rPr>
              <a:t> 巡管規劃是否可以降低第三方挖損之機率</a:t>
            </a:r>
            <a:endParaRPr lang="en-US" altLang="zh-TW" dirty="0" smtClean="0">
              <a:solidFill>
                <a:schemeClr val="accent2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62943" y="2240102"/>
            <a:ext cx="8384569" cy="4141226"/>
            <a:chOff x="362943" y="1022799"/>
            <a:chExt cx="8384569" cy="4141226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60"/>
            <a:stretch/>
          </p:blipFill>
          <p:spPr bwMode="auto">
            <a:xfrm>
              <a:off x="362943" y="1022799"/>
              <a:ext cx="8384569" cy="3024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61" y="3683905"/>
              <a:ext cx="7672263" cy="1480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矩形圖說文字 10"/>
          <p:cNvSpPr/>
          <p:nvPr/>
        </p:nvSpPr>
        <p:spPr>
          <a:xfrm>
            <a:off x="6012160" y="2492896"/>
            <a:ext cx="2952328" cy="2192288"/>
          </a:xfrm>
          <a:prstGeom prst="wedgeRectCallout">
            <a:avLst>
              <a:gd name="adj1" fmla="val -45630"/>
              <a:gd name="adj2" fmla="val 9270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「有鑽探、開挖及其他工程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」列為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巡查項目以降低第三方挖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損之機率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174906" y="5650048"/>
            <a:ext cx="2014460" cy="8696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 bwMode="auto">
          <a:xfrm>
            <a:off x="3984361" y="2276872"/>
            <a:ext cx="144016" cy="4068000"/>
          </a:xfrm>
          <a:prstGeom prst="rect">
            <a:avLst/>
          </a:prstGeom>
          <a:solidFill>
            <a:srgbClr val="FFFF00">
              <a:alpha val="27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1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21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2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7162" cy="576262"/>
          </a:xfrm>
        </p:spPr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147248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四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管線洩漏偵測方案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3)</a:t>
            </a:r>
            <a:r>
              <a:rPr lang="zh-TW" altLang="en-US" dirty="0" smtClean="0">
                <a:solidFill>
                  <a:schemeClr val="accent2"/>
                </a:solidFill>
              </a:rPr>
              <a:t> 巡管方法是否可以即早發現管線微滲漏狀況</a:t>
            </a:r>
            <a:endParaRPr lang="en-US" altLang="zh-TW" dirty="0" smtClean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30"/>
          <a:stretch/>
        </p:blipFill>
        <p:spPr bwMode="auto">
          <a:xfrm>
            <a:off x="351368" y="2274827"/>
            <a:ext cx="8384569" cy="40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 bwMode="auto">
          <a:xfrm>
            <a:off x="3408297" y="2314097"/>
            <a:ext cx="144016" cy="4032000"/>
          </a:xfrm>
          <a:prstGeom prst="rect">
            <a:avLst/>
          </a:prstGeom>
          <a:solidFill>
            <a:srgbClr val="FFFF00">
              <a:alpha val="27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5256076" y="4533829"/>
            <a:ext cx="3384376" cy="1832248"/>
          </a:xfrm>
          <a:prstGeom prst="wedgeRectCallout">
            <a:avLst>
              <a:gd name="adj1" fmla="val -101286"/>
              <a:gd name="adj2" fmla="val -8506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巡管時發現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油氣味或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洩漏聲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，予以記錄並作異常處理、通報</a:t>
            </a:r>
          </a:p>
        </p:txBody>
      </p:sp>
      <p:sp>
        <p:nvSpPr>
          <p:cNvPr id="1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22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3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7162" cy="576262"/>
          </a:xfrm>
        </p:spPr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147248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四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管線洩漏偵測方案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4)</a:t>
            </a:r>
            <a:r>
              <a:rPr lang="zh-TW" altLang="en-US" dirty="0" smtClean="0">
                <a:solidFill>
                  <a:schemeClr val="accent2"/>
                </a:solidFill>
              </a:rPr>
              <a:t>重點巡查是否針對管線沿線施工頻繁路段</a:t>
            </a:r>
            <a:endParaRPr lang="en-US" altLang="zh-TW" dirty="0" smtClean="0">
              <a:solidFill>
                <a:schemeClr val="accent2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01846" y="2240051"/>
            <a:ext cx="8280920" cy="3726470"/>
            <a:chOff x="386080" y="2204864"/>
            <a:chExt cx="8280920" cy="372647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917"/>
            <a:stretch/>
          </p:blipFill>
          <p:spPr bwMode="auto">
            <a:xfrm>
              <a:off x="386080" y="2204864"/>
              <a:ext cx="8280920" cy="2603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51" y="4532769"/>
              <a:ext cx="7632848" cy="1398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矩形 10"/>
          <p:cNvSpPr/>
          <p:nvPr/>
        </p:nvSpPr>
        <p:spPr bwMode="auto">
          <a:xfrm>
            <a:off x="5259487" y="2852037"/>
            <a:ext cx="126000" cy="3096000"/>
          </a:xfrm>
          <a:prstGeom prst="rect">
            <a:avLst/>
          </a:prstGeom>
          <a:solidFill>
            <a:srgbClr val="FFFF00">
              <a:alpha val="27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251520" y="4843670"/>
            <a:ext cx="3225294" cy="1681674"/>
          </a:xfrm>
          <a:prstGeom prst="wedgeRectCallout">
            <a:avLst>
              <a:gd name="adj1" fmla="val 86910"/>
              <a:gd name="adj2" fmla="val -3553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針對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連續性工程」，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予以持續追蹤處理、加強巡查</a:t>
            </a:r>
          </a:p>
        </p:txBody>
      </p:sp>
      <p:sp>
        <p:nvSpPr>
          <p:cNvPr id="13" name="橢圓 12"/>
          <p:cNvSpPr/>
          <p:nvPr/>
        </p:nvSpPr>
        <p:spPr>
          <a:xfrm>
            <a:off x="4644008" y="4655730"/>
            <a:ext cx="2448272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23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325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7162" cy="576262"/>
          </a:xfrm>
        </p:spPr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147248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四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管線洩漏偵測方案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5)</a:t>
            </a:r>
            <a:r>
              <a:rPr lang="zh-TW" altLang="en-US" dirty="0" smtClean="0">
                <a:solidFill>
                  <a:schemeClr val="accent2"/>
                </a:solidFill>
              </a:rPr>
              <a:t>強化巡管機制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95536" y="2296757"/>
            <a:ext cx="8352928" cy="3868547"/>
            <a:chOff x="395536" y="2132857"/>
            <a:chExt cx="8352928" cy="3868547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51" b="64905"/>
            <a:stretch/>
          </p:blipFill>
          <p:spPr bwMode="auto">
            <a:xfrm>
              <a:off x="395536" y="2132857"/>
              <a:ext cx="8352928" cy="303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4717261"/>
              <a:ext cx="7704856" cy="1284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矩形圖說文字 10"/>
          <p:cNvSpPr/>
          <p:nvPr/>
        </p:nvSpPr>
        <p:spPr>
          <a:xfrm>
            <a:off x="4860032" y="4221088"/>
            <a:ext cx="3225294" cy="1825690"/>
          </a:xfrm>
          <a:prstGeom prst="wedgeRectCallout">
            <a:avLst>
              <a:gd name="adj1" fmla="val -87861"/>
              <a:gd name="adj2" fmla="val -42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hangingPunct="0"/>
            <a:r>
              <a:rPr lang="en-US" altLang="zh-TW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檢測後，腐蝕過高處予以加強巡管</a:t>
            </a:r>
            <a:r>
              <a:rPr lang="en-US" altLang="zh-TW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增加感應點並於周邊水溝、閥箱、人手孔加強量測濃度</a:t>
            </a:r>
            <a:r>
              <a:rPr lang="en-US" altLang="zh-TW" sz="2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2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187624" y="4823050"/>
            <a:ext cx="2592288" cy="14862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24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69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7162" cy="576262"/>
          </a:xfrm>
        </p:spPr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124744"/>
            <a:ext cx="8147248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四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管線洩漏偵測方案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6)</a:t>
            </a:r>
            <a:r>
              <a:rPr lang="zh-TW" altLang="en-US" dirty="0" smtClean="0">
                <a:solidFill>
                  <a:schemeClr val="accent2"/>
                </a:solidFill>
              </a:rPr>
              <a:t> 巡檢異常次數統計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567055"/>
              </p:ext>
            </p:extLst>
          </p:nvPr>
        </p:nvGraphicFramePr>
        <p:xfrm>
          <a:off x="539552" y="2541509"/>
          <a:ext cx="8136904" cy="261568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4887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5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</a:rPr>
                        <a:t>管線巡檢情形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</a:rPr>
                        <a:t>108</a:t>
                      </a:r>
                      <a:r>
                        <a:rPr lang="zh-TW" sz="2400" kern="100" dirty="0" smtClean="0">
                          <a:effectLst/>
                        </a:rPr>
                        <a:t>年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</a:rPr>
                        <a:t>109</a:t>
                      </a:r>
                      <a:r>
                        <a:rPr lang="zh-TW" sz="2400" kern="100" dirty="0" smtClean="0">
                          <a:effectLst/>
                        </a:rPr>
                        <a:t>年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3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200" kern="100" dirty="0">
                          <a:effectLst/>
                        </a:rPr>
                        <a:t>已會勘，開挖未通知</a:t>
                      </a:r>
                      <a:endParaRPr lang="zh-TW" sz="22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3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200" kern="100" dirty="0">
                          <a:effectLst/>
                        </a:rPr>
                        <a:t>已會勘，但開挖作業時，仍挖損管線</a:t>
                      </a:r>
                      <a:endParaRPr lang="zh-TW" sz="22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3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200" kern="100" dirty="0">
                          <a:effectLst/>
                        </a:rPr>
                        <a:t>未會勘，卻已開挖</a:t>
                      </a:r>
                      <a:endParaRPr lang="zh-TW" sz="22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25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814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7162" cy="576262"/>
          </a:xfrm>
        </p:spPr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147248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四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管線洩漏偵測方案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6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7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r>
              <a:rPr lang="zh-TW" altLang="en-US" dirty="0">
                <a:solidFill>
                  <a:schemeClr val="accent2"/>
                </a:solidFill>
              </a:rPr>
              <a:t>巡檢人員相關教育訓練內容適確性及巡檢人員安全</a:t>
            </a:r>
            <a:r>
              <a:rPr lang="zh-TW" altLang="en-US" dirty="0" smtClean="0">
                <a:solidFill>
                  <a:schemeClr val="accent2"/>
                </a:solidFill>
              </a:rPr>
              <a:t>機制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600"/>
              </a:spcBef>
              <a:buNone/>
            </a:pP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 </a:t>
            </a:r>
            <a:r>
              <a:rPr lang="zh-TW" altLang="en-US" sz="23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例行及管線設備變更</a:t>
            </a:r>
            <a:r>
              <a:rPr lang="zh-TW" altLang="en-US" sz="23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時，辦理巡檢</a:t>
            </a:r>
            <a:endParaRPr lang="en-US" altLang="zh-TW" sz="23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714375" indent="6350" eaLnBrk="1" hangingPunct="1">
              <a:spcBef>
                <a:spcPts val="600"/>
              </a:spcBef>
              <a:buNone/>
            </a:pPr>
            <a:r>
              <a:rPr lang="zh-TW" altLang="en-US" sz="23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人員</a:t>
            </a:r>
            <a:r>
              <a:rPr lang="zh-TW" altLang="en-US" sz="23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作業及交通安全</a:t>
            </a:r>
            <a:r>
              <a:rPr lang="zh-TW" altLang="en-US" sz="23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告知教育訓練</a:t>
            </a:r>
            <a:endParaRPr lang="zh-TW" altLang="en-US" sz="23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26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85" y="2132855"/>
            <a:ext cx="3109962" cy="43263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1" t="8519" r="15029" b="50230"/>
          <a:stretch/>
        </p:blipFill>
        <p:spPr bwMode="auto">
          <a:xfrm>
            <a:off x="802755" y="3398850"/>
            <a:ext cx="4285096" cy="3288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3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7162" cy="576262"/>
          </a:xfrm>
        </p:spPr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147248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四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管線洩漏偵測方案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8)</a:t>
            </a:r>
            <a:r>
              <a:rPr lang="zh-TW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>
                <a:solidFill>
                  <a:schemeClr val="accent2"/>
                </a:solidFill>
              </a:rPr>
              <a:t>109</a:t>
            </a:r>
            <a:r>
              <a:rPr lang="zh-TW" altLang="en-US" dirty="0">
                <a:solidFill>
                  <a:schemeClr val="accent2"/>
                </a:solidFill>
              </a:rPr>
              <a:t>年度管線維修列表</a:t>
            </a:r>
            <a:r>
              <a:rPr lang="zh-TW" altLang="en-US" dirty="0" smtClean="0">
                <a:solidFill>
                  <a:schemeClr val="accent2"/>
                </a:solidFill>
              </a:rPr>
              <a:t>說明</a:t>
            </a:r>
            <a:endParaRPr lang="zh-TW" altLang="en-US" sz="2400" b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27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806930"/>
              </p:ext>
            </p:extLst>
          </p:nvPr>
        </p:nvGraphicFramePr>
        <p:xfrm>
          <a:off x="527977" y="2276872"/>
          <a:ext cx="8064896" cy="3671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長途管線</a:t>
                      </a:r>
                      <a:endParaRPr lang="en-US" altLang="zh-TW" sz="2400" kern="100" dirty="0" smtClean="0"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識別碼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作業種類</a:t>
                      </a:r>
                      <a:endParaRPr lang="en-US" altLang="zh-TW" sz="2400" kern="100" dirty="0" smtClean="0"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1.</a:t>
                      </a: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維修</a:t>
                      </a:r>
                      <a:endParaRPr lang="en-US" altLang="zh-TW" sz="2400" kern="100" dirty="0" smtClean="0"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2.</a:t>
                      </a: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換管</a:t>
                      </a:r>
                      <a:endParaRPr lang="en-US" altLang="zh-TW" sz="2400" kern="100" dirty="0" smtClean="0"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3.</a:t>
                      </a: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遷管</a:t>
                      </a:r>
                      <a:endParaRPr lang="en-US" altLang="zh-TW" sz="2400" kern="100" dirty="0" smtClean="0"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</a:t>
                      </a:r>
                      <a:r>
                        <a:rPr lang="zh-TW" altLang="en-US" sz="2400" kern="1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開挖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長度</a:t>
                      </a:r>
                      <a:endParaRPr lang="en-US" altLang="zh-TW" sz="2400" kern="100" dirty="0" smtClean="0"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公尺</a:t>
                      </a:r>
                      <a:r>
                        <a:rPr lang="en-US" altLang="zh-TW" sz="24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管段位置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7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805010110025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4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10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嘉興路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7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805010110026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4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寶米路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9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五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監控中心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1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r>
              <a:rPr lang="zh-TW" altLang="en-US" dirty="0" smtClean="0">
                <a:solidFill>
                  <a:schemeClr val="accent2"/>
                </a:solidFill>
              </a:rPr>
              <a:t> 監控系統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28</a:t>
            </a:fld>
            <a:r>
              <a:rPr lang="zh-TW" altLang="en-US" smtClean="0"/>
              <a:t>頁</a:t>
            </a:r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755576" y="2132856"/>
            <a:ext cx="7562906" cy="4401616"/>
            <a:chOff x="799009" y="1601764"/>
            <a:chExt cx="7632848" cy="4867577"/>
          </a:xfrm>
        </p:grpSpPr>
        <p:sp>
          <p:nvSpPr>
            <p:cNvPr id="7" name="圓角矩形 6"/>
            <p:cNvSpPr/>
            <p:nvPr/>
          </p:nvSpPr>
          <p:spPr bwMode="auto">
            <a:xfrm>
              <a:off x="3995936" y="2481987"/>
              <a:ext cx="914400" cy="715477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2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" name="圓角矩形 7"/>
            <p:cNvSpPr/>
            <p:nvPr/>
          </p:nvSpPr>
          <p:spPr bwMode="auto">
            <a:xfrm>
              <a:off x="2771800" y="1601764"/>
              <a:ext cx="3291414" cy="564850"/>
            </a:xfrm>
            <a:prstGeom prst="roundRect">
              <a:avLst/>
            </a:prstGeom>
            <a:solidFill>
              <a:srgbClr val="FFFF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latin typeface="+mn-ea"/>
                </a:rPr>
                <a:t>監控調度中心</a:t>
              </a:r>
              <a:r>
                <a:rPr kumimoji="1" lang="en-US" altLang="zh-TW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latin typeface="+mn-ea"/>
                </a:rPr>
                <a:t>(</a:t>
              </a:r>
              <a:r>
                <a:rPr kumimoji="1" lang="zh-TW" altLang="en-US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latin typeface="+mn-ea"/>
                </a:rPr>
                <a:t>信義</a:t>
              </a:r>
              <a:r>
                <a:rPr kumimoji="1" lang="en-US" altLang="zh-TW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latin typeface="+mn-ea"/>
                </a:rPr>
                <a:t>)</a:t>
              </a:r>
              <a:endParaRPr kumimoji="1" lang="zh-TW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9" name="直線接點 8"/>
            <p:cNvCxnSpPr>
              <a:stCxn id="8" idx="2"/>
            </p:cNvCxnSpPr>
            <p:nvPr/>
          </p:nvCxnSpPr>
          <p:spPr bwMode="auto">
            <a:xfrm>
              <a:off x="4417508" y="2166614"/>
              <a:ext cx="7270" cy="335967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10" name="直線接點 9"/>
            <p:cNvCxnSpPr>
              <a:stCxn id="63" idx="2"/>
            </p:cNvCxnSpPr>
            <p:nvPr/>
          </p:nvCxnSpPr>
          <p:spPr bwMode="auto">
            <a:xfrm>
              <a:off x="4424779" y="2888878"/>
              <a:ext cx="0" cy="291231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11" name="直線接點 10"/>
            <p:cNvCxnSpPr/>
            <p:nvPr/>
          </p:nvCxnSpPr>
          <p:spPr bwMode="auto">
            <a:xfrm>
              <a:off x="1043608" y="3180109"/>
              <a:ext cx="7092788" cy="0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grpSp>
          <p:nvGrpSpPr>
            <p:cNvPr id="12" name="群組 11"/>
            <p:cNvGrpSpPr/>
            <p:nvPr/>
          </p:nvGrpSpPr>
          <p:grpSpPr>
            <a:xfrm>
              <a:off x="3347864" y="2348880"/>
              <a:ext cx="2232248" cy="539998"/>
              <a:chOff x="1503911" y="818154"/>
              <a:chExt cx="5401859" cy="539998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1505772" y="818154"/>
                <a:ext cx="5399998" cy="539998"/>
              </a:xfrm>
              <a:prstGeom prst="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3" name="矩形 62"/>
              <p:cNvSpPr/>
              <p:nvPr/>
            </p:nvSpPr>
            <p:spPr>
              <a:xfrm>
                <a:off x="1503911" y="818154"/>
                <a:ext cx="5212091" cy="5399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dirty="0">
                    <a:latin typeface="+mn-ea"/>
                  </a:rPr>
                  <a:t>高雄</a:t>
                </a:r>
                <a:r>
                  <a:rPr lang="zh-TW" altLang="en-US" sz="2400" kern="1200" dirty="0" smtClean="0">
                    <a:latin typeface="+mn-ea"/>
                  </a:rPr>
                  <a:t>監控中心</a:t>
                </a:r>
                <a:endParaRPr lang="zh-TW" altLang="en-US" sz="2400" kern="1200" dirty="0">
                  <a:latin typeface="+mn-ea"/>
                </a:endParaRP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799009" y="3468141"/>
              <a:ext cx="504056" cy="2304256"/>
              <a:chOff x="2497068" y="4198684"/>
              <a:chExt cx="660050" cy="1100088"/>
            </a:xfrm>
            <a:solidFill>
              <a:srgbClr val="00B050"/>
            </a:solidFill>
          </p:grpSpPr>
          <p:sp>
            <p:nvSpPr>
              <p:cNvPr id="60" name="矩形 59"/>
              <p:cNvSpPr/>
              <p:nvPr/>
            </p:nvSpPr>
            <p:spPr>
              <a:xfrm>
                <a:off x="2497068" y="4198684"/>
                <a:ext cx="660050" cy="1100088"/>
              </a:xfrm>
              <a:prstGeom prst="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1" name="矩形 60"/>
              <p:cNvSpPr/>
              <p:nvPr/>
            </p:nvSpPr>
            <p:spPr>
              <a:xfrm>
                <a:off x="2591361" y="4198684"/>
                <a:ext cx="432048" cy="1100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 smtClean="0">
                    <a:latin typeface="+mn-ea"/>
                  </a:rPr>
                  <a:t>楠梓配氣站</a:t>
                </a:r>
                <a:endParaRPr lang="en-US" altLang="zh-TW" sz="2000" kern="1200" dirty="0" smtClean="0">
                  <a:latin typeface="+mn-ea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4399409" y="3487191"/>
              <a:ext cx="504056" cy="2304256"/>
              <a:chOff x="2497068" y="4198684"/>
              <a:chExt cx="660050" cy="1100088"/>
            </a:xfrm>
            <a:solidFill>
              <a:srgbClr val="FF33CC"/>
            </a:solidFill>
          </p:grpSpPr>
          <p:sp>
            <p:nvSpPr>
              <p:cNvPr id="58" name="矩形 57"/>
              <p:cNvSpPr/>
              <p:nvPr/>
            </p:nvSpPr>
            <p:spPr>
              <a:xfrm>
                <a:off x="2497068" y="4198684"/>
                <a:ext cx="660050" cy="1100088"/>
              </a:xfrm>
              <a:prstGeom prst="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矩形 58"/>
              <p:cNvSpPr/>
              <p:nvPr/>
            </p:nvSpPr>
            <p:spPr>
              <a:xfrm>
                <a:off x="2591361" y="4198684"/>
                <a:ext cx="432048" cy="1100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dirty="0" smtClean="0">
                    <a:latin typeface="+mn-ea"/>
                  </a:rPr>
                  <a:t>維新隔離站</a:t>
                </a:r>
                <a:endParaRPr lang="en-US" altLang="zh-TW" sz="2000" kern="1200" dirty="0" smtClean="0">
                  <a:latin typeface="+mn-ea"/>
                </a:endParaRPr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2239169" y="3468141"/>
              <a:ext cx="504056" cy="2304256"/>
              <a:chOff x="2497068" y="4198684"/>
              <a:chExt cx="660050" cy="1100088"/>
            </a:xfrm>
            <a:solidFill>
              <a:srgbClr val="00B050"/>
            </a:solidFill>
          </p:grpSpPr>
          <p:sp>
            <p:nvSpPr>
              <p:cNvPr id="56" name="矩形 55"/>
              <p:cNvSpPr/>
              <p:nvPr/>
            </p:nvSpPr>
            <p:spPr>
              <a:xfrm>
                <a:off x="2497068" y="4198684"/>
                <a:ext cx="660050" cy="1100088"/>
              </a:xfrm>
              <a:prstGeom prst="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7" name="矩形 56"/>
              <p:cNvSpPr/>
              <p:nvPr/>
            </p:nvSpPr>
            <p:spPr>
              <a:xfrm>
                <a:off x="2591361" y="4198684"/>
                <a:ext cx="432048" cy="1100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 smtClean="0">
                    <a:latin typeface="+mn-ea"/>
                  </a:rPr>
                  <a:t>大林蒲配氣站</a:t>
                </a:r>
                <a:endParaRPr lang="en-US" altLang="zh-TW" sz="2000" kern="1200" dirty="0" smtClean="0">
                  <a:latin typeface="+mn-ea"/>
                </a:endParaRPr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>
              <a:off x="2959249" y="3468141"/>
              <a:ext cx="504056" cy="2304256"/>
              <a:chOff x="2497068" y="4198684"/>
              <a:chExt cx="660050" cy="1100088"/>
            </a:xfrm>
            <a:solidFill>
              <a:srgbClr val="00B050"/>
            </a:solidFill>
          </p:grpSpPr>
          <p:sp>
            <p:nvSpPr>
              <p:cNvPr id="54" name="矩形 53"/>
              <p:cNvSpPr/>
              <p:nvPr/>
            </p:nvSpPr>
            <p:spPr>
              <a:xfrm>
                <a:off x="2497068" y="4198684"/>
                <a:ext cx="660050" cy="1100088"/>
              </a:xfrm>
              <a:prstGeom prst="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5" name="矩形 54"/>
              <p:cNvSpPr/>
              <p:nvPr/>
            </p:nvSpPr>
            <p:spPr>
              <a:xfrm>
                <a:off x="2591361" y="4198684"/>
                <a:ext cx="432048" cy="1100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 smtClean="0">
                    <a:latin typeface="+mn-ea"/>
                  </a:rPr>
                  <a:t>林園配氣站</a:t>
                </a:r>
                <a:endParaRPr lang="en-US" altLang="zh-TW" sz="2000" kern="1200" dirty="0" smtClean="0">
                  <a:latin typeface="+mn-ea"/>
                </a:endParaRP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>
              <a:off x="1519089" y="3468141"/>
              <a:ext cx="504056" cy="2304256"/>
              <a:chOff x="2497068" y="4198684"/>
              <a:chExt cx="660050" cy="1100088"/>
            </a:xfrm>
            <a:solidFill>
              <a:srgbClr val="00B050"/>
            </a:solidFill>
          </p:grpSpPr>
          <p:sp>
            <p:nvSpPr>
              <p:cNvPr id="52" name="矩形 51"/>
              <p:cNvSpPr/>
              <p:nvPr/>
            </p:nvSpPr>
            <p:spPr>
              <a:xfrm>
                <a:off x="2497068" y="4198684"/>
                <a:ext cx="660050" cy="1100088"/>
              </a:xfrm>
              <a:prstGeom prst="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3" name="矩形 52"/>
              <p:cNvSpPr/>
              <p:nvPr/>
            </p:nvSpPr>
            <p:spPr>
              <a:xfrm>
                <a:off x="2591361" y="4198684"/>
                <a:ext cx="432048" cy="1100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 smtClean="0">
                    <a:latin typeface="+mn-ea"/>
                  </a:rPr>
                  <a:t>鳳山配氣站</a:t>
                </a:r>
                <a:endParaRPr lang="en-US" altLang="zh-TW" sz="2000" kern="1200" dirty="0" smtClean="0">
                  <a:latin typeface="+mn-ea"/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5124822" y="3492524"/>
              <a:ext cx="504056" cy="2304256"/>
              <a:chOff x="2497068" y="4198684"/>
              <a:chExt cx="660050" cy="1100088"/>
            </a:xfrm>
            <a:solidFill>
              <a:srgbClr val="FF33CC"/>
            </a:solidFill>
          </p:grpSpPr>
          <p:sp>
            <p:nvSpPr>
              <p:cNvPr id="50" name="矩形 49"/>
              <p:cNvSpPr/>
              <p:nvPr/>
            </p:nvSpPr>
            <p:spPr>
              <a:xfrm>
                <a:off x="2497068" y="4198684"/>
                <a:ext cx="660050" cy="1100088"/>
              </a:xfrm>
              <a:prstGeom prst="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1" name="矩形 50"/>
              <p:cNvSpPr/>
              <p:nvPr/>
            </p:nvSpPr>
            <p:spPr>
              <a:xfrm>
                <a:off x="2591361" y="4198684"/>
                <a:ext cx="432048" cy="1100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dirty="0" smtClean="0">
                    <a:latin typeface="+mn-ea"/>
                  </a:rPr>
                  <a:t>岡山隔離站</a:t>
                </a:r>
                <a:endParaRPr lang="en-US" altLang="zh-TW" sz="2000" kern="1200" dirty="0" smtClean="0">
                  <a:latin typeface="+mn-ea"/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>
              <a:off x="5800328" y="3492524"/>
              <a:ext cx="504056" cy="2304256"/>
              <a:chOff x="2497068" y="4198684"/>
              <a:chExt cx="660050" cy="1100088"/>
            </a:xfrm>
            <a:solidFill>
              <a:srgbClr val="FF33CC"/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2497068" y="4198684"/>
                <a:ext cx="660050" cy="1100088"/>
              </a:xfrm>
              <a:prstGeom prst="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9" name="矩形 48"/>
              <p:cNvSpPr/>
              <p:nvPr/>
            </p:nvSpPr>
            <p:spPr>
              <a:xfrm>
                <a:off x="2591361" y="4198684"/>
                <a:ext cx="432048" cy="1100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dirty="0" smtClean="0">
                    <a:latin typeface="+mn-ea"/>
                  </a:rPr>
                  <a:t>鼎金隔離站</a:t>
                </a:r>
                <a:endParaRPr lang="en-US" altLang="zh-TW" sz="2000" kern="1200" dirty="0" smtClean="0">
                  <a:latin typeface="+mn-ea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7207721" y="3492524"/>
              <a:ext cx="504056" cy="2304256"/>
              <a:chOff x="2497068" y="4198684"/>
              <a:chExt cx="660050" cy="1100088"/>
            </a:xfrm>
            <a:solidFill>
              <a:srgbClr val="FFCC00"/>
            </a:solidFill>
          </p:grpSpPr>
          <p:sp>
            <p:nvSpPr>
              <p:cNvPr id="46" name="矩形 45"/>
              <p:cNvSpPr/>
              <p:nvPr/>
            </p:nvSpPr>
            <p:spPr>
              <a:xfrm>
                <a:off x="2497068" y="4198684"/>
                <a:ext cx="660050" cy="1100088"/>
              </a:xfrm>
              <a:prstGeom prst="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7" name="矩形 46"/>
              <p:cNvSpPr/>
              <p:nvPr/>
            </p:nvSpPr>
            <p:spPr>
              <a:xfrm>
                <a:off x="2591361" y="4198684"/>
                <a:ext cx="432048" cy="1100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dirty="0" smtClean="0">
                    <a:solidFill>
                      <a:schemeClr val="tx1"/>
                    </a:solidFill>
                    <a:latin typeface="+mn-ea"/>
                  </a:rPr>
                  <a:t>大寮開關站</a:t>
                </a:r>
                <a:endParaRPr lang="en-US" altLang="zh-TW" sz="2000" kern="1200" dirty="0" smtClean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7927801" y="3492524"/>
              <a:ext cx="504056" cy="2304256"/>
              <a:chOff x="2497068" y="4198684"/>
              <a:chExt cx="660050" cy="1100088"/>
            </a:xfrm>
            <a:solidFill>
              <a:srgbClr val="FFCC00"/>
            </a:solidFill>
          </p:grpSpPr>
          <p:sp>
            <p:nvSpPr>
              <p:cNvPr id="44" name="矩形 43"/>
              <p:cNvSpPr/>
              <p:nvPr/>
            </p:nvSpPr>
            <p:spPr>
              <a:xfrm>
                <a:off x="2497068" y="4198684"/>
                <a:ext cx="660050" cy="1100088"/>
              </a:xfrm>
              <a:prstGeom prst="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5" name="矩形 44"/>
              <p:cNvSpPr/>
              <p:nvPr/>
            </p:nvSpPr>
            <p:spPr>
              <a:xfrm>
                <a:off x="2591361" y="4198684"/>
                <a:ext cx="432048" cy="1100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dirty="0" smtClean="0">
                    <a:solidFill>
                      <a:schemeClr val="tx1"/>
                    </a:solidFill>
                    <a:latin typeface="+mn-ea"/>
                  </a:rPr>
                  <a:t>高松開關站</a:t>
                </a:r>
                <a:endParaRPr lang="en-US" altLang="zh-TW" sz="2000" kern="1200" dirty="0" smtClean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3679329" y="3468141"/>
              <a:ext cx="504056" cy="2304256"/>
              <a:chOff x="2497068" y="4198684"/>
              <a:chExt cx="660050" cy="1100088"/>
            </a:xfrm>
            <a:solidFill>
              <a:srgbClr val="00B050"/>
            </a:solidFill>
          </p:grpSpPr>
          <p:sp>
            <p:nvSpPr>
              <p:cNvPr id="42" name="矩形 41"/>
              <p:cNvSpPr/>
              <p:nvPr/>
            </p:nvSpPr>
            <p:spPr>
              <a:xfrm>
                <a:off x="2497068" y="4198684"/>
                <a:ext cx="660050" cy="1100088"/>
              </a:xfrm>
              <a:prstGeom prst="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矩形 42"/>
              <p:cNvSpPr/>
              <p:nvPr/>
            </p:nvSpPr>
            <p:spPr>
              <a:xfrm>
                <a:off x="2591361" y="4198684"/>
                <a:ext cx="432048" cy="1100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dirty="0" smtClean="0">
                    <a:latin typeface="+mn-ea"/>
                  </a:rPr>
                  <a:t>屏東配氣站</a:t>
                </a:r>
                <a:endParaRPr lang="en-US" altLang="zh-TW" sz="2000" kern="1200" dirty="0" smtClean="0">
                  <a:latin typeface="+mn-ea"/>
                </a:endParaRPr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6487641" y="3502049"/>
              <a:ext cx="504056" cy="2304256"/>
              <a:chOff x="2497068" y="4198684"/>
              <a:chExt cx="660050" cy="1100088"/>
            </a:xfrm>
            <a:solidFill>
              <a:srgbClr val="FFCC00"/>
            </a:solidFill>
          </p:grpSpPr>
          <p:sp>
            <p:nvSpPr>
              <p:cNvPr id="40" name="矩形 39"/>
              <p:cNvSpPr/>
              <p:nvPr/>
            </p:nvSpPr>
            <p:spPr>
              <a:xfrm>
                <a:off x="2497068" y="4198684"/>
                <a:ext cx="660050" cy="1100088"/>
              </a:xfrm>
              <a:prstGeom prst="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矩形 40"/>
              <p:cNvSpPr/>
              <p:nvPr/>
            </p:nvSpPr>
            <p:spPr>
              <a:xfrm>
                <a:off x="2591361" y="4198684"/>
                <a:ext cx="432048" cy="1100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dirty="0" smtClean="0">
                    <a:solidFill>
                      <a:schemeClr val="tx1"/>
                    </a:solidFill>
                    <a:latin typeface="+mn-ea"/>
                  </a:rPr>
                  <a:t>義和開關站</a:t>
                </a:r>
                <a:endParaRPr lang="en-US" altLang="zh-TW" sz="2000" kern="1200" dirty="0" smtClean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cxnSp>
          <p:nvCxnSpPr>
            <p:cNvPr id="24" name="直線接點 23"/>
            <p:cNvCxnSpPr/>
            <p:nvPr/>
          </p:nvCxnSpPr>
          <p:spPr bwMode="auto">
            <a:xfrm flipH="1">
              <a:off x="1043608" y="318010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25" name="直線接點 24"/>
            <p:cNvCxnSpPr/>
            <p:nvPr/>
          </p:nvCxnSpPr>
          <p:spPr bwMode="auto">
            <a:xfrm flipH="1">
              <a:off x="1763687" y="318010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26" name="直線接點 25"/>
            <p:cNvCxnSpPr/>
            <p:nvPr/>
          </p:nvCxnSpPr>
          <p:spPr bwMode="auto">
            <a:xfrm flipH="1">
              <a:off x="2483767" y="318010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27" name="直線接點 26"/>
            <p:cNvCxnSpPr/>
            <p:nvPr/>
          </p:nvCxnSpPr>
          <p:spPr bwMode="auto">
            <a:xfrm flipH="1">
              <a:off x="3203847" y="318010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28" name="直線接點 27"/>
            <p:cNvCxnSpPr/>
            <p:nvPr/>
          </p:nvCxnSpPr>
          <p:spPr bwMode="auto">
            <a:xfrm flipH="1">
              <a:off x="3923927" y="318010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29" name="直線接點 28"/>
            <p:cNvCxnSpPr/>
            <p:nvPr/>
          </p:nvCxnSpPr>
          <p:spPr bwMode="auto">
            <a:xfrm flipH="1">
              <a:off x="4644007" y="318010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30" name="直線接點 29"/>
            <p:cNvCxnSpPr/>
            <p:nvPr/>
          </p:nvCxnSpPr>
          <p:spPr bwMode="auto">
            <a:xfrm flipH="1">
              <a:off x="5364088" y="318010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31" name="直線接點 30"/>
            <p:cNvCxnSpPr/>
            <p:nvPr/>
          </p:nvCxnSpPr>
          <p:spPr bwMode="auto">
            <a:xfrm flipH="1">
              <a:off x="6055592" y="318010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32" name="直線接點 31"/>
            <p:cNvCxnSpPr/>
            <p:nvPr/>
          </p:nvCxnSpPr>
          <p:spPr bwMode="auto">
            <a:xfrm flipH="1">
              <a:off x="6732239" y="318010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33" name="直線接點 32"/>
            <p:cNvCxnSpPr/>
            <p:nvPr/>
          </p:nvCxnSpPr>
          <p:spPr bwMode="auto">
            <a:xfrm flipH="1">
              <a:off x="7452319" y="318010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34" name="直線接點 33"/>
            <p:cNvCxnSpPr/>
            <p:nvPr/>
          </p:nvCxnSpPr>
          <p:spPr bwMode="auto">
            <a:xfrm flipH="1">
              <a:off x="8172399" y="318010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36" name="直線接點 35"/>
            <p:cNvCxnSpPr/>
            <p:nvPr/>
          </p:nvCxnSpPr>
          <p:spPr bwMode="auto">
            <a:xfrm>
              <a:off x="1023181" y="6409581"/>
              <a:ext cx="7293569" cy="0"/>
            </a:xfrm>
            <a:prstGeom prst="line">
              <a:avLst/>
            </a:prstGeom>
            <a:noFill/>
            <a:ln w="25400" cap="flat" cmpd="sng" algn="ctr">
              <a:solidFill>
                <a:srgbClr val="FF003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37" name="直線接點 36"/>
            <p:cNvCxnSpPr/>
            <p:nvPr/>
          </p:nvCxnSpPr>
          <p:spPr bwMode="auto">
            <a:xfrm flipH="1">
              <a:off x="1036179" y="612154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FF003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cxnSp>
          <p:nvCxnSpPr>
            <p:cNvPr id="38" name="直線接點 37"/>
            <p:cNvCxnSpPr/>
            <p:nvPr/>
          </p:nvCxnSpPr>
          <p:spPr bwMode="auto">
            <a:xfrm flipH="1">
              <a:off x="8297421" y="6121549"/>
              <a:ext cx="1" cy="288032"/>
            </a:xfrm>
            <a:prstGeom prst="line">
              <a:avLst/>
            </a:prstGeom>
            <a:noFill/>
            <a:ln w="25400" cap="flat" cmpd="sng" algn="ctr">
              <a:solidFill>
                <a:srgbClr val="FF003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</p:cxnSp>
        <p:sp>
          <p:nvSpPr>
            <p:cNvPr id="39" name="文字方塊 38"/>
            <p:cNvSpPr txBox="1"/>
            <p:nvPr/>
          </p:nvSpPr>
          <p:spPr>
            <a:xfrm>
              <a:off x="3925174" y="5958804"/>
              <a:ext cx="652308" cy="510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+mn-ea"/>
                  <a:ea typeface="+mn-ea"/>
                </a:rPr>
                <a:t>DCS</a:t>
              </a:r>
              <a:endParaRPr lang="zh-TW" altLang="en-US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27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五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監控中心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2)</a:t>
            </a:r>
            <a:r>
              <a:rPr lang="zh-TW" altLang="en-US" dirty="0" smtClean="0">
                <a:solidFill>
                  <a:schemeClr val="accent2"/>
                </a:solidFill>
              </a:rPr>
              <a:t> 系統架構說明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29</a:t>
            </a:fld>
            <a:r>
              <a:rPr lang="zh-TW" altLang="en-US" smtClean="0"/>
              <a:t>頁</a:t>
            </a:r>
            <a:endParaRPr lang="zh-TW" altLang="en-US"/>
          </a:p>
        </p:txBody>
      </p:sp>
      <p:grpSp>
        <p:nvGrpSpPr>
          <p:cNvPr id="64" name="群組 63"/>
          <p:cNvGrpSpPr/>
          <p:nvPr/>
        </p:nvGrpSpPr>
        <p:grpSpPr>
          <a:xfrm>
            <a:off x="323528" y="2163692"/>
            <a:ext cx="8568952" cy="4433660"/>
            <a:chOff x="103495" y="1330239"/>
            <a:chExt cx="9045976" cy="4729779"/>
          </a:xfrm>
        </p:grpSpPr>
        <p:sp>
          <p:nvSpPr>
            <p:cNvPr id="65" name="矩形 64"/>
            <p:cNvSpPr/>
            <p:nvPr/>
          </p:nvSpPr>
          <p:spPr>
            <a:xfrm>
              <a:off x="2051720" y="1776224"/>
              <a:ext cx="5040560" cy="25168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3491880" y="2148292"/>
              <a:ext cx="2160240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prstClr val="black"/>
                  </a:solidFill>
                </a:rPr>
                <a:t>中央處理器</a:t>
              </a:r>
              <a:r>
                <a:rPr lang="en-US" altLang="zh-TW" sz="2000" b="1" dirty="0">
                  <a:solidFill>
                    <a:prstClr val="black"/>
                  </a:solidFill>
                </a:rPr>
                <a:t>CPU</a:t>
              </a:r>
              <a:endParaRPr lang="zh-TW" altLang="en-US" sz="2000" b="1" dirty="0">
                <a:solidFill>
                  <a:prstClr val="black"/>
                </a:solidFill>
              </a:endParaRPr>
            </a:p>
          </p:txBody>
        </p:sp>
        <p:sp>
          <p:nvSpPr>
            <p:cNvPr id="67" name="圓角矩形 66"/>
            <p:cNvSpPr/>
            <p:nvPr/>
          </p:nvSpPr>
          <p:spPr>
            <a:xfrm>
              <a:off x="3491880" y="3043964"/>
              <a:ext cx="2160240" cy="6480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prstClr val="black"/>
                  </a:solidFill>
                </a:rPr>
                <a:t>記憶體</a:t>
              </a:r>
            </a:p>
          </p:txBody>
        </p:sp>
        <p:cxnSp>
          <p:nvCxnSpPr>
            <p:cNvPr id="68" name="直線接點 67"/>
            <p:cNvCxnSpPr/>
            <p:nvPr/>
          </p:nvCxnSpPr>
          <p:spPr>
            <a:xfrm>
              <a:off x="3347864" y="1776224"/>
              <a:ext cx="0" cy="2516872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/>
            <p:nvPr/>
          </p:nvCxnSpPr>
          <p:spPr>
            <a:xfrm>
              <a:off x="5796136" y="1776224"/>
              <a:ext cx="0" cy="2516872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圓角矩形 69"/>
            <p:cNvSpPr/>
            <p:nvPr/>
          </p:nvSpPr>
          <p:spPr>
            <a:xfrm>
              <a:off x="2483768" y="2208152"/>
              <a:ext cx="576064" cy="151796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rgbClr val="FF0000"/>
                  </a:solidFill>
                </a:rPr>
                <a:t>輸</a:t>
              </a:r>
              <a:endParaRPr lang="en-US" altLang="zh-TW" sz="2000" b="1" dirty="0">
                <a:solidFill>
                  <a:srgbClr val="FF0000"/>
                </a:solidFill>
              </a:endParaRPr>
            </a:p>
            <a:p>
              <a:pPr algn="ctr"/>
              <a:r>
                <a:rPr lang="zh-TW" altLang="en-US" sz="2000" b="1" dirty="0">
                  <a:solidFill>
                    <a:srgbClr val="FF0000"/>
                  </a:solidFill>
                </a:rPr>
                <a:t>入</a:t>
              </a:r>
              <a:endParaRPr lang="en-US" altLang="zh-TW" sz="2000" b="1" dirty="0">
                <a:solidFill>
                  <a:srgbClr val="FF0000"/>
                </a:solidFill>
              </a:endParaRPr>
            </a:p>
            <a:p>
              <a:pPr algn="ctr"/>
              <a:r>
                <a:rPr lang="zh-TW" altLang="en-US" sz="2000" b="1" dirty="0">
                  <a:solidFill>
                    <a:srgbClr val="FF0000"/>
                  </a:solidFill>
                </a:rPr>
                <a:t>模</a:t>
              </a:r>
              <a:endParaRPr lang="en-US" altLang="zh-TW" sz="2000" b="1" dirty="0">
                <a:solidFill>
                  <a:srgbClr val="FF0000"/>
                </a:solidFill>
              </a:endParaRPr>
            </a:p>
            <a:p>
              <a:pPr algn="ctr"/>
              <a:r>
                <a:rPr lang="zh-TW" altLang="en-US" sz="2000" b="1" dirty="0">
                  <a:solidFill>
                    <a:srgbClr val="FF0000"/>
                  </a:solidFill>
                </a:rPr>
                <a:t>組</a:t>
              </a:r>
            </a:p>
          </p:txBody>
        </p:sp>
        <p:sp>
          <p:nvSpPr>
            <p:cNvPr id="71" name="圓角矩形 70"/>
            <p:cNvSpPr/>
            <p:nvPr/>
          </p:nvSpPr>
          <p:spPr>
            <a:xfrm>
              <a:off x="6228184" y="2208152"/>
              <a:ext cx="576064" cy="151796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rgbClr val="FF0000"/>
                  </a:solidFill>
                </a:rPr>
                <a:t>輸</a:t>
              </a:r>
              <a:endParaRPr lang="en-US" altLang="zh-TW" sz="2000" b="1" dirty="0">
                <a:solidFill>
                  <a:srgbClr val="FF0000"/>
                </a:solidFill>
              </a:endParaRPr>
            </a:p>
            <a:p>
              <a:pPr algn="ctr"/>
              <a:r>
                <a:rPr lang="zh-TW" altLang="en-US" sz="2000" b="1" dirty="0">
                  <a:solidFill>
                    <a:srgbClr val="FF0000"/>
                  </a:solidFill>
                </a:rPr>
                <a:t>出</a:t>
              </a:r>
              <a:endParaRPr lang="en-US" altLang="zh-TW" sz="2000" b="1" dirty="0">
                <a:solidFill>
                  <a:srgbClr val="FF0000"/>
                </a:solidFill>
              </a:endParaRPr>
            </a:p>
            <a:p>
              <a:pPr algn="ctr"/>
              <a:r>
                <a:rPr lang="zh-TW" altLang="en-US" sz="2000" b="1" dirty="0">
                  <a:solidFill>
                    <a:srgbClr val="FF0000"/>
                  </a:solidFill>
                </a:rPr>
                <a:t>模</a:t>
              </a:r>
              <a:endParaRPr lang="en-US" altLang="zh-TW" sz="2000" b="1" dirty="0">
                <a:solidFill>
                  <a:srgbClr val="FF0000"/>
                </a:solidFill>
              </a:endParaRPr>
            </a:p>
            <a:p>
              <a:pPr algn="ctr"/>
              <a:r>
                <a:rPr lang="zh-TW" altLang="en-US" sz="2000" b="1" dirty="0">
                  <a:solidFill>
                    <a:srgbClr val="FF0000"/>
                  </a:solidFill>
                </a:rPr>
                <a:t>組</a:t>
              </a:r>
            </a:p>
          </p:txBody>
        </p:sp>
        <p:sp>
          <p:nvSpPr>
            <p:cNvPr id="72" name="向右箭號 71"/>
            <p:cNvSpPr/>
            <p:nvPr/>
          </p:nvSpPr>
          <p:spPr>
            <a:xfrm>
              <a:off x="3131506" y="2823120"/>
              <a:ext cx="360374" cy="288032"/>
            </a:xfrm>
            <a:prstGeom prst="rightArrow">
              <a:avLst>
                <a:gd name="adj1" fmla="val 50000"/>
                <a:gd name="adj2" fmla="val 56289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向右箭號 72"/>
            <p:cNvSpPr/>
            <p:nvPr/>
          </p:nvSpPr>
          <p:spPr>
            <a:xfrm>
              <a:off x="5744010" y="2794389"/>
              <a:ext cx="360374" cy="288032"/>
            </a:xfrm>
            <a:prstGeom prst="rightArrow">
              <a:avLst>
                <a:gd name="adj1" fmla="val 50000"/>
                <a:gd name="adj2" fmla="val 56289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向右箭號 73"/>
            <p:cNvSpPr/>
            <p:nvPr/>
          </p:nvSpPr>
          <p:spPr>
            <a:xfrm>
              <a:off x="6912093" y="2823120"/>
              <a:ext cx="360374" cy="288032"/>
            </a:xfrm>
            <a:prstGeom prst="rightArrow">
              <a:avLst>
                <a:gd name="adj1" fmla="val 50000"/>
                <a:gd name="adj2" fmla="val 56289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向右箭號 74"/>
            <p:cNvSpPr/>
            <p:nvPr/>
          </p:nvSpPr>
          <p:spPr>
            <a:xfrm>
              <a:off x="1979712" y="2823120"/>
              <a:ext cx="360374" cy="288032"/>
            </a:xfrm>
            <a:prstGeom prst="rightArrow">
              <a:avLst>
                <a:gd name="adj1" fmla="val 50000"/>
                <a:gd name="adj2" fmla="val 56289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向右箭號 75"/>
            <p:cNvSpPr/>
            <p:nvPr/>
          </p:nvSpPr>
          <p:spPr>
            <a:xfrm rot="16200000">
              <a:off x="5161376" y="4396445"/>
              <a:ext cx="1164774" cy="273988"/>
            </a:xfrm>
            <a:prstGeom prst="rightArrow">
              <a:avLst>
                <a:gd name="adj1" fmla="val 50000"/>
                <a:gd name="adj2" fmla="val 56289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流程圖: 結束點 76"/>
            <p:cNvSpPr/>
            <p:nvPr/>
          </p:nvSpPr>
          <p:spPr>
            <a:xfrm>
              <a:off x="5012540" y="4946709"/>
              <a:ext cx="1503676" cy="944191"/>
            </a:xfrm>
            <a:prstGeom prst="flowChartTerminator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prstClr val="black"/>
                  </a:solidFill>
                </a:rPr>
                <a:t>電源</a:t>
              </a:r>
              <a:endParaRPr lang="en-US" altLang="zh-TW" b="1" dirty="0">
                <a:solidFill>
                  <a:prstClr val="black"/>
                </a:solidFill>
              </a:endParaRPr>
            </a:p>
            <a:p>
              <a:pPr algn="ctr"/>
              <a:r>
                <a:rPr lang="zh-TW" altLang="en-US" b="1" dirty="0">
                  <a:solidFill>
                    <a:prstClr val="black"/>
                  </a:solidFill>
                </a:rPr>
                <a:t>供應器</a:t>
              </a:r>
            </a:p>
          </p:txBody>
        </p:sp>
        <p:sp>
          <p:nvSpPr>
            <p:cNvPr id="78" name="上-下雙向箭號 77"/>
            <p:cNvSpPr/>
            <p:nvPr/>
          </p:nvSpPr>
          <p:spPr>
            <a:xfrm>
              <a:off x="3770033" y="3850951"/>
              <a:ext cx="307790" cy="940840"/>
            </a:xfrm>
            <a:prstGeom prst="upDown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框架 78"/>
            <p:cNvSpPr/>
            <p:nvPr/>
          </p:nvSpPr>
          <p:spPr>
            <a:xfrm>
              <a:off x="2889955" y="4794517"/>
              <a:ext cx="2016224" cy="1265501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</a:rPr>
                <a:t>人機介面</a:t>
              </a:r>
              <a:endParaRPr lang="en-US" altLang="zh-TW" sz="2400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zh-TW" sz="2400" b="1" dirty="0">
                  <a:solidFill>
                    <a:srgbClr val="FF0000"/>
                  </a:solidFill>
                </a:rPr>
                <a:t>(</a:t>
              </a:r>
              <a:r>
                <a:rPr lang="zh-TW" altLang="en-US" sz="2400" b="1" dirty="0">
                  <a:solidFill>
                    <a:srgbClr val="FF0000"/>
                  </a:solidFill>
                </a:rPr>
                <a:t>圖控</a:t>
              </a:r>
              <a:r>
                <a:rPr lang="en-US" altLang="zh-TW" sz="2400" b="1" dirty="0">
                  <a:solidFill>
                    <a:srgbClr val="FF0000"/>
                  </a:solidFill>
                </a:rPr>
                <a:t>)</a:t>
              </a:r>
              <a:endParaRPr lang="zh-TW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80" name="Rectangle 1026"/>
            <p:cNvSpPr>
              <a:spLocks noChangeArrowheads="1"/>
            </p:cNvSpPr>
            <p:nvPr/>
          </p:nvSpPr>
          <p:spPr bwMode="auto">
            <a:xfrm>
              <a:off x="3347863" y="1340768"/>
              <a:ext cx="3297749" cy="4320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>
                <a:spcBef>
                  <a:spcPts val="1800"/>
                </a:spcBef>
              </a:pPr>
              <a:r>
                <a:rPr lang="en-US" altLang="zh-TW" sz="2400" b="1" dirty="0">
                  <a:solidFill>
                    <a:srgbClr val="FF0000"/>
                  </a:solidFill>
                  <a:latin typeface="Times New Roman" pitchFamily="18" charset="0"/>
                  <a:ea typeface="標楷體" pitchFamily="65" charset="-120"/>
                </a:rPr>
                <a:t>PLC</a:t>
              </a:r>
              <a:r>
                <a:rPr lang="zh-TW" altLang="en-US" sz="2400" b="1" dirty="0">
                  <a:solidFill>
                    <a:srgbClr val="FF0000"/>
                  </a:solidFill>
                  <a:latin typeface="Times New Roman" pitchFamily="18" charset="0"/>
                  <a:ea typeface="標楷體" pitchFamily="65" charset="-120"/>
                </a:rPr>
                <a:t> </a:t>
              </a:r>
              <a:r>
                <a:rPr lang="en-US" altLang="zh-TW" sz="2400" b="1" dirty="0">
                  <a:solidFill>
                    <a:srgbClr val="FF0000"/>
                  </a:solidFill>
                  <a:latin typeface="Times New Roman" pitchFamily="18" charset="0"/>
                  <a:ea typeface="標楷體" pitchFamily="65" charset="-120"/>
                </a:rPr>
                <a:t>/</a:t>
              </a:r>
              <a:r>
                <a:rPr lang="zh-TW" altLang="en-US" sz="2400" b="1" dirty="0">
                  <a:solidFill>
                    <a:srgbClr val="FF0000"/>
                  </a:solidFill>
                  <a:latin typeface="Times New Roman" pitchFamily="18" charset="0"/>
                  <a:ea typeface="標楷體" pitchFamily="65" charset="-120"/>
                </a:rPr>
                <a:t> </a:t>
              </a:r>
              <a:r>
                <a:rPr lang="en-US" altLang="zh-TW" sz="2400" b="1" dirty="0">
                  <a:solidFill>
                    <a:srgbClr val="FF0000"/>
                  </a:solidFill>
                  <a:latin typeface="Times New Roman" pitchFamily="18" charset="0"/>
                  <a:ea typeface="標楷體" pitchFamily="65" charset="-120"/>
                </a:rPr>
                <a:t>DCS</a:t>
              </a:r>
              <a:r>
                <a:rPr lang="zh-TW" altLang="en-US" sz="2400" b="1" dirty="0">
                  <a:solidFill>
                    <a:srgbClr val="FF0000"/>
                  </a:solidFill>
                  <a:latin typeface="Times New Roman" pitchFamily="18" charset="0"/>
                  <a:ea typeface="標楷體" pitchFamily="65" charset="-120"/>
                </a:rPr>
                <a:t> </a:t>
              </a:r>
              <a:r>
                <a:rPr lang="en-US" altLang="zh-TW" sz="2400" b="1" dirty="0">
                  <a:solidFill>
                    <a:srgbClr val="FF0000"/>
                  </a:solidFill>
                  <a:latin typeface="Times New Roman" pitchFamily="18" charset="0"/>
                  <a:ea typeface="標楷體" pitchFamily="65" charset="-120"/>
                </a:rPr>
                <a:t>controller</a:t>
              </a:r>
            </a:p>
          </p:txBody>
        </p:sp>
        <p:grpSp>
          <p:nvGrpSpPr>
            <p:cNvPr id="81" name="群組 80"/>
            <p:cNvGrpSpPr/>
            <p:nvPr/>
          </p:nvGrpSpPr>
          <p:grpSpPr>
            <a:xfrm>
              <a:off x="103495" y="1330239"/>
              <a:ext cx="1732201" cy="2991131"/>
              <a:chOff x="103495" y="1330239"/>
              <a:chExt cx="1732201" cy="2991131"/>
            </a:xfrm>
          </p:grpSpPr>
          <p:sp>
            <p:nvSpPr>
              <p:cNvPr id="85" name="圓角矩形 84"/>
              <p:cNvSpPr/>
              <p:nvPr/>
            </p:nvSpPr>
            <p:spPr>
              <a:xfrm>
                <a:off x="103495" y="1776223"/>
                <a:ext cx="1732201" cy="2545147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b="1" dirty="0">
                    <a:solidFill>
                      <a:srgbClr val="0000CC"/>
                    </a:solidFill>
                  </a:rPr>
                  <a:t>按鈕開關</a:t>
                </a:r>
                <a:endParaRPr lang="en-US" altLang="zh-TW" sz="2000" b="1" dirty="0">
                  <a:solidFill>
                    <a:srgbClr val="0000CC"/>
                  </a:solidFill>
                </a:endParaRPr>
              </a:p>
              <a:p>
                <a:pPr algn="ctr"/>
                <a:r>
                  <a:rPr lang="zh-TW" altLang="en-US" sz="2000" b="1" dirty="0">
                    <a:solidFill>
                      <a:srgbClr val="0000CC"/>
                    </a:solidFill>
                  </a:rPr>
                  <a:t>極限開關</a:t>
                </a:r>
                <a:endParaRPr lang="en-US" altLang="zh-TW" sz="2000" b="1" dirty="0">
                  <a:solidFill>
                    <a:srgbClr val="0000CC"/>
                  </a:solidFill>
                </a:endParaRPr>
              </a:p>
              <a:p>
                <a:pPr algn="ctr"/>
                <a:r>
                  <a:rPr lang="zh-TW" altLang="en-US" sz="2000" b="1" dirty="0">
                    <a:solidFill>
                      <a:srgbClr val="0000CC"/>
                    </a:solidFill>
                  </a:rPr>
                  <a:t>各種感應器</a:t>
                </a:r>
                <a:endParaRPr lang="en-US" altLang="zh-TW" sz="2000" b="1" dirty="0">
                  <a:solidFill>
                    <a:srgbClr val="0000CC"/>
                  </a:solidFill>
                </a:endParaRPr>
              </a:p>
              <a:p>
                <a:pPr algn="ctr"/>
                <a:r>
                  <a:rPr lang="zh-TW" altLang="en-US" sz="2000" b="1" dirty="0">
                    <a:solidFill>
                      <a:srgbClr val="0000CC"/>
                    </a:solidFill>
                  </a:rPr>
                  <a:t>類比信號</a:t>
                </a:r>
                <a:endParaRPr lang="en-US" altLang="zh-TW" sz="2000" b="1" dirty="0">
                  <a:solidFill>
                    <a:srgbClr val="0000CC"/>
                  </a:solidFill>
                </a:endParaRPr>
              </a:p>
              <a:p>
                <a:pPr algn="ctr"/>
                <a:r>
                  <a:rPr lang="en-US" altLang="zh-TW" sz="2000" b="1" dirty="0">
                    <a:solidFill>
                      <a:srgbClr val="0000CC"/>
                    </a:solidFill>
                  </a:rPr>
                  <a:t>…</a:t>
                </a:r>
              </a:p>
              <a:p>
                <a:pPr algn="ctr"/>
                <a:r>
                  <a:rPr lang="en-US" altLang="zh-TW" sz="2000" b="1" dirty="0">
                    <a:solidFill>
                      <a:srgbClr val="0000CC"/>
                    </a:solidFill>
                  </a:rPr>
                  <a:t>…</a:t>
                </a:r>
                <a:endParaRPr lang="zh-TW" altLang="en-US" sz="2000" b="1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86" name="Rectangle 1026"/>
              <p:cNvSpPr>
                <a:spLocks noChangeArrowheads="1"/>
              </p:cNvSpPr>
              <p:nvPr/>
            </p:nvSpPr>
            <p:spPr bwMode="auto">
              <a:xfrm>
                <a:off x="365027" y="1330239"/>
                <a:ext cx="1285151" cy="34795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>
                  <a:spcBef>
                    <a:spcPts val="1800"/>
                  </a:spcBef>
                </a:pPr>
                <a:r>
                  <a:rPr lang="zh-TW" altLang="en-US" sz="2000" b="1" dirty="0">
                    <a:solidFill>
                      <a:prstClr val="black"/>
                    </a:solidFill>
                    <a:latin typeface="新細明體"/>
                  </a:rPr>
                  <a:t>輸入元件</a:t>
                </a:r>
                <a:endParaRPr lang="en-US" altLang="zh-TW" sz="2000" b="1" dirty="0">
                  <a:solidFill>
                    <a:prstClr val="black"/>
                  </a:solidFill>
                  <a:latin typeface="新細明體"/>
                </a:endParaRPr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7365693" y="1399013"/>
              <a:ext cx="1783778" cy="2991131"/>
              <a:chOff x="179512" y="1330239"/>
              <a:chExt cx="1783778" cy="2991131"/>
            </a:xfrm>
          </p:grpSpPr>
          <p:sp>
            <p:nvSpPr>
              <p:cNvPr id="83" name="圓角矩形 82"/>
              <p:cNvSpPr/>
              <p:nvPr/>
            </p:nvSpPr>
            <p:spPr>
              <a:xfrm>
                <a:off x="179512" y="1776223"/>
                <a:ext cx="1783778" cy="2545147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b="1" dirty="0">
                    <a:solidFill>
                      <a:srgbClr val="0000CC"/>
                    </a:solidFill>
                  </a:rPr>
                  <a:t>指示燈</a:t>
                </a:r>
                <a:endParaRPr lang="en-US" altLang="zh-TW" sz="2000" b="1" dirty="0">
                  <a:solidFill>
                    <a:srgbClr val="0000CC"/>
                  </a:solidFill>
                </a:endParaRPr>
              </a:p>
              <a:p>
                <a:pPr algn="ctr"/>
                <a:r>
                  <a:rPr lang="zh-TW" altLang="en-US" sz="2000" b="1" dirty="0">
                    <a:solidFill>
                      <a:srgbClr val="0000CC"/>
                    </a:solidFill>
                  </a:rPr>
                  <a:t>電磁閥</a:t>
                </a:r>
                <a:endParaRPr lang="en-US" altLang="zh-TW" sz="2000" b="1" dirty="0">
                  <a:solidFill>
                    <a:srgbClr val="0000CC"/>
                  </a:solidFill>
                </a:endParaRPr>
              </a:p>
              <a:p>
                <a:pPr algn="ctr"/>
                <a:r>
                  <a:rPr lang="zh-TW" altLang="en-US" sz="2000" b="1" dirty="0">
                    <a:solidFill>
                      <a:srgbClr val="0000CC"/>
                    </a:solidFill>
                  </a:rPr>
                  <a:t>馬達驅動器</a:t>
                </a:r>
                <a:endParaRPr lang="en-US" altLang="zh-TW" sz="2000" b="1" dirty="0">
                  <a:solidFill>
                    <a:srgbClr val="0000CC"/>
                  </a:solidFill>
                </a:endParaRPr>
              </a:p>
              <a:p>
                <a:pPr algn="ctr"/>
                <a:r>
                  <a:rPr lang="zh-TW" altLang="en-US" sz="2000" b="1" dirty="0">
                    <a:solidFill>
                      <a:srgbClr val="0000CC"/>
                    </a:solidFill>
                  </a:rPr>
                  <a:t>類比信號</a:t>
                </a:r>
                <a:endParaRPr lang="en-US" altLang="zh-TW" sz="2000" b="1" dirty="0">
                  <a:solidFill>
                    <a:srgbClr val="0000CC"/>
                  </a:solidFill>
                </a:endParaRPr>
              </a:p>
              <a:p>
                <a:pPr algn="ctr"/>
                <a:r>
                  <a:rPr lang="en-US" altLang="zh-TW" sz="2000" b="1" dirty="0">
                    <a:solidFill>
                      <a:srgbClr val="0000CC"/>
                    </a:solidFill>
                  </a:rPr>
                  <a:t>…</a:t>
                </a:r>
              </a:p>
              <a:p>
                <a:pPr algn="ctr"/>
                <a:r>
                  <a:rPr lang="en-US" altLang="zh-TW" sz="2000" b="1" dirty="0">
                    <a:solidFill>
                      <a:srgbClr val="0000CC"/>
                    </a:solidFill>
                  </a:rPr>
                  <a:t>…</a:t>
                </a:r>
                <a:endParaRPr lang="zh-TW" altLang="en-US" sz="2000" b="1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84" name="Rectangle 1026"/>
              <p:cNvSpPr>
                <a:spLocks noChangeArrowheads="1"/>
              </p:cNvSpPr>
              <p:nvPr/>
            </p:nvSpPr>
            <p:spPr bwMode="auto">
              <a:xfrm>
                <a:off x="365027" y="1330239"/>
                <a:ext cx="1285151" cy="34795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>
                  <a:spcBef>
                    <a:spcPts val="1800"/>
                  </a:spcBef>
                </a:pPr>
                <a:r>
                  <a:rPr lang="zh-TW" altLang="en-US" sz="2000" b="1" dirty="0">
                    <a:solidFill>
                      <a:prstClr val="black"/>
                    </a:solidFill>
                    <a:latin typeface="新細明體"/>
                  </a:rPr>
                  <a:t>輸出元件</a:t>
                </a:r>
                <a:endParaRPr lang="en-US" altLang="zh-TW" sz="2000" b="1" dirty="0">
                  <a:solidFill>
                    <a:prstClr val="black"/>
                  </a:solidFill>
                  <a:latin typeface="新細明體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43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緊急避難逃生路線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3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  <p:pic>
        <p:nvPicPr>
          <p:cNvPr id="9" name="Picture 5" descr="D:\SCAN\SKMBT_C220121114094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1" t="9158" r="16287" b="20753"/>
          <a:stretch>
            <a:fillRect/>
          </a:stretch>
        </p:blipFill>
        <p:spPr bwMode="auto">
          <a:xfrm>
            <a:off x="467544" y="980728"/>
            <a:ext cx="8352927" cy="537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7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3662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五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監控中心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3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r>
              <a:rPr lang="zh-TW" altLang="en-US" dirty="0" smtClean="0">
                <a:solidFill>
                  <a:schemeClr val="accent2"/>
                </a:solidFill>
              </a:rPr>
              <a:t> 更換</a:t>
            </a:r>
            <a:r>
              <a:rPr lang="zh-TW" altLang="en-US" dirty="0">
                <a:solidFill>
                  <a:schemeClr val="accent2"/>
                </a:solidFill>
              </a:rPr>
              <a:t>重要設備時變更管理</a:t>
            </a:r>
            <a:r>
              <a:rPr lang="zh-TW" altLang="en-US" dirty="0" smtClean="0">
                <a:solidFill>
                  <a:schemeClr val="accent2"/>
                </a:solidFill>
              </a:rPr>
              <a:t>程序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30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827700" y="2698970"/>
            <a:ext cx="1475904" cy="128758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/>
            <a:r>
              <a:rPr lang="zh-TW" altLang="en-US" sz="18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危害辨識和風險評鑑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827700" y="4734507"/>
            <a:ext cx="2051968" cy="130616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/>
            <a:r>
              <a:rPr lang="zh-TW" altLang="en-US" sz="18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安裝測試</a:t>
            </a:r>
            <a:endParaRPr lang="en-US" altLang="zh-TW" sz="1800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lvl="0"/>
            <a:r>
              <a:rPr lang="en-US" altLang="zh-TW" sz="1800" dirty="0">
                <a:latin typeface="標楷體" pitchFamily="65" charset="-120"/>
                <a:ea typeface="標楷體" pitchFamily="65" charset="-120"/>
              </a:rPr>
              <a:t>(JSA</a:t>
            </a:r>
            <a:r>
              <a:rPr lang="zh-TW" altLang="en-US" sz="1800" dirty="0" smtClean="0">
                <a:latin typeface="標楷體" pitchFamily="65" charset="-120"/>
                <a:ea typeface="標楷體" pitchFamily="65" charset="-120"/>
              </a:rPr>
              <a:t>、防</a:t>
            </a:r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呆機制</a:t>
            </a:r>
            <a:r>
              <a:rPr lang="en-US" altLang="zh-TW" sz="1800" dirty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1800" dirty="0"/>
          </a:p>
        </p:txBody>
      </p:sp>
      <p:sp>
        <p:nvSpPr>
          <p:cNvPr id="9" name="圓角矩形 8"/>
          <p:cNvSpPr/>
          <p:nvPr/>
        </p:nvSpPr>
        <p:spPr>
          <a:xfrm>
            <a:off x="3077820" y="2698970"/>
            <a:ext cx="1584176" cy="128758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/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變更管理之</a:t>
            </a:r>
            <a:r>
              <a:rPr lang="zh-TW" altLang="en-US" sz="18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申請與審核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3299923" y="4734507"/>
            <a:ext cx="1440000" cy="12946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/>
            <a:r>
              <a:rPr lang="zh-TW" altLang="en-US" sz="18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文件更新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160178" y="4734507"/>
            <a:ext cx="1440000" cy="12946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/>
            <a:r>
              <a:rPr lang="zh-TW" altLang="en-US" sz="18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教育訓練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436212" y="2698970"/>
            <a:ext cx="3024220" cy="128758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/>
            <a:r>
              <a:rPr lang="zh-TW" altLang="en-US" sz="18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變更設計</a:t>
            </a:r>
            <a:endParaRPr lang="en-US" altLang="zh-TW" sz="1800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lvl="0"/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含</a:t>
            </a:r>
            <a:r>
              <a:rPr lang="zh-TW" altLang="en-US" sz="18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相關圖件或資料之修改</a:t>
            </a:r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，例如：標準作業程序書</a:t>
            </a:r>
            <a:endParaRPr lang="zh-TW" altLang="en-US" sz="1800" dirty="0"/>
          </a:p>
        </p:txBody>
      </p:sp>
      <p:sp>
        <p:nvSpPr>
          <p:cNvPr id="15" name="圓角矩形 14"/>
          <p:cNvSpPr/>
          <p:nvPr/>
        </p:nvSpPr>
        <p:spPr>
          <a:xfrm>
            <a:off x="7020432" y="4734508"/>
            <a:ext cx="1440000" cy="130616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/>
            <a:r>
              <a:rPr lang="zh-TW" altLang="en-US" sz="18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完成</a:t>
            </a:r>
            <a:endParaRPr lang="en-US" altLang="zh-TW" sz="1800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lvl="0"/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變更管理</a:t>
            </a:r>
            <a:endParaRPr lang="zh-TW" altLang="en-US" sz="1800" dirty="0"/>
          </a:p>
        </p:txBody>
      </p:sp>
      <p:cxnSp>
        <p:nvCxnSpPr>
          <p:cNvPr id="22" name="直線單箭頭接點 21"/>
          <p:cNvCxnSpPr>
            <a:stCxn id="6" idx="3"/>
            <a:endCxn id="9" idx="1"/>
          </p:cNvCxnSpPr>
          <p:nvPr/>
        </p:nvCxnSpPr>
        <p:spPr bwMode="auto">
          <a:xfrm>
            <a:off x="2303604" y="3342760"/>
            <a:ext cx="774216" cy="0"/>
          </a:xfrm>
          <a:prstGeom prst="straightConnector1">
            <a:avLst/>
          </a:prstGeom>
          <a:ln w="38100" cmpd="sng">
            <a:headEnd type="none" w="med" len="med"/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9" idx="3"/>
            <a:endCxn id="14" idx="1"/>
          </p:cNvCxnSpPr>
          <p:nvPr/>
        </p:nvCxnSpPr>
        <p:spPr bwMode="auto">
          <a:xfrm>
            <a:off x="4661996" y="3342760"/>
            <a:ext cx="774216" cy="0"/>
          </a:xfrm>
          <a:prstGeom prst="straightConnector1">
            <a:avLst/>
          </a:prstGeom>
          <a:ln w="38100" cmpd="sng">
            <a:headEnd type="none" w="med" len="med"/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/>
          <p:cNvCxnSpPr>
            <a:stCxn id="14" idx="2"/>
            <a:endCxn id="8" idx="0"/>
          </p:cNvCxnSpPr>
          <p:nvPr/>
        </p:nvCxnSpPr>
        <p:spPr bwMode="auto">
          <a:xfrm rot="5400000">
            <a:off x="4027025" y="1813209"/>
            <a:ext cx="747957" cy="5094638"/>
          </a:xfrm>
          <a:prstGeom prst="bentConnector3">
            <a:avLst/>
          </a:prstGeom>
          <a:ln w="38100" cmpd="sng">
            <a:headEnd type="none" w="med" len="med"/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8" idx="3"/>
            <a:endCxn id="11" idx="1"/>
          </p:cNvCxnSpPr>
          <p:nvPr/>
        </p:nvCxnSpPr>
        <p:spPr bwMode="auto">
          <a:xfrm flipV="1">
            <a:off x="2879668" y="5381839"/>
            <a:ext cx="420255" cy="5750"/>
          </a:xfrm>
          <a:prstGeom prst="straightConnector1">
            <a:avLst/>
          </a:prstGeom>
          <a:ln w="38100" cmpd="sng">
            <a:headEnd type="none" w="med" len="med"/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1" idx="3"/>
            <a:endCxn id="13" idx="1"/>
          </p:cNvCxnSpPr>
          <p:nvPr/>
        </p:nvCxnSpPr>
        <p:spPr bwMode="auto">
          <a:xfrm>
            <a:off x="4739923" y="5381839"/>
            <a:ext cx="420255" cy="0"/>
          </a:xfrm>
          <a:prstGeom prst="straightConnector1">
            <a:avLst/>
          </a:prstGeom>
          <a:ln w="38100" cmpd="sng">
            <a:headEnd type="none" w="med" len="med"/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3" idx="3"/>
            <a:endCxn id="15" idx="1"/>
          </p:cNvCxnSpPr>
          <p:nvPr/>
        </p:nvCxnSpPr>
        <p:spPr bwMode="auto">
          <a:xfrm>
            <a:off x="6600178" y="5381839"/>
            <a:ext cx="420254" cy="5750"/>
          </a:xfrm>
          <a:prstGeom prst="straightConnector1">
            <a:avLst/>
          </a:prstGeom>
          <a:ln w="38100" cmpd="sng">
            <a:headEnd type="none" w="med" len="med"/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43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11428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五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監控中心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4)</a:t>
            </a:r>
            <a:r>
              <a:rPr lang="zh-TW" altLang="en-US" dirty="0" smtClean="0">
                <a:solidFill>
                  <a:schemeClr val="accent2"/>
                </a:solidFill>
              </a:rPr>
              <a:t>維護</a:t>
            </a:r>
            <a:r>
              <a:rPr lang="zh-TW" altLang="en-US" dirty="0">
                <a:solidFill>
                  <a:schemeClr val="accent2"/>
                </a:solidFill>
              </a:rPr>
              <a:t>監控系統工作</a:t>
            </a:r>
            <a:r>
              <a:rPr lang="zh-TW" altLang="en-US" dirty="0" smtClean="0">
                <a:solidFill>
                  <a:schemeClr val="accent2"/>
                </a:solidFill>
              </a:rPr>
              <a:t>期間</a:t>
            </a:r>
            <a:r>
              <a:rPr lang="en-US" altLang="zh-TW" dirty="0" smtClean="0">
                <a:solidFill>
                  <a:schemeClr val="accent2"/>
                </a:solidFill>
              </a:rPr>
              <a:t>(</a:t>
            </a:r>
            <a:r>
              <a:rPr lang="zh-TW" altLang="en-US" dirty="0" smtClean="0">
                <a:solidFill>
                  <a:schemeClr val="accent2"/>
                </a:solidFill>
              </a:rPr>
              <a:t>電動</a:t>
            </a:r>
            <a:r>
              <a:rPr lang="zh-TW" altLang="en-US" dirty="0">
                <a:solidFill>
                  <a:schemeClr val="accent2"/>
                </a:solidFill>
              </a:rPr>
              <a:t>閥操作及維修之標準作業</a:t>
            </a:r>
            <a:r>
              <a:rPr lang="zh-TW" altLang="en-US" dirty="0" smtClean="0">
                <a:solidFill>
                  <a:schemeClr val="accent2"/>
                </a:solidFill>
              </a:rPr>
              <a:t>程序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279485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31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5" name="矩形 11"/>
          <p:cNvSpPr>
            <a:spLocks noChangeArrowheads="1"/>
          </p:cNvSpPr>
          <p:nvPr/>
        </p:nvSpPr>
        <p:spPr bwMode="auto">
          <a:xfrm>
            <a:off x="2988618" y="2780928"/>
            <a:ext cx="5687838" cy="3698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just" eaLnBrk="1" hangingPunct="1"/>
            <a:r>
              <a:rPr lang="zh-TW" altLang="zh-TW" sz="1800" dirty="0"/>
              <a:t>電動閥控制權</a:t>
            </a:r>
            <a:r>
              <a:rPr lang="zh-TW" altLang="zh-TW" sz="1800" dirty="0">
                <a:solidFill>
                  <a:srgbClr val="FF0000"/>
                </a:solidFill>
              </a:rPr>
              <a:t>設置為</a:t>
            </a:r>
            <a:r>
              <a:rPr lang="en-US" altLang="zh-TW" sz="1800" dirty="0">
                <a:solidFill>
                  <a:srgbClr val="FF0000"/>
                </a:solidFill>
              </a:rPr>
              <a:t>LOCAL</a:t>
            </a:r>
            <a:r>
              <a:rPr lang="zh-TW" altLang="zh-TW" sz="1800" dirty="0"/>
              <a:t>。</a:t>
            </a:r>
            <a:endParaRPr lang="zh-TW" altLang="en-US" sz="1800" dirty="0"/>
          </a:p>
        </p:txBody>
      </p:sp>
      <p:sp>
        <p:nvSpPr>
          <p:cNvPr id="6" name="矩形 12"/>
          <p:cNvSpPr>
            <a:spLocks noChangeArrowheads="1"/>
          </p:cNvSpPr>
          <p:nvPr/>
        </p:nvSpPr>
        <p:spPr bwMode="auto">
          <a:xfrm>
            <a:off x="2988618" y="3563566"/>
            <a:ext cx="5687838" cy="369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just" eaLnBrk="1" hangingPunct="1"/>
            <a:r>
              <a:rPr lang="zh-TW" altLang="zh-TW" sz="1800" dirty="0"/>
              <a:t>確定</a:t>
            </a:r>
            <a:r>
              <a:rPr lang="zh-TW" altLang="zh-TW" sz="1800" dirty="0">
                <a:solidFill>
                  <a:srgbClr val="FF0000"/>
                </a:solidFill>
              </a:rPr>
              <a:t>控制器設定值、軟體備份及版本</a:t>
            </a:r>
            <a:r>
              <a:rPr lang="zh-TW" altLang="zh-TW" sz="1800" dirty="0"/>
              <a:t>為最新</a:t>
            </a:r>
            <a:endParaRPr lang="zh-TW" altLang="en-US" sz="1800" dirty="0"/>
          </a:p>
        </p:txBody>
      </p:sp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2988618" y="4245397"/>
            <a:ext cx="5687838" cy="647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just" eaLnBrk="1" hangingPunct="1"/>
            <a:r>
              <a:rPr lang="zh-TW" altLang="zh-TW" sz="1800" dirty="0"/>
              <a:t>現場供氣作業流程、</a:t>
            </a:r>
            <a:r>
              <a:rPr lang="zh-TW" altLang="zh-TW" sz="1800" dirty="0">
                <a:solidFill>
                  <a:srgbClr val="FF0000"/>
                </a:solidFill>
              </a:rPr>
              <a:t>閥門狀態</a:t>
            </a:r>
            <a:r>
              <a:rPr lang="zh-TW" altLang="zh-TW" sz="1800" dirty="0"/>
              <a:t>、減壓設定檢視，並與監控中心核對，做成記錄。</a:t>
            </a:r>
            <a:endParaRPr lang="zh-TW" altLang="en-US" sz="1800" dirty="0"/>
          </a:p>
        </p:txBody>
      </p:sp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2988618" y="5189538"/>
            <a:ext cx="5687838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just" eaLnBrk="1" hangingPunct="1"/>
            <a:r>
              <a:rPr lang="zh-TW" altLang="zh-TW" sz="1800" dirty="0"/>
              <a:t>有</a:t>
            </a:r>
            <a:r>
              <a:rPr lang="zh-TW" altLang="zh-TW" sz="1800" dirty="0">
                <a:solidFill>
                  <a:srgbClr val="FF0000"/>
                </a:solidFill>
              </a:rPr>
              <a:t>雙向以上可供氣之管線儘可能全開啟</a:t>
            </a:r>
            <a:r>
              <a:rPr lang="zh-TW" altLang="zh-TW" sz="1800" dirty="0"/>
              <a:t>，做為備用管道。</a:t>
            </a:r>
            <a:endParaRPr lang="zh-TW" altLang="en-US" sz="1800" dirty="0"/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2988618" y="5757491"/>
            <a:ext cx="5687838" cy="92333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just" eaLnBrk="1" hangingPunct="1"/>
            <a:r>
              <a:rPr lang="zh-TW" altLang="zh-TW" sz="1800" dirty="0">
                <a:solidFill>
                  <a:srgbClr val="FF0000"/>
                </a:solidFill>
              </a:rPr>
              <a:t>電動閥旋鈕切換至</a:t>
            </a:r>
            <a:r>
              <a:rPr lang="en-US" altLang="zh-TW" sz="1800" dirty="0">
                <a:solidFill>
                  <a:srgbClr val="FF0000"/>
                </a:solidFill>
              </a:rPr>
              <a:t>LOCAL</a:t>
            </a:r>
            <a:r>
              <a:rPr lang="zh-TW" altLang="zh-TW" sz="1800" dirty="0">
                <a:solidFill>
                  <a:srgbClr val="FF0000"/>
                </a:solidFill>
              </a:rPr>
              <a:t>或</a:t>
            </a:r>
            <a:r>
              <a:rPr lang="en-US" altLang="zh-TW" sz="1800" dirty="0">
                <a:solidFill>
                  <a:srgbClr val="FF0000"/>
                </a:solidFill>
              </a:rPr>
              <a:t>STOP</a:t>
            </a:r>
            <a:r>
              <a:rPr lang="zh-TW" altLang="zh-TW" sz="1800" dirty="0">
                <a:solidFill>
                  <a:srgbClr val="FF0000"/>
                </a:solidFill>
              </a:rPr>
              <a:t>位置</a:t>
            </a:r>
            <a:r>
              <a:rPr lang="zh-TW" altLang="zh-TW" sz="1800" dirty="0"/>
              <a:t>，如</a:t>
            </a:r>
            <a:r>
              <a:rPr lang="zh-TW" altLang="zh-TW" sz="1800" dirty="0">
                <a:solidFill>
                  <a:srgbClr val="FF0000"/>
                </a:solidFill>
              </a:rPr>
              <a:t>無法作切換</a:t>
            </a:r>
            <a:r>
              <a:rPr lang="zh-TW" altLang="zh-TW" sz="1800" dirty="0"/>
              <a:t>則需將</a:t>
            </a:r>
            <a:r>
              <a:rPr lang="zh-TW" altLang="zh-TW" sz="1800" dirty="0">
                <a:solidFill>
                  <a:srgbClr val="FF0000"/>
                </a:solidFill>
              </a:rPr>
              <a:t>站模式控制權置於</a:t>
            </a:r>
            <a:r>
              <a:rPr lang="en-US" altLang="zh-TW" sz="1800" dirty="0">
                <a:solidFill>
                  <a:srgbClr val="FF0000"/>
                </a:solidFill>
              </a:rPr>
              <a:t>LOCAL</a:t>
            </a:r>
            <a:r>
              <a:rPr lang="zh-TW" altLang="zh-TW" sz="1800" dirty="0"/>
              <a:t>，並</a:t>
            </a:r>
            <a:r>
              <a:rPr lang="zh-TW" altLang="zh-TW" sz="1800" dirty="0">
                <a:solidFill>
                  <a:srgbClr val="FF0000"/>
                </a:solidFill>
              </a:rPr>
              <a:t>關閉動力電源</a:t>
            </a:r>
            <a:r>
              <a:rPr lang="zh-TW" altLang="zh-TW" sz="1800" dirty="0"/>
              <a:t>，以避免閥件因誤訊號等產生誤動作造成損害。</a:t>
            </a:r>
            <a:endParaRPr lang="zh-TW" altLang="en-US" sz="1800" dirty="0"/>
          </a:p>
        </p:txBody>
      </p:sp>
      <p:sp>
        <p:nvSpPr>
          <p:cNvPr id="10" name="矩形 16"/>
          <p:cNvSpPr>
            <a:spLocks noChangeArrowheads="1"/>
          </p:cNvSpPr>
          <p:nvPr/>
        </p:nvSpPr>
        <p:spPr bwMode="auto">
          <a:xfrm>
            <a:off x="915634" y="2247255"/>
            <a:ext cx="540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en-US" altLang="zh-TW" sz="2400" dirty="0" smtClean="0">
                <a:solidFill>
                  <a:srgbClr val="0000FF"/>
                </a:solidFill>
              </a:rPr>
              <a:t>A.</a:t>
            </a:r>
            <a:r>
              <a:rPr lang="zh-TW" altLang="zh-TW" sz="2400" dirty="0">
                <a:solidFill>
                  <a:srgbClr val="FF0000"/>
                </a:solidFill>
              </a:rPr>
              <a:t>設備確認</a:t>
            </a:r>
            <a:r>
              <a:rPr lang="zh-TW" altLang="zh-TW" sz="2400" dirty="0">
                <a:solidFill>
                  <a:srgbClr val="0000FF"/>
                </a:solidFill>
              </a:rPr>
              <a:t>及輸氣設備</a:t>
            </a:r>
            <a:r>
              <a:rPr lang="zh-TW" altLang="zh-TW" sz="2400" dirty="0">
                <a:solidFill>
                  <a:srgbClr val="FF0000"/>
                </a:solidFill>
              </a:rPr>
              <a:t>防範與隔離措施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83568" y="2780929"/>
            <a:ext cx="2089150" cy="3727113"/>
            <a:chOff x="986358" y="2565102"/>
            <a:chExt cx="2089150" cy="3677486"/>
          </a:xfrm>
        </p:grpSpPr>
        <p:sp>
          <p:nvSpPr>
            <p:cNvPr id="12" name="圓角矩形 11"/>
            <p:cNvSpPr/>
            <p:nvPr/>
          </p:nvSpPr>
          <p:spPr>
            <a:xfrm>
              <a:off x="986358" y="2565102"/>
              <a:ext cx="2089150" cy="36036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4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電動閥控制權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986358" y="3357265"/>
              <a:ext cx="2089150" cy="360362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4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控制器設定值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1022870" y="4149427"/>
              <a:ext cx="2016125" cy="36036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300" dirty="0" smtClean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現場</a:t>
              </a:r>
              <a:r>
                <a:rPr lang="zh-TW" altLang="en-US" sz="23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閥門</a:t>
              </a:r>
              <a:r>
                <a:rPr lang="zh-TW" altLang="en-US" sz="2300" dirty="0" smtClean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確認</a:t>
              </a:r>
              <a:endParaRPr lang="zh-TW" altLang="en-US" sz="23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1022871" y="4941590"/>
              <a:ext cx="2016124" cy="360362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4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備援</a:t>
              </a: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1022871" y="5882225"/>
              <a:ext cx="2016125" cy="36036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4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電動閥旋鈕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 rot="5400000">
              <a:off x="1869151" y="3807513"/>
              <a:ext cx="396044" cy="28803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scene3d>
              <a:camera prst="orthographicFront"/>
              <a:lightRig rig="sunset" dir="t"/>
            </a:scene3d>
            <a:sp3d prstMaterial="metal">
              <a:bevelT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8" name="向右箭號 17"/>
            <p:cNvSpPr/>
            <p:nvPr/>
          </p:nvSpPr>
          <p:spPr>
            <a:xfrm rot="5400000">
              <a:off x="1869151" y="3015425"/>
              <a:ext cx="396044" cy="28803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scene3d>
              <a:camera prst="orthographicFront"/>
              <a:lightRig rig="sunset" dir="t"/>
            </a:scene3d>
            <a:sp3d prstMaterial="metal">
              <a:bevelT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9" name="向右箭號 18"/>
            <p:cNvSpPr/>
            <p:nvPr/>
          </p:nvSpPr>
          <p:spPr>
            <a:xfrm rot="5400000">
              <a:off x="1869151" y="4599601"/>
              <a:ext cx="396044" cy="28803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scene3d>
              <a:camera prst="orthographicFront"/>
              <a:lightRig rig="sunset" dir="t"/>
            </a:scene3d>
            <a:sp3d prstMaterial="metal">
              <a:bevelT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0" name="向右箭號 19"/>
            <p:cNvSpPr/>
            <p:nvPr/>
          </p:nvSpPr>
          <p:spPr>
            <a:xfrm rot="5400000">
              <a:off x="1794902" y="5465939"/>
              <a:ext cx="544543" cy="28803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scene3d>
              <a:camera prst="orthographicFront"/>
              <a:lightRig rig="sunset" dir="t"/>
            </a:scene3d>
            <a:sp3d prstMaterial="metal">
              <a:bevelT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81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37186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五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監控中心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4)</a:t>
            </a:r>
            <a:r>
              <a:rPr lang="zh-TW" altLang="en-US" dirty="0" smtClean="0">
                <a:solidFill>
                  <a:schemeClr val="accent2"/>
                </a:solidFill>
              </a:rPr>
              <a:t>維護</a:t>
            </a:r>
            <a:r>
              <a:rPr lang="zh-TW" altLang="en-US" dirty="0">
                <a:solidFill>
                  <a:schemeClr val="accent2"/>
                </a:solidFill>
              </a:rPr>
              <a:t>監控系統工作</a:t>
            </a:r>
            <a:r>
              <a:rPr lang="zh-TW" altLang="en-US" dirty="0" smtClean="0">
                <a:solidFill>
                  <a:schemeClr val="accent2"/>
                </a:solidFill>
              </a:rPr>
              <a:t>期間</a:t>
            </a:r>
            <a:r>
              <a:rPr lang="en-US" altLang="zh-TW" dirty="0" smtClean="0">
                <a:solidFill>
                  <a:schemeClr val="accent2"/>
                </a:solidFill>
              </a:rPr>
              <a:t>(</a:t>
            </a:r>
            <a:r>
              <a:rPr lang="zh-TW" altLang="en-US" dirty="0" smtClean="0">
                <a:solidFill>
                  <a:schemeClr val="accent2"/>
                </a:solidFill>
              </a:rPr>
              <a:t>電動</a:t>
            </a:r>
            <a:r>
              <a:rPr lang="zh-TW" altLang="en-US" dirty="0">
                <a:solidFill>
                  <a:schemeClr val="accent2"/>
                </a:solidFill>
              </a:rPr>
              <a:t>閥操作及維修之標準作業</a:t>
            </a:r>
            <a:r>
              <a:rPr lang="zh-TW" altLang="en-US" dirty="0" smtClean="0">
                <a:solidFill>
                  <a:schemeClr val="accent2"/>
                </a:solidFill>
              </a:rPr>
              <a:t>程序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32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31" name="矩形 7"/>
          <p:cNvSpPr>
            <a:spLocks noChangeArrowheads="1"/>
          </p:cNvSpPr>
          <p:nvPr/>
        </p:nvSpPr>
        <p:spPr bwMode="auto">
          <a:xfrm>
            <a:off x="827584" y="2325744"/>
            <a:ext cx="32624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/>
            <a:r>
              <a:rPr lang="en-US" altLang="zh-TW" sz="2400" dirty="0">
                <a:solidFill>
                  <a:srgbClr val="FF0000"/>
                </a:solidFill>
              </a:rPr>
              <a:t>B</a:t>
            </a:r>
            <a:r>
              <a:rPr lang="en-US" altLang="zh-TW" sz="2400" dirty="0" smtClean="0">
                <a:solidFill>
                  <a:srgbClr val="FF0000"/>
                </a:solidFill>
              </a:rPr>
              <a:t>.</a:t>
            </a:r>
            <a:r>
              <a:rPr lang="zh-TW" altLang="zh-TW" sz="2400" dirty="0">
                <a:solidFill>
                  <a:srgbClr val="FF0000"/>
                </a:solidFill>
              </a:rPr>
              <a:t>減壓室控制權設定：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矩形 8"/>
          <p:cNvSpPr>
            <a:spLocks noChangeArrowheads="1"/>
          </p:cNvSpPr>
          <p:nvPr/>
        </p:nvSpPr>
        <p:spPr bwMode="auto">
          <a:xfrm>
            <a:off x="3147392" y="2787359"/>
            <a:ext cx="5313040" cy="646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just" eaLnBrk="1" hangingPunct="1"/>
            <a:r>
              <a:rPr lang="zh-TW" altLang="zh-TW" sz="1800" dirty="0">
                <a:solidFill>
                  <a:srgbClr val="FF0000"/>
                </a:solidFill>
              </a:rPr>
              <a:t>主線</a:t>
            </a:r>
            <a:r>
              <a:rPr lang="zh-TW" altLang="zh-TW" sz="1800" dirty="0"/>
              <a:t>減壓器前</a:t>
            </a:r>
            <a:r>
              <a:rPr lang="en-US" altLang="zh-TW" sz="1800" dirty="0">
                <a:solidFill>
                  <a:srgbClr val="FF0000"/>
                </a:solidFill>
              </a:rPr>
              <a:t>MOV</a:t>
            </a:r>
            <a:r>
              <a:rPr lang="zh-TW" altLang="zh-TW" sz="1800" dirty="0">
                <a:solidFill>
                  <a:srgbClr val="FF0000"/>
                </a:solidFill>
              </a:rPr>
              <a:t>現場旋鈕置於</a:t>
            </a:r>
            <a:r>
              <a:rPr lang="en-US" altLang="zh-TW" sz="1800" dirty="0">
                <a:solidFill>
                  <a:srgbClr val="FF0000"/>
                </a:solidFill>
              </a:rPr>
              <a:t>REMOTE</a:t>
            </a:r>
            <a:r>
              <a:rPr lang="zh-TW" altLang="zh-TW" sz="1800" dirty="0">
                <a:solidFill>
                  <a:srgbClr val="FF0000"/>
                </a:solidFill>
              </a:rPr>
              <a:t>位置</a:t>
            </a:r>
            <a:r>
              <a:rPr lang="zh-TW" altLang="zh-TW" sz="1800" dirty="0"/>
              <a:t>，</a:t>
            </a:r>
            <a:r>
              <a:rPr lang="en-US" altLang="zh-TW" sz="1800" dirty="0"/>
              <a:t>ESV</a:t>
            </a:r>
            <a:r>
              <a:rPr lang="zh-TW" altLang="zh-TW" sz="1800" dirty="0"/>
              <a:t>置於受信號連動作動位置。</a:t>
            </a:r>
            <a:endParaRPr lang="zh-TW" altLang="en-US" sz="1800" dirty="0"/>
          </a:p>
        </p:txBody>
      </p:sp>
      <p:sp>
        <p:nvSpPr>
          <p:cNvPr id="33" name="圓角矩形 32"/>
          <p:cNvSpPr/>
          <p:nvPr/>
        </p:nvSpPr>
        <p:spPr>
          <a:xfrm>
            <a:off x="755576" y="2882609"/>
            <a:ext cx="2089150" cy="3603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主線</a:t>
            </a:r>
            <a:r>
              <a:rPr lang="en-US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MOV&amp;ESV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755576" y="3650959"/>
            <a:ext cx="2089150" cy="3603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副線</a:t>
            </a:r>
            <a:r>
              <a:rPr lang="en-US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MOV&amp;ESV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5" name="矩形 11"/>
          <p:cNvSpPr>
            <a:spLocks noChangeArrowheads="1"/>
          </p:cNvSpPr>
          <p:nvPr/>
        </p:nvSpPr>
        <p:spPr bwMode="auto">
          <a:xfrm>
            <a:off x="3147392" y="3506496"/>
            <a:ext cx="5313040" cy="647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just" eaLnBrk="1" hangingPunct="1"/>
            <a:r>
              <a:rPr lang="zh-TW" altLang="zh-TW" sz="1800" dirty="0" smtClean="0">
                <a:solidFill>
                  <a:srgbClr val="FF0000"/>
                </a:solidFill>
              </a:rPr>
              <a:t>副</a:t>
            </a:r>
            <a:r>
              <a:rPr lang="zh-TW" altLang="zh-TW" sz="1800" dirty="0">
                <a:solidFill>
                  <a:srgbClr val="FF0000"/>
                </a:solidFill>
              </a:rPr>
              <a:t>線</a:t>
            </a:r>
            <a:r>
              <a:rPr lang="zh-TW" altLang="zh-TW" sz="1800" dirty="0"/>
              <a:t>減壓器前</a:t>
            </a:r>
            <a:r>
              <a:rPr lang="en-US" altLang="zh-TW" sz="1800" dirty="0">
                <a:solidFill>
                  <a:srgbClr val="FF0000"/>
                </a:solidFill>
              </a:rPr>
              <a:t>MOV</a:t>
            </a:r>
            <a:r>
              <a:rPr lang="zh-TW" altLang="zh-TW" sz="1800" dirty="0">
                <a:solidFill>
                  <a:srgbClr val="FF0000"/>
                </a:solidFill>
              </a:rPr>
              <a:t>現場旋鈕置於</a:t>
            </a:r>
            <a:r>
              <a:rPr lang="en-US" altLang="zh-TW" sz="1800" dirty="0">
                <a:solidFill>
                  <a:srgbClr val="FF0000"/>
                </a:solidFill>
              </a:rPr>
              <a:t>STOP</a:t>
            </a:r>
            <a:r>
              <a:rPr lang="zh-TW" altLang="zh-TW" sz="1800" dirty="0">
                <a:solidFill>
                  <a:srgbClr val="FF0000"/>
                </a:solidFill>
              </a:rPr>
              <a:t>或</a:t>
            </a:r>
            <a:r>
              <a:rPr lang="en-US" altLang="zh-TW" sz="1800" dirty="0">
                <a:solidFill>
                  <a:srgbClr val="FF0000"/>
                </a:solidFill>
              </a:rPr>
              <a:t>LOCAL</a:t>
            </a:r>
            <a:r>
              <a:rPr lang="zh-TW" altLang="zh-TW" sz="1800" dirty="0">
                <a:solidFill>
                  <a:srgbClr val="FF0000"/>
                </a:solidFill>
              </a:rPr>
              <a:t>位置</a:t>
            </a:r>
            <a:r>
              <a:rPr lang="zh-TW" altLang="zh-TW" sz="1800" dirty="0"/>
              <a:t>，</a:t>
            </a:r>
            <a:r>
              <a:rPr lang="en-US" altLang="zh-TW" sz="1800" dirty="0"/>
              <a:t>ESV</a:t>
            </a:r>
            <a:r>
              <a:rPr lang="zh-TW" altLang="zh-TW" sz="1800" dirty="0"/>
              <a:t>置於不受信號連動作動位置。</a:t>
            </a:r>
            <a:endParaRPr lang="zh-TW" altLang="en-US" sz="1800" dirty="0"/>
          </a:p>
        </p:txBody>
      </p:sp>
      <p:sp>
        <p:nvSpPr>
          <p:cNvPr id="36" name="矩形 12"/>
          <p:cNvSpPr>
            <a:spLocks noChangeArrowheads="1"/>
          </p:cNvSpPr>
          <p:nvPr/>
        </p:nvSpPr>
        <p:spPr bwMode="auto">
          <a:xfrm>
            <a:off x="900039" y="4298212"/>
            <a:ext cx="756039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266700" indent="-266700" algn="l" eaLnBrk="1" hangingPunct="1"/>
            <a:r>
              <a:rPr lang="en-US" altLang="zh-TW" sz="2400" dirty="0">
                <a:solidFill>
                  <a:srgbClr val="FF0000"/>
                </a:solidFill>
              </a:rPr>
              <a:t>C</a:t>
            </a:r>
            <a:r>
              <a:rPr lang="en-US" altLang="zh-TW" sz="2400" dirty="0" smtClean="0">
                <a:solidFill>
                  <a:srgbClr val="FF0000"/>
                </a:solidFill>
              </a:rPr>
              <a:t>.</a:t>
            </a:r>
            <a:r>
              <a:rPr lang="zh-TW" altLang="zh-TW" sz="2400" dirty="0">
                <a:solidFill>
                  <a:srgbClr val="FF0000"/>
                </a:solidFill>
              </a:rPr>
              <a:t>供應電廠重要設備（如過濾器、計量器等）前後</a:t>
            </a:r>
            <a:r>
              <a:rPr lang="en-US" altLang="zh-TW" sz="2400" dirty="0">
                <a:solidFill>
                  <a:srgbClr val="FF0000"/>
                </a:solidFill>
              </a:rPr>
              <a:t>MOV</a:t>
            </a:r>
            <a:r>
              <a:rPr lang="zh-TW" altLang="zh-TW" sz="2400" dirty="0">
                <a:solidFill>
                  <a:srgbClr val="FF0000"/>
                </a:solidFill>
              </a:rPr>
              <a:t>控制權設定：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矩形 13"/>
          <p:cNvSpPr>
            <a:spLocks noChangeArrowheads="1"/>
          </p:cNvSpPr>
          <p:nvPr/>
        </p:nvSpPr>
        <p:spPr bwMode="auto">
          <a:xfrm>
            <a:off x="3147392" y="5018589"/>
            <a:ext cx="5313040" cy="64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just" eaLnBrk="1" hangingPunct="1"/>
            <a:r>
              <a:rPr lang="zh-TW" altLang="zh-TW" sz="1800" dirty="0"/>
              <a:t>通氣線之</a:t>
            </a:r>
            <a:r>
              <a:rPr lang="zh-TW" altLang="zh-TW" sz="1800" dirty="0">
                <a:solidFill>
                  <a:srgbClr val="FF0000"/>
                </a:solidFill>
              </a:rPr>
              <a:t>設備前後</a:t>
            </a:r>
            <a:r>
              <a:rPr lang="en-US" altLang="zh-TW" sz="1800" dirty="0">
                <a:solidFill>
                  <a:srgbClr val="FF0000"/>
                </a:solidFill>
              </a:rPr>
              <a:t>MOV</a:t>
            </a:r>
            <a:r>
              <a:rPr lang="zh-TW" altLang="zh-TW" sz="1800" dirty="0">
                <a:solidFill>
                  <a:srgbClr val="FF0000"/>
                </a:solidFill>
              </a:rPr>
              <a:t>保持</a:t>
            </a:r>
            <a:r>
              <a:rPr lang="en-US" altLang="zh-TW" sz="1800" dirty="0">
                <a:solidFill>
                  <a:srgbClr val="FF0000"/>
                </a:solidFill>
              </a:rPr>
              <a:t>OPEN</a:t>
            </a:r>
            <a:r>
              <a:rPr lang="zh-TW" altLang="zh-TW" sz="1800" dirty="0"/>
              <a:t>，現場旋鈕置於</a:t>
            </a:r>
            <a:r>
              <a:rPr lang="en-US" altLang="zh-TW" sz="1800" dirty="0"/>
              <a:t>STOP</a:t>
            </a:r>
            <a:r>
              <a:rPr lang="zh-TW" altLang="zh-TW" sz="1800" dirty="0"/>
              <a:t>或</a:t>
            </a:r>
            <a:r>
              <a:rPr lang="en-US" altLang="zh-TW" sz="1800" dirty="0"/>
              <a:t>LOCAL</a:t>
            </a:r>
            <a:r>
              <a:rPr lang="zh-TW" altLang="zh-TW" sz="1800" dirty="0"/>
              <a:t>位置。</a:t>
            </a:r>
            <a:endParaRPr lang="zh-TW" altLang="en-US" sz="1800" dirty="0"/>
          </a:p>
        </p:txBody>
      </p:sp>
      <p:sp>
        <p:nvSpPr>
          <p:cNvPr id="38" name="圓角矩形 37"/>
          <p:cNvSpPr/>
          <p:nvPr/>
        </p:nvSpPr>
        <p:spPr>
          <a:xfrm>
            <a:off x="755577" y="5161464"/>
            <a:ext cx="2089149" cy="36036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通氣線</a:t>
            </a:r>
            <a:r>
              <a:rPr lang="en-US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MOV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9" name="矩形 15"/>
          <p:cNvSpPr>
            <a:spLocks noChangeArrowheads="1"/>
          </p:cNvSpPr>
          <p:nvPr/>
        </p:nvSpPr>
        <p:spPr bwMode="auto">
          <a:xfrm>
            <a:off x="3147392" y="5812339"/>
            <a:ext cx="5313040" cy="64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 eaLnBrk="0" hangingPunct="0"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1AC3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just" eaLnBrk="1" hangingPunct="1"/>
            <a:r>
              <a:rPr lang="zh-TW" altLang="zh-TW" sz="1800" dirty="0"/>
              <a:t>不通線之</a:t>
            </a:r>
            <a:r>
              <a:rPr lang="zh-TW" altLang="zh-TW" sz="1800" dirty="0">
                <a:solidFill>
                  <a:srgbClr val="FF0000"/>
                </a:solidFill>
              </a:rPr>
              <a:t>設備前後</a:t>
            </a:r>
            <a:r>
              <a:rPr lang="en-US" altLang="zh-TW" sz="1800" dirty="0">
                <a:solidFill>
                  <a:srgbClr val="FF0000"/>
                </a:solidFill>
              </a:rPr>
              <a:t>MOV</a:t>
            </a:r>
            <a:r>
              <a:rPr lang="zh-TW" altLang="zh-TW" sz="1800" dirty="0">
                <a:solidFill>
                  <a:srgbClr val="FF0000"/>
                </a:solidFill>
              </a:rPr>
              <a:t>保持</a:t>
            </a:r>
            <a:r>
              <a:rPr lang="en-US" altLang="zh-TW" sz="1800" dirty="0">
                <a:solidFill>
                  <a:srgbClr val="FF0000"/>
                </a:solidFill>
              </a:rPr>
              <a:t>SHUT</a:t>
            </a:r>
            <a:r>
              <a:rPr lang="zh-TW" altLang="zh-TW" sz="1800" dirty="0"/>
              <a:t>，現場旋鈕置於</a:t>
            </a:r>
            <a:r>
              <a:rPr lang="en-US" altLang="zh-TW" sz="1800" dirty="0"/>
              <a:t>REMOTE</a:t>
            </a:r>
            <a:r>
              <a:rPr lang="zh-TW" altLang="zh-TW" sz="1800" dirty="0"/>
              <a:t>位置。</a:t>
            </a:r>
            <a:endParaRPr lang="zh-TW" altLang="en-US" sz="1800" dirty="0"/>
          </a:p>
        </p:txBody>
      </p:sp>
      <p:sp>
        <p:nvSpPr>
          <p:cNvPr id="40" name="圓角矩形 39"/>
          <p:cNvSpPr/>
          <p:nvPr/>
        </p:nvSpPr>
        <p:spPr>
          <a:xfrm>
            <a:off x="755577" y="5953627"/>
            <a:ext cx="2089149" cy="3603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不通線</a:t>
            </a:r>
            <a:r>
              <a:rPr lang="en-US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MOV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55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五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監控中心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6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5)</a:t>
            </a:r>
            <a:r>
              <a:rPr lang="zh-TW" altLang="en-US" dirty="0" smtClean="0">
                <a:solidFill>
                  <a:schemeClr val="accent2"/>
                </a:solidFill>
              </a:rPr>
              <a:t> 操作</a:t>
            </a:r>
            <a:r>
              <a:rPr lang="zh-TW" altLang="en-US" dirty="0">
                <a:solidFill>
                  <a:schemeClr val="accent2"/>
                </a:solidFill>
              </a:rPr>
              <a:t>班與管線單位之關係</a:t>
            </a:r>
            <a:r>
              <a:rPr lang="en-US" altLang="zh-TW" dirty="0">
                <a:solidFill>
                  <a:schemeClr val="accent2"/>
                </a:solidFill>
              </a:rPr>
              <a:t>/</a:t>
            </a:r>
            <a:r>
              <a:rPr lang="zh-TW" altLang="en-US" dirty="0" smtClean="0">
                <a:solidFill>
                  <a:schemeClr val="accent2"/>
                </a:solidFill>
              </a:rPr>
              <a:t>互動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33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23270" y="2348880"/>
            <a:ext cx="2520000" cy="19796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0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操作班</a:t>
            </a:r>
            <a:endParaRPr lang="en-US" altLang="zh-TW" sz="2000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en-US" altLang="zh-TW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發現管線壓力</a:t>
            </a:r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或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流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量異常。</a:t>
            </a:r>
            <a:endParaRPr lang="en-US" altLang="zh-TW" sz="18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en-US" altLang="zh-TW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接獲</a:t>
            </a:r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高雄管線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中心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致電通報疑似洩漏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地點。</a:t>
            </a:r>
            <a:endParaRPr lang="zh-TW" altLang="en-US" sz="18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310987" y="2348880"/>
            <a:ext cx="2520000" cy="19796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0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管線班</a:t>
            </a:r>
            <a:endParaRPr lang="en-US" altLang="zh-TW" sz="2000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en-US" altLang="zh-TW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指派監理員前往現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場釐清管線是否洩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漏。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en-US" altLang="zh-TW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指派於附近巡管人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員前往確認。</a:t>
            </a:r>
            <a:endParaRPr lang="zh-TW" altLang="en-US" sz="18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596070" y="2440789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通知</a:t>
            </a:r>
            <a:endParaRPr lang="zh-TW" altLang="en-US" sz="2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向右箭號 9"/>
          <p:cNvSpPr/>
          <p:nvPr/>
        </p:nvSpPr>
        <p:spPr>
          <a:xfrm rot="10800000">
            <a:off x="2638280" y="3597882"/>
            <a:ext cx="648150" cy="29925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sunset" dir="t"/>
          </a:scene3d>
          <a:sp3d prstMaterial="metal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619719" y="382561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回報</a:t>
            </a:r>
            <a:endParaRPr lang="zh-TW" altLang="en-US" sz="2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6493539" y="2348881"/>
            <a:ext cx="2520000" cy="19796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0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高雄供氣中心</a:t>
            </a:r>
            <a:endParaRPr lang="en-US" altLang="zh-TW" sz="2000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en-US" altLang="zh-TW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如確認有洩漏則由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經理擔任指揮官進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行緊急應變。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23270" y="4655083"/>
            <a:ext cx="2520000" cy="15822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0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管線班</a:t>
            </a:r>
            <a:endParaRPr lang="en-US" altLang="zh-TW" sz="2000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en-US" altLang="zh-TW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監理員或勞務巡管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人員發現疑似管線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洩漏狀況。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310987" y="4655083"/>
            <a:ext cx="2539853" cy="15822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0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操作班</a:t>
            </a:r>
            <a:endParaRPr lang="en-US" altLang="zh-TW" sz="2000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en-US" altLang="zh-TW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管線壓力</a:t>
            </a:r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或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流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量是否異常。</a:t>
            </a:r>
            <a:endParaRPr lang="zh-TW" altLang="en-US" sz="18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endParaRPr lang="zh-TW" altLang="en-US" sz="16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493540" y="4655083"/>
            <a:ext cx="2519999" cy="15822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0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高雄供氣中心</a:t>
            </a:r>
            <a:endParaRPr lang="en-US" altLang="zh-TW" sz="2000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en-US" altLang="zh-TW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確認有洩漏則由經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理擔任指揮官進行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8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緊急應變。</a:t>
            </a:r>
            <a:endParaRPr lang="en-US" altLang="zh-TW" sz="18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向右箭號 16"/>
          <p:cNvSpPr/>
          <p:nvPr/>
        </p:nvSpPr>
        <p:spPr>
          <a:xfrm>
            <a:off x="2662222" y="5296571"/>
            <a:ext cx="648150" cy="29925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sunset" dir="t"/>
          </a:scene3d>
          <a:sp3d prstMaterial="metal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584276" y="4942329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通知</a:t>
            </a:r>
            <a:endParaRPr lang="zh-TW" altLang="en-US" sz="2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768668" y="2816340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通知</a:t>
            </a:r>
            <a:endParaRPr lang="zh-TW" altLang="en-US" sz="2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向右箭號 19"/>
          <p:cNvSpPr/>
          <p:nvPr/>
        </p:nvSpPr>
        <p:spPr>
          <a:xfrm>
            <a:off x="5852300" y="5296571"/>
            <a:ext cx="648150" cy="29925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sunset" dir="t"/>
          </a:scene3d>
          <a:sp3d prstMaterial="metal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67293" y="493293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通知</a:t>
            </a:r>
            <a:endParaRPr lang="zh-TW" altLang="en-US" sz="2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2659017" y="2809378"/>
            <a:ext cx="648150" cy="29925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sunset" dir="t"/>
          </a:scene3d>
          <a:sp3d prstMaterial="metal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5845792" y="3189068"/>
            <a:ext cx="648150" cy="29925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sunset" dir="t"/>
          </a:scene3d>
          <a:sp3d prstMaterial="metal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7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00" y="2966528"/>
            <a:ext cx="7657096" cy="3847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72808"/>
            <a:ext cx="8507288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五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監控中心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2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6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r>
              <a:rPr lang="zh-TW" altLang="en-US" dirty="0" smtClean="0">
                <a:solidFill>
                  <a:schemeClr val="accent2"/>
                </a:solidFill>
              </a:rPr>
              <a:t> 供</a:t>
            </a:r>
            <a:r>
              <a:rPr lang="zh-TW" altLang="en-US" dirty="0">
                <a:solidFill>
                  <a:schemeClr val="accent2"/>
                </a:solidFill>
              </a:rPr>
              <a:t>氣穩定操作</a:t>
            </a:r>
            <a:r>
              <a:rPr lang="zh-TW" altLang="en-US" dirty="0" smtClean="0">
                <a:solidFill>
                  <a:schemeClr val="accent2"/>
                </a:solidFill>
              </a:rPr>
              <a:t>流程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0"/>
              </a:spcBef>
              <a:buNone/>
            </a:pP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sz="2400" b="0" dirty="0" smtClean="0">
                <a:solidFill>
                  <a:schemeClr val="tx1"/>
                </a:solidFill>
              </a:rPr>
              <a:t>1</a:t>
            </a:r>
            <a:r>
              <a:rPr lang="en-US" altLang="zh-TW" sz="2400" b="0" dirty="0">
                <a:solidFill>
                  <a:schemeClr val="tx1"/>
                </a:solidFill>
              </a:rPr>
              <a:t>.</a:t>
            </a:r>
            <a:r>
              <a:rPr lang="zh-TW" altLang="en-US" sz="2400" b="0" dirty="0">
                <a:solidFill>
                  <a:srgbClr val="0000FF"/>
                </a:solidFill>
              </a:rPr>
              <a:t>監控總流量及上、中、下游壓力</a:t>
            </a:r>
            <a:r>
              <a:rPr lang="zh-TW" altLang="en-US" sz="2400" b="0" dirty="0">
                <a:solidFill>
                  <a:schemeClr val="tx1"/>
                </a:solidFill>
              </a:rPr>
              <a:t>是否符合工業用戶需求。如需調整則可請永安廠調高上游壓力、楠梓站不減壓或台電降載以維持整個供氣系統正常供氣</a:t>
            </a:r>
            <a:r>
              <a:rPr lang="zh-TW" altLang="en-US" sz="2400" b="0" dirty="0" smtClean="0">
                <a:solidFill>
                  <a:schemeClr val="tx1"/>
                </a:solidFill>
              </a:rPr>
              <a:t>。</a:t>
            </a:r>
            <a:endParaRPr lang="zh-TW" altLang="en-US" sz="2400" b="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34</a:t>
            </a:fld>
            <a:r>
              <a:rPr lang="zh-TW" altLang="en-US" smtClean="0"/>
              <a:t>頁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7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3"/>
            <a:ext cx="8283139" cy="422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72808"/>
            <a:ext cx="8507288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五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監控中心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2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6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r>
              <a:rPr lang="zh-TW" altLang="en-US" dirty="0" smtClean="0">
                <a:solidFill>
                  <a:schemeClr val="accent2"/>
                </a:solidFill>
              </a:rPr>
              <a:t> 供</a:t>
            </a:r>
            <a:r>
              <a:rPr lang="zh-TW" altLang="en-US" dirty="0">
                <a:solidFill>
                  <a:schemeClr val="accent2"/>
                </a:solidFill>
              </a:rPr>
              <a:t>氣穩定操作</a:t>
            </a:r>
            <a:r>
              <a:rPr lang="zh-TW" altLang="en-US" dirty="0" smtClean="0">
                <a:solidFill>
                  <a:schemeClr val="accent2"/>
                </a:solidFill>
              </a:rPr>
              <a:t>流程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0"/>
              </a:spcBef>
              <a:buNone/>
            </a:pPr>
            <a:r>
              <a:rPr lang="zh-TW" altLang="en-US" dirty="0">
                <a:solidFill>
                  <a:schemeClr val="accent2"/>
                </a:solidFill>
              </a:rPr>
              <a:t> </a:t>
            </a:r>
            <a:r>
              <a:rPr lang="en-US" altLang="zh-TW" sz="2400" b="0" dirty="0">
                <a:solidFill>
                  <a:schemeClr val="tx1"/>
                </a:solidFill>
              </a:rPr>
              <a:t>2</a:t>
            </a:r>
            <a:r>
              <a:rPr lang="en-US" altLang="zh-TW" sz="2400" b="0" dirty="0" smtClean="0">
                <a:solidFill>
                  <a:schemeClr val="tx1"/>
                </a:solidFill>
              </a:rPr>
              <a:t>.</a:t>
            </a:r>
            <a:r>
              <a:rPr lang="zh-TW" altLang="en-US" sz="2400" b="0" dirty="0">
                <a:solidFill>
                  <a:schemeClr val="tx1"/>
                </a:solidFill>
              </a:rPr>
              <a:t>監控</a:t>
            </a:r>
            <a:r>
              <a:rPr lang="zh-TW" altLang="en-US" sz="2400" b="0" dirty="0">
                <a:solidFill>
                  <a:srgbClr val="0000FF"/>
                </a:solidFill>
              </a:rPr>
              <a:t>主要閥門或減壓設備是否產生</a:t>
            </a:r>
            <a:r>
              <a:rPr lang="en-US" altLang="zh-TW" sz="2400" b="0" dirty="0">
                <a:solidFill>
                  <a:srgbClr val="0000FF"/>
                </a:solidFill>
              </a:rPr>
              <a:t>Alarm</a:t>
            </a:r>
            <a:r>
              <a:rPr lang="zh-TW" altLang="en-US" sz="2400" b="0" dirty="0">
                <a:solidFill>
                  <a:schemeClr val="tx1"/>
                </a:solidFill>
              </a:rPr>
              <a:t>，如有異常則立即進行調整、切換套或搶修以維持系統正常供氣。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35</a:t>
            </a:fld>
            <a:r>
              <a:rPr lang="zh-TW" altLang="en-US" smtClean="0"/>
              <a:t>頁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73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五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監控中心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7)</a:t>
            </a:r>
            <a:r>
              <a:rPr lang="zh-TW" altLang="en-US" dirty="0" smtClean="0">
                <a:solidFill>
                  <a:schemeClr val="accent2"/>
                </a:solidFill>
              </a:rPr>
              <a:t> 操作</a:t>
            </a:r>
            <a:r>
              <a:rPr lang="zh-TW" altLang="en-US" dirty="0">
                <a:solidFill>
                  <a:schemeClr val="accent2"/>
                </a:solidFill>
              </a:rPr>
              <a:t>人員</a:t>
            </a:r>
            <a:r>
              <a:rPr lang="en-US" altLang="zh-TW" dirty="0">
                <a:solidFill>
                  <a:schemeClr val="accent2"/>
                </a:solidFill>
              </a:rPr>
              <a:t>(</a:t>
            </a:r>
            <a:r>
              <a:rPr lang="zh-TW" altLang="en-US" dirty="0">
                <a:solidFill>
                  <a:schemeClr val="accent2"/>
                </a:solidFill>
              </a:rPr>
              <a:t>輪班</a:t>
            </a:r>
            <a:r>
              <a:rPr lang="en-US" altLang="zh-TW" dirty="0">
                <a:solidFill>
                  <a:schemeClr val="accent2"/>
                </a:solidFill>
              </a:rPr>
              <a:t>)</a:t>
            </a:r>
            <a:r>
              <a:rPr lang="zh-TW" altLang="en-US" dirty="0">
                <a:solidFill>
                  <a:schemeClr val="accent2"/>
                </a:solidFill>
              </a:rPr>
              <a:t>交接程序、流程與交接</a:t>
            </a:r>
            <a:r>
              <a:rPr lang="zh-TW" altLang="en-US" dirty="0" smtClean="0">
                <a:solidFill>
                  <a:schemeClr val="accent2"/>
                </a:solidFill>
              </a:rPr>
              <a:t>內容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625475" indent="0">
              <a:buNone/>
            </a:pP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依據</a:t>
            </a:r>
            <a:r>
              <a:rPr lang="zh-TW" altLang="en-US" sz="2400" b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本處「</a:t>
            </a:r>
            <a:r>
              <a:rPr lang="en-US" altLang="zh-TW" sz="2400" b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TL06-SW-09</a:t>
            </a:r>
            <a:r>
              <a:rPr lang="zh-TW" altLang="en-US" sz="2400" b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供氣中心值班作業工作指導書」及「</a:t>
            </a:r>
            <a:r>
              <a:rPr lang="en-US" altLang="zh-TW" sz="2400" b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TL06-SR-03-002</a:t>
            </a:r>
            <a:r>
              <a:rPr lang="zh-TW" altLang="en-US" sz="2400" b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值班交接紀錄表」辦理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。</a:t>
            </a:r>
            <a:endParaRPr lang="zh-TW" altLang="en-US" sz="2400" b="0" dirty="0">
              <a:solidFill>
                <a:schemeClr val="tx1"/>
              </a:solidFill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36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23528" y="2852936"/>
            <a:ext cx="8496944" cy="3456384"/>
            <a:chOff x="323528" y="3284984"/>
            <a:chExt cx="8496944" cy="3024336"/>
          </a:xfrm>
        </p:grpSpPr>
        <p:sp>
          <p:nvSpPr>
            <p:cNvPr id="26" name="圓角矩形 25"/>
            <p:cNvSpPr/>
            <p:nvPr/>
          </p:nvSpPr>
          <p:spPr>
            <a:xfrm>
              <a:off x="323528" y="3346973"/>
              <a:ext cx="2340000" cy="128758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r>
                <a:rPr lang="zh-TW" altLang="zh-TW" sz="1800" dirty="0">
                  <a:solidFill>
                    <a:schemeClr val="tx1"/>
                  </a:solidFill>
                  <a:latin typeface="標楷體" pitchFamily="65" charset="-120"/>
                </a:rPr>
                <a:t>交班人員向接班人員說明</a:t>
              </a:r>
              <a:r>
                <a:rPr lang="zh-TW" altLang="zh-TW" sz="1800" dirty="0">
                  <a:solidFill>
                    <a:srgbClr val="0000FF"/>
                  </a:solidFill>
                  <a:latin typeface="標楷體" pitchFamily="65" charset="-120"/>
                </a:rPr>
                <a:t>輸配</a:t>
              </a:r>
              <a:r>
                <a:rPr lang="zh-TW" altLang="en-US" sz="1800" dirty="0">
                  <a:solidFill>
                    <a:srgbClr val="0000FF"/>
                  </a:solidFill>
                  <a:latin typeface="標楷體" pitchFamily="65" charset="-120"/>
                </a:rPr>
                <a:t>氣狀況</a:t>
              </a:r>
              <a:r>
                <a:rPr lang="zh-TW" altLang="en-US" sz="1800" dirty="0">
                  <a:solidFill>
                    <a:schemeClr val="tx1"/>
                  </a:solidFill>
                  <a:latin typeface="標楷體" pitchFamily="65" charset="-120"/>
                </a:rPr>
                <a:t>是否</a:t>
              </a:r>
              <a:r>
                <a:rPr lang="zh-TW" altLang="en-US" sz="1800" dirty="0" smtClean="0">
                  <a:solidFill>
                    <a:schemeClr val="tx1"/>
                  </a:solidFill>
                  <a:latin typeface="標楷體" pitchFamily="65" charset="-120"/>
                </a:rPr>
                <a:t>異常，並</a:t>
              </a:r>
              <a:r>
                <a:rPr lang="zh-TW" altLang="en-US" sz="1800" dirty="0" smtClean="0">
                  <a:solidFill>
                    <a:srgbClr val="0000FF"/>
                  </a:solidFill>
                  <a:latin typeface="標楷體" pitchFamily="65" charset="-120"/>
                </a:rPr>
                <a:t>交接</a:t>
              </a:r>
              <a:r>
                <a:rPr lang="zh-TW" altLang="en-US" sz="1800" dirty="0">
                  <a:solidFill>
                    <a:srgbClr val="0000FF"/>
                  </a:solidFill>
                  <a:latin typeface="標楷體" pitchFamily="65" charset="-120"/>
                </a:rPr>
                <a:t>工作日誌</a:t>
              </a:r>
            </a:p>
          </p:txBody>
        </p:sp>
        <p:cxnSp>
          <p:nvCxnSpPr>
            <p:cNvPr id="27" name="直線單箭頭接點 26"/>
            <p:cNvCxnSpPr>
              <a:stCxn id="26" idx="2"/>
              <a:endCxn id="29" idx="0"/>
            </p:cNvCxnSpPr>
            <p:nvPr/>
          </p:nvCxnSpPr>
          <p:spPr bwMode="auto">
            <a:xfrm>
              <a:off x="1493528" y="4634553"/>
              <a:ext cx="0" cy="368604"/>
            </a:xfrm>
            <a:prstGeom prst="straightConnector1">
              <a:avLst/>
            </a:prstGeom>
            <a:ln w="38100" cmpd="sng">
              <a:headEnd type="none" w="med" len="med"/>
              <a:tailEnd type="triangle" w="med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圓角矩形 28"/>
            <p:cNvSpPr/>
            <p:nvPr/>
          </p:nvSpPr>
          <p:spPr>
            <a:xfrm>
              <a:off x="323528" y="5003157"/>
              <a:ext cx="2340000" cy="1306163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r>
                <a:rPr lang="zh-TW" altLang="zh-TW" sz="1800" dirty="0">
                  <a:solidFill>
                    <a:srgbClr val="0000FF"/>
                  </a:solidFill>
                  <a:latin typeface="標楷體" pitchFamily="65" charset="-120"/>
                </a:rPr>
                <a:t>幹線、環線、營業線</a:t>
              </a:r>
              <a:r>
                <a:rPr lang="zh-TW" altLang="en-US" sz="1800" dirty="0" smtClean="0">
                  <a:solidFill>
                    <a:srgbClr val="0000FF"/>
                  </a:solidFill>
                  <a:latin typeface="標楷體" pitchFamily="65" charset="-120"/>
                </a:rPr>
                <a:t>、</a:t>
              </a:r>
              <a:r>
                <a:rPr lang="en-US" altLang="zh-TW" sz="1800" dirty="0" smtClean="0">
                  <a:solidFill>
                    <a:srgbClr val="0000FF"/>
                  </a:solidFill>
                  <a:latin typeface="標楷體" pitchFamily="65" charset="-120"/>
                </a:rPr>
                <a:t> RTU</a:t>
              </a:r>
              <a:r>
                <a:rPr lang="zh-TW" altLang="zh-TW" sz="1800" dirty="0">
                  <a:solidFill>
                    <a:srgbClr val="0000FF"/>
                  </a:solidFill>
                  <a:latin typeface="標楷體" pitchFamily="65" charset="-120"/>
                </a:rPr>
                <a:t>遙讀系統</a:t>
              </a:r>
              <a:r>
                <a:rPr lang="zh-TW" altLang="zh-TW" sz="1800" dirty="0">
                  <a:solidFill>
                    <a:schemeClr val="tx1"/>
                  </a:solidFill>
                  <a:latin typeface="標楷體" pitchFamily="65" charset="-120"/>
                </a:rPr>
                <a:t>電腦工作站</a:t>
              </a:r>
              <a:r>
                <a:rPr lang="zh-TW" altLang="zh-TW" sz="1800" dirty="0" smtClean="0">
                  <a:solidFill>
                    <a:schemeClr val="tx1"/>
                  </a:solidFill>
                  <a:latin typeface="標楷體" pitchFamily="65" charset="-120"/>
                </a:rPr>
                <a:t>，</a:t>
              </a:r>
              <a:r>
                <a:rPr lang="zh-TW" altLang="en-US" sz="1800" dirty="0">
                  <a:solidFill>
                    <a:schemeClr val="tx1"/>
                  </a:solidFill>
                  <a:latin typeface="標楷體" pitchFamily="65" charset="-120"/>
                </a:rPr>
                <a:t>交接</a:t>
              </a:r>
              <a:r>
                <a:rPr lang="zh-TW" altLang="zh-TW" sz="1800" dirty="0" smtClean="0">
                  <a:solidFill>
                    <a:schemeClr val="tx1"/>
                  </a:solidFill>
                  <a:latin typeface="標楷體" pitchFamily="65" charset="-120"/>
                </a:rPr>
                <a:t>各</a:t>
              </a:r>
              <a:r>
                <a:rPr lang="zh-TW" altLang="zh-TW" sz="1800" dirty="0">
                  <a:solidFill>
                    <a:schemeClr val="tx1"/>
                  </a:solidFill>
                  <a:latin typeface="標楷體" pitchFamily="65" charset="-120"/>
                </a:rPr>
                <a:t>站是否正常</a:t>
              </a: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3203848" y="3284984"/>
              <a:ext cx="2736304" cy="100561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標楷體" pitchFamily="65" charset="-120"/>
                </a:rPr>
                <a:t>CCTV</a:t>
              </a:r>
              <a:r>
                <a:rPr lang="zh-TW" altLang="zh-TW" sz="1800" dirty="0">
                  <a:solidFill>
                    <a:srgbClr val="0000FF"/>
                  </a:solidFill>
                  <a:latin typeface="標楷體" pitchFamily="65" charset="-120"/>
                </a:rPr>
                <a:t>系統</a:t>
              </a:r>
              <a:r>
                <a:rPr lang="zh-TW" altLang="zh-TW" sz="1800" dirty="0">
                  <a:solidFill>
                    <a:schemeClr val="tx1"/>
                  </a:solidFill>
                  <a:latin typeface="標楷體" pitchFamily="65" charset="-120"/>
                </a:rPr>
                <a:t>電腦工作站，交接各站鏡頭是否正常</a:t>
              </a:r>
            </a:p>
          </p:txBody>
        </p:sp>
        <p:cxnSp>
          <p:nvCxnSpPr>
            <p:cNvPr id="36" name="肘形接點 35"/>
            <p:cNvCxnSpPr>
              <a:stCxn id="29" idx="3"/>
              <a:endCxn id="32" idx="1"/>
            </p:cNvCxnSpPr>
            <p:nvPr/>
          </p:nvCxnSpPr>
          <p:spPr bwMode="auto">
            <a:xfrm flipV="1">
              <a:off x="2663528" y="3787792"/>
              <a:ext cx="540320" cy="1868447"/>
            </a:xfrm>
            <a:prstGeom prst="bentConnector3">
              <a:avLst>
                <a:gd name="adj1" fmla="val 50000"/>
              </a:avLst>
            </a:prstGeom>
            <a:ln w="38100" cmpd="sng">
              <a:headEnd type="none" w="med" len="med"/>
              <a:tailEnd type="triangle" w="med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圓角矩形 40"/>
            <p:cNvSpPr/>
            <p:nvPr/>
          </p:nvSpPr>
          <p:spPr>
            <a:xfrm>
              <a:off x="3203848" y="4645253"/>
              <a:ext cx="2736304" cy="58238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標楷體" pitchFamily="65" charset="-120"/>
                </a:rPr>
                <a:t>MCC</a:t>
              </a:r>
              <a:r>
                <a:rPr lang="zh-TW" altLang="zh-TW" sz="1800" dirty="0">
                  <a:solidFill>
                    <a:srgbClr val="0000FF"/>
                  </a:solidFill>
                  <a:latin typeface="標楷體" pitchFamily="65" charset="-120"/>
                </a:rPr>
                <a:t>配電盤</a:t>
              </a:r>
              <a:r>
                <a:rPr lang="zh-TW" altLang="zh-TW" sz="1800" dirty="0">
                  <a:solidFill>
                    <a:schemeClr val="tx1"/>
                  </a:solidFill>
                  <a:latin typeface="標楷體" pitchFamily="65" charset="-120"/>
                </a:rPr>
                <a:t>之檢視交接</a:t>
              </a:r>
            </a:p>
          </p:txBody>
        </p:sp>
        <p:cxnSp>
          <p:nvCxnSpPr>
            <p:cNvPr id="42" name="直線單箭頭接點 41"/>
            <p:cNvCxnSpPr>
              <a:stCxn id="32" idx="2"/>
              <a:endCxn id="41" idx="0"/>
            </p:cNvCxnSpPr>
            <p:nvPr/>
          </p:nvCxnSpPr>
          <p:spPr bwMode="auto">
            <a:xfrm>
              <a:off x="4572000" y="4290599"/>
              <a:ext cx="0" cy="354654"/>
            </a:xfrm>
            <a:prstGeom prst="straightConnector1">
              <a:avLst/>
            </a:prstGeom>
            <a:ln w="38100" cmpd="sng">
              <a:headEnd type="none" w="med" len="med"/>
              <a:tailEnd type="triangle" w="med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圓角矩形 44"/>
            <p:cNvSpPr/>
            <p:nvPr/>
          </p:nvSpPr>
          <p:spPr>
            <a:xfrm>
              <a:off x="3203848" y="5535978"/>
              <a:ext cx="2736304" cy="77334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r>
                <a:rPr lang="zh-TW" altLang="zh-TW" sz="1800" dirty="0">
                  <a:solidFill>
                    <a:srgbClr val="0000FF"/>
                  </a:solidFill>
                  <a:latin typeface="標楷體" pitchFamily="65" charset="-120"/>
                </a:rPr>
                <a:t>機櫃內設備</a:t>
              </a:r>
              <a:r>
                <a:rPr lang="zh-TW" altLang="zh-TW" sz="1800" dirty="0">
                  <a:solidFill>
                    <a:schemeClr val="tx1"/>
                  </a:solidFill>
                  <a:latin typeface="標楷體" pitchFamily="65" charset="-120"/>
                </a:rPr>
                <a:t>是否正常</a:t>
              </a:r>
              <a:r>
                <a:rPr lang="en-US" altLang="zh-TW" sz="1800" dirty="0">
                  <a:solidFill>
                    <a:schemeClr val="tx1"/>
                  </a:solidFill>
                  <a:latin typeface="標楷體" pitchFamily="65" charset="-120"/>
                </a:rPr>
                <a:t>:</a:t>
              </a:r>
              <a:r>
                <a:rPr lang="zh-TW" altLang="zh-TW" sz="1800" dirty="0">
                  <a:solidFill>
                    <a:schemeClr val="tx1"/>
                  </a:solidFill>
                  <a:latin typeface="標楷體" pitchFamily="65" charset="-120"/>
                </a:rPr>
                <a:t>網路通訊、</a:t>
              </a:r>
              <a:r>
                <a:rPr lang="en-US" altLang="zh-TW" sz="1800" dirty="0">
                  <a:solidFill>
                    <a:schemeClr val="tx1"/>
                  </a:solidFill>
                  <a:latin typeface="標楷體" pitchFamily="65" charset="-120"/>
                </a:rPr>
                <a:t>PLC</a:t>
              </a:r>
              <a:r>
                <a:rPr lang="zh-TW" altLang="zh-TW" sz="1800" dirty="0">
                  <a:solidFill>
                    <a:schemeClr val="tx1"/>
                  </a:solidFill>
                  <a:latin typeface="標楷體" pitchFamily="65" charset="-120"/>
                </a:rPr>
                <a:t>、</a:t>
              </a:r>
              <a:r>
                <a:rPr lang="en-US" altLang="zh-TW" sz="1800" dirty="0" smtClean="0">
                  <a:solidFill>
                    <a:schemeClr val="tx1"/>
                  </a:solidFill>
                  <a:latin typeface="標楷體" pitchFamily="65" charset="-120"/>
                </a:rPr>
                <a:t>DCS…</a:t>
              </a:r>
              <a:r>
                <a:rPr lang="zh-TW" altLang="en-US" sz="1800" dirty="0" smtClean="0">
                  <a:solidFill>
                    <a:schemeClr val="tx1"/>
                  </a:solidFill>
                  <a:latin typeface="標楷體" pitchFamily="65" charset="-120"/>
                </a:rPr>
                <a:t>等</a:t>
              </a:r>
              <a:endParaRPr lang="zh-TW" altLang="en-US" sz="1800" dirty="0">
                <a:solidFill>
                  <a:schemeClr val="tx1"/>
                </a:solidFill>
                <a:latin typeface="標楷體" pitchFamily="65" charset="-120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6480472" y="3580900"/>
              <a:ext cx="2340000" cy="93610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r>
                <a:rPr lang="zh-TW" altLang="zh-TW" sz="1800" dirty="0">
                  <a:solidFill>
                    <a:srgbClr val="0000FF"/>
                  </a:solidFill>
                  <a:latin typeface="標楷體" pitchFamily="65" charset="-120"/>
                </a:rPr>
                <a:t>室外管線區閥位狀態</a:t>
              </a:r>
              <a:r>
                <a:rPr lang="zh-TW" altLang="en-US" sz="1800" dirty="0">
                  <a:solidFill>
                    <a:srgbClr val="0000FF"/>
                  </a:solidFill>
                  <a:latin typeface="標楷體" pitchFamily="65" charset="-120"/>
                </a:rPr>
                <a:t>及發電機房狀態</a:t>
              </a:r>
              <a:r>
                <a:rPr lang="zh-TW" altLang="zh-TW" sz="1800" dirty="0">
                  <a:solidFill>
                    <a:schemeClr val="tx1"/>
                  </a:solidFill>
                  <a:latin typeface="標楷體" pitchFamily="65" charset="-120"/>
                </a:rPr>
                <a:t>交接</a:t>
              </a:r>
            </a:p>
          </p:txBody>
        </p:sp>
        <p:sp>
          <p:nvSpPr>
            <p:cNvPr id="47" name="圓角矩形 46"/>
            <p:cNvSpPr/>
            <p:nvPr/>
          </p:nvSpPr>
          <p:spPr>
            <a:xfrm>
              <a:off x="6480472" y="4871920"/>
              <a:ext cx="2340000" cy="1085243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r>
                <a:rPr lang="zh-TW" altLang="en-US" sz="1800" dirty="0">
                  <a:solidFill>
                    <a:srgbClr val="0000FF"/>
                  </a:solidFill>
                  <a:latin typeface="標楷體" pitchFamily="65" charset="-120"/>
                </a:rPr>
                <a:t>儀器設備</a:t>
              </a:r>
              <a:r>
                <a:rPr lang="zh-TW" altLang="en-US" sz="1800" dirty="0">
                  <a:solidFill>
                    <a:schemeClr val="tx1"/>
                  </a:solidFill>
                  <a:latin typeface="標楷體" pitchFamily="65" charset="-120"/>
                </a:rPr>
                <a:t>數量清點</a:t>
              </a:r>
              <a:r>
                <a:rPr lang="en-US" altLang="zh-TW" sz="1800" dirty="0">
                  <a:solidFill>
                    <a:schemeClr val="tx1"/>
                  </a:solidFill>
                  <a:latin typeface="標楷體" pitchFamily="65" charset="-120"/>
                </a:rPr>
                <a:t>:</a:t>
              </a:r>
            </a:p>
            <a:p>
              <a:r>
                <a:rPr lang="zh-TW" altLang="en-US" sz="1800" dirty="0">
                  <a:solidFill>
                    <a:schemeClr val="tx1"/>
                  </a:solidFill>
                  <a:latin typeface="標楷體" pitchFamily="65" charset="-120"/>
                </a:rPr>
                <a:t>光纖電話、無線對講機、測爆器</a:t>
              </a:r>
            </a:p>
          </p:txBody>
        </p:sp>
        <p:cxnSp>
          <p:nvCxnSpPr>
            <p:cNvPr id="74" name="直線單箭頭接點 73"/>
            <p:cNvCxnSpPr>
              <a:stCxn id="41" idx="2"/>
              <a:endCxn id="45" idx="0"/>
            </p:cNvCxnSpPr>
            <p:nvPr/>
          </p:nvCxnSpPr>
          <p:spPr bwMode="auto">
            <a:xfrm>
              <a:off x="4572000" y="5227635"/>
              <a:ext cx="0" cy="308343"/>
            </a:xfrm>
            <a:prstGeom prst="straightConnector1">
              <a:avLst/>
            </a:prstGeom>
            <a:ln w="38100" cmpd="sng">
              <a:headEnd type="none" w="med" len="med"/>
              <a:tailEnd type="triangle" w="med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肘形接點 75"/>
            <p:cNvCxnSpPr>
              <a:stCxn id="45" idx="3"/>
              <a:endCxn id="46" idx="1"/>
            </p:cNvCxnSpPr>
            <p:nvPr/>
          </p:nvCxnSpPr>
          <p:spPr bwMode="auto">
            <a:xfrm flipV="1">
              <a:off x="5940152" y="4048952"/>
              <a:ext cx="540320" cy="1873697"/>
            </a:xfrm>
            <a:prstGeom prst="bentConnector3">
              <a:avLst>
                <a:gd name="adj1" fmla="val 50000"/>
              </a:avLst>
            </a:prstGeom>
            <a:ln w="38100" cmpd="sng">
              <a:headEnd type="none" w="med" len="med"/>
              <a:tailEnd type="triangle" w="med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>
              <a:stCxn id="46" idx="2"/>
              <a:endCxn id="47" idx="0"/>
            </p:cNvCxnSpPr>
            <p:nvPr/>
          </p:nvCxnSpPr>
          <p:spPr bwMode="auto">
            <a:xfrm>
              <a:off x="7650472" y="4517004"/>
              <a:ext cx="0" cy="354916"/>
            </a:xfrm>
            <a:prstGeom prst="straightConnector1">
              <a:avLst/>
            </a:prstGeom>
            <a:ln w="38100" cmpd="sng">
              <a:headEnd type="none" w="med" len="med"/>
              <a:tailEnd type="triangle" w="med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4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73650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五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監控中心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6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8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r>
              <a:rPr lang="zh-TW" altLang="en-US" dirty="0" smtClean="0">
                <a:solidFill>
                  <a:schemeClr val="accent2"/>
                </a:solidFill>
              </a:rPr>
              <a:t> 安全</a:t>
            </a:r>
            <a:r>
              <a:rPr lang="zh-TW" altLang="en-US" dirty="0">
                <a:solidFill>
                  <a:schemeClr val="accent2"/>
                </a:solidFill>
              </a:rPr>
              <a:t>管制</a:t>
            </a:r>
            <a:r>
              <a:rPr lang="zh-TW" altLang="en-US" dirty="0" smtClean="0">
                <a:solidFill>
                  <a:schemeClr val="accent2"/>
                </a:solidFill>
              </a:rPr>
              <a:t>機制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alt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0" dirty="0">
                <a:solidFill>
                  <a:schemeClr val="tx1"/>
                </a:solidFill>
                <a:cs typeface="+mn-cs"/>
              </a:rPr>
              <a:t>1.</a:t>
            </a:r>
            <a:r>
              <a:rPr lang="zh-TW" altLang="en-US" sz="2400" b="0" dirty="0">
                <a:solidFill>
                  <a:schemeClr val="tx1"/>
                </a:solidFill>
                <a:cs typeface="+mn-cs"/>
              </a:rPr>
              <a:t>監控中心禁止非工作人員進入。</a:t>
            </a:r>
            <a:endParaRPr lang="en-US" altLang="zh-TW" sz="2400" b="0" dirty="0">
              <a:solidFill>
                <a:schemeClr val="tx1"/>
              </a:solidFill>
              <a:cs typeface="+mn-cs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zh-TW" altLang="en-US" sz="2400" b="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zh-TW" sz="2400" b="0" dirty="0">
                <a:solidFill>
                  <a:schemeClr val="tx1"/>
                </a:solidFill>
                <a:cs typeface="+mn-cs"/>
              </a:rPr>
              <a:t>2.</a:t>
            </a:r>
            <a:r>
              <a:rPr lang="zh-TW" altLang="en-US" sz="2400" b="0" dirty="0">
                <a:solidFill>
                  <a:schemeClr val="tx1"/>
                </a:solidFill>
                <a:cs typeface="+mn-cs"/>
              </a:rPr>
              <a:t>隨時以</a:t>
            </a:r>
            <a:r>
              <a:rPr lang="en-US" altLang="zh-TW" sz="2400" b="0" dirty="0">
                <a:solidFill>
                  <a:schemeClr val="tx1"/>
                </a:solidFill>
                <a:cs typeface="+mn-cs"/>
              </a:rPr>
              <a:t>CCTV</a:t>
            </a:r>
            <a:r>
              <a:rPr lang="zh-TW" altLang="en-US" sz="2400" b="0" dirty="0">
                <a:solidFill>
                  <a:schemeClr val="tx1"/>
                </a:solidFill>
                <a:cs typeface="+mn-cs"/>
              </a:rPr>
              <a:t>監視配氣站是否有外人入侵。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37</a:t>
            </a:fld>
            <a:r>
              <a:rPr lang="zh-TW" altLang="en-US" smtClean="0"/>
              <a:t>頁</a:t>
            </a:r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25" y="3004835"/>
            <a:ext cx="2712453" cy="361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45" y="3004835"/>
            <a:ext cx="4608512" cy="361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貳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管線管理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六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內部稽核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1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r>
              <a:rPr lang="zh-TW" altLang="en-US" dirty="0">
                <a:solidFill>
                  <a:schemeClr val="accent2"/>
                </a:solidFill>
              </a:rPr>
              <a:t>過去</a:t>
            </a:r>
            <a:r>
              <a:rPr lang="en-US" altLang="zh-TW" dirty="0">
                <a:solidFill>
                  <a:schemeClr val="accent2"/>
                </a:solidFill>
              </a:rPr>
              <a:t>3</a:t>
            </a:r>
            <a:r>
              <a:rPr lang="zh-TW" altLang="en-US" dirty="0">
                <a:solidFill>
                  <a:schemeClr val="accent2"/>
                </a:solidFill>
              </a:rPr>
              <a:t>年地下管線內部稽核執行紀錄</a:t>
            </a:r>
            <a:r>
              <a:rPr lang="en-US" altLang="zh-TW" dirty="0">
                <a:solidFill>
                  <a:schemeClr val="accent2"/>
                </a:solidFill>
              </a:rPr>
              <a:t>(</a:t>
            </a:r>
            <a:r>
              <a:rPr lang="zh-TW" altLang="en-US" dirty="0">
                <a:solidFill>
                  <a:schemeClr val="accent2"/>
                </a:solidFill>
              </a:rPr>
              <a:t>公司內相關單位</a:t>
            </a:r>
            <a:r>
              <a:rPr lang="en-US" altLang="zh-TW" dirty="0" smtClean="0">
                <a:solidFill>
                  <a:schemeClr val="accent2"/>
                </a:solidFill>
              </a:rPr>
              <a:t>)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38</a:t>
            </a:fld>
            <a:r>
              <a:rPr lang="zh-TW" altLang="en-US" smtClean="0"/>
              <a:t>頁</a:t>
            </a:r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23878"/>
              </p:ext>
            </p:extLst>
          </p:nvPr>
        </p:nvGraphicFramePr>
        <p:xfrm>
          <a:off x="395536" y="2780928"/>
          <a:ext cx="8352929" cy="2448272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178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 smtClean="0">
                          <a:effectLst/>
                        </a:rPr>
                        <a:t>日期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執行單位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稽核範圍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缺失</a:t>
                      </a:r>
                      <a:r>
                        <a:rPr lang="zh-TW" sz="2400" kern="0" dirty="0" smtClean="0">
                          <a:effectLst/>
                        </a:rPr>
                        <a:t>改善</a:t>
                      </a:r>
                      <a:endParaRPr lang="en-US" altLang="zh-TW" sz="2400" kern="0" dirty="0" smtClean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 smtClean="0">
                          <a:effectLst/>
                        </a:rPr>
                        <a:t>執行</a:t>
                      </a:r>
                      <a:r>
                        <a:rPr lang="zh-TW" sz="2400" kern="0" dirty="0">
                          <a:effectLst/>
                        </a:rPr>
                        <a:t>狀況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佐證資料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03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0" kern="100" dirty="0">
                          <a:solidFill>
                            <a:schemeClr val="tx1"/>
                          </a:solidFill>
                          <a:effectLst/>
                        </a:rPr>
                        <a:t>107.12.21</a:t>
                      </a:r>
                      <a:endParaRPr lang="zh-TW" sz="220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200" kern="100">
                          <a:effectLst/>
                        </a:rPr>
                        <a:t>儲運處</a:t>
                      </a:r>
                      <a:endParaRPr lang="zh-TW" sz="22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200" kern="100" dirty="0">
                          <a:effectLst/>
                        </a:rPr>
                        <a:t>高雄供氣中心</a:t>
                      </a:r>
                      <a:endParaRPr lang="zh-TW" sz="22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200" kern="100" dirty="0">
                          <a:effectLst/>
                        </a:rPr>
                        <a:t>缺失皆已於</a:t>
                      </a:r>
                      <a:r>
                        <a:rPr lang="en-US" sz="2200" kern="100" dirty="0">
                          <a:effectLst/>
                        </a:rPr>
                        <a:t>108</a:t>
                      </a:r>
                      <a:r>
                        <a:rPr lang="zh-TW" sz="2200" kern="100" dirty="0">
                          <a:effectLst/>
                        </a:rPr>
                        <a:t>年</a:t>
                      </a:r>
                      <a:r>
                        <a:rPr lang="en-US" sz="2200" kern="100" dirty="0">
                          <a:effectLst/>
                        </a:rPr>
                        <a:t>6</a:t>
                      </a:r>
                      <a:r>
                        <a:rPr lang="zh-TW" sz="2200" kern="100" dirty="0">
                          <a:effectLst/>
                        </a:rPr>
                        <a:t>月</a:t>
                      </a:r>
                      <a:r>
                        <a:rPr lang="en-US" sz="2200" kern="100" dirty="0">
                          <a:effectLst/>
                        </a:rPr>
                        <a:t>30</a:t>
                      </a:r>
                      <a:r>
                        <a:rPr lang="zh-TW" sz="2200" kern="100" dirty="0">
                          <a:effectLst/>
                        </a:rPr>
                        <a:t>日改善完成</a:t>
                      </a:r>
                      <a:endParaRPr lang="zh-TW" sz="22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effectLst/>
                        </a:rPr>
                        <a:t>20181222_</a:t>
                      </a:r>
                      <a:r>
                        <a:rPr lang="zh-TW" sz="2200" kern="100" dirty="0">
                          <a:effectLst/>
                        </a:rPr>
                        <a:t>查核高雄供氣中心報告</a:t>
                      </a:r>
                      <a:endParaRPr lang="zh-TW" sz="22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03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緊急應變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一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緊急應變程序</a:t>
            </a:r>
            <a:endParaRPr lang="en-US" altLang="zh-TW" dirty="0" smtClean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39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2924612" y="1669889"/>
            <a:ext cx="5967868" cy="369888"/>
          </a:xfrm>
          <a:prstGeom prst="rect">
            <a:avLst/>
          </a:prstGeom>
          <a:noFill/>
          <a:ln w="127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TW" altLang="zh-TW" sz="1800" dirty="0"/>
              <a:t>經由偵測器或目擊者察覺並確認災害已發生。</a:t>
            </a:r>
            <a:endParaRPr lang="zh-TW" altLang="en-US" sz="1800" dirty="0"/>
          </a:p>
        </p:txBody>
      </p:sp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2924612" y="2374203"/>
            <a:ext cx="5967868" cy="646113"/>
          </a:xfrm>
          <a:prstGeom prst="rect">
            <a:avLst/>
          </a:prstGeom>
          <a:noFill/>
          <a:ln w="127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TW" altLang="en-US" sz="1800" dirty="0"/>
              <a:t>十分鐘內，應由事故</a:t>
            </a:r>
            <a:r>
              <a:rPr lang="zh-TW" altLang="en-US" sz="1800" dirty="0">
                <a:solidFill>
                  <a:srgbClr val="0000FF"/>
                </a:solidFill>
              </a:rPr>
              <a:t>現場主管以電話先向處長、副處長通報</a:t>
            </a:r>
            <a:r>
              <a:rPr lang="zh-TW" altLang="en-US" sz="1800" dirty="0"/>
              <a:t>，及再於一小時內</a:t>
            </a:r>
            <a:r>
              <a:rPr lang="zh-TW" altLang="en-US" sz="1800" dirty="0">
                <a:solidFill>
                  <a:srgbClr val="0000FF"/>
                </a:solidFill>
              </a:rPr>
              <a:t>簡訊及網路速報表通報相關單位</a:t>
            </a:r>
            <a:r>
              <a:rPr lang="zh-TW" altLang="en-US" sz="1800" dirty="0"/>
              <a:t>。</a:t>
            </a:r>
          </a:p>
        </p:txBody>
      </p:sp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2924612" y="3142483"/>
            <a:ext cx="5953567" cy="147796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TW" altLang="zh-TW" sz="1800" dirty="0">
                <a:solidFill>
                  <a:schemeClr val="tx1"/>
                </a:solidFill>
              </a:rPr>
              <a:t>視災害事故之輕重與性質通知下列各單位：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363538" indent="-363538" algn="just">
              <a:defRPr/>
            </a:pPr>
            <a:r>
              <a:rPr lang="en-US" altLang="zh-TW" sz="1800" dirty="0">
                <a:solidFill>
                  <a:schemeClr val="tx1"/>
                </a:solidFill>
              </a:rPr>
              <a:t>(1)</a:t>
            </a:r>
            <a:r>
              <a:rPr lang="zh-TW" altLang="zh-TW" sz="1800" dirty="0">
                <a:solidFill>
                  <a:srgbClr val="0000FF"/>
                </a:solidFill>
              </a:rPr>
              <a:t>勞檢、警察單位</a:t>
            </a:r>
            <a:r>
              <a:rPr lang="zh-TW" altLang="zh-TW" sz="1800" dirty="0">
                <a:solidFill>
                  <a:schemeClr val="tx1"/>
                </a:solidFill>
              </a:rPr>
              <a:t>：如屬職災勞動場所發生死亡，罹災人數三人以上</a:t>
            </a:r>
            <a:r>
              <a:rPr lang="zh-TW" altLang="zh-TW" sz="1800" dirty="0" smtClean="0">
                <a:solidFill>
                  <a:schemeClr val="tx1"/>
                </a:solidFill>
              </a:rPr>
              <a:t>、罹</a:t>
            </a:r>
            <a:r>
              <a:rPr lang="zh-TW" altLang="zh-TW" sz="1800" dirty="0">
                <a:solidFill>
                  <a:schemeClr val="tx1"/>
                </a:solidFill>
              </a:rPr>
              <a:t>災人數在一人以上且需住院治療等職業災害，須於</a:t>
            </a:r>
            <a:r>
              <a:rPr lang="en-US" altLang="zh-TW" sz="1800" dirty="0">
                <a:solidFill>
                  <a:schemeClr val="tx1"/>
                </a:solidFill>
              </a:rPr>
              <a:t>8</a:t>
            </a:r>
            <a:r>
              <a:rPr lang="zh-TW" altLang="zh-TW" sz="1800" dirty="0">
                <a:solidFill>
                  <a:schemeClr val="tx1"/>
                </a:solidFill>
              </a:rPr>
              <a:t>小時以內通報勞動檢查機構。</a:t>
            </a:r>
          </a:p>
          <a:p>
            <a:pPr marL="363538" indent="-363538" algn="just">
              <a:defRPr/>
            </a:pPr>
            <a:r>
              <a:rPr lang="en-US" altLang="zh-TW" sz="1800" dirty="0">
                <a:solidFill>
                  <a:schemeClr val="tx1"/>
                </a:solidFill>
              </a:rPr>
              <a:t>(2)</a:t>
            </a:r>
            <a:r>
              <a:rPr lang="zh-TW" altLang="zh-TW" sz="1800" dirty="0">
                <a:solidFill>
                  <a:srgbClr val="0000FF"/>
                </a:solidFill>
              </a:rPr>
              <a:t>消防單位</a:t>
            </a:r>
            <a:r>
              <a:rPr lang="zh-TW" altLang="zh-TW" sz="1800" dirty="0">
                <a:solidFill>
                  <a:schemeClr val="tx1"/>
                </a:solidFill>
              </a:rPr>
              <a:t>：火災事件如須當地消防局支援協助時。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2924612" y="4738997"/>
            <a:ext cx="5950708" cy="92392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TW" altLang="zh-TW" sz="1800" dirty="0"/>
              <a:t>配合天然氣事業發生各類災害或緊急事故通報辦法第四條規定辦理，設置</a:t>
            </a:r>
            <a:r>
              <a:rPr lang="en-US" altLang="zh-TW" sz="1800" dirty="0"/>
              <a:t>24</a:t>
            </a:r>
            <a:r>
              <a:rPr lang="zh-TW" altLang="zh-TW" sz="1800" dirty="0"/>
              <a:t>小時緊急聯絡電話及通報專責人員，並</a:t>
            </a:r>
            <a:r>
              <a:rPr lang="zh-TW" altLang="zh-TW" sz="1800" dirty="0">
                <a:solidFill>
                  <a:srgbClr val="0000FF"/>
                </a:solidFill>
              </a:rPr>
              <a:t>函報直轄市、縣（市）主管機關及中央主管機關備查</a:t>
            </a:r>
            <a:r>
              <a:rPr lang="zh-TW" altLang="zh-TW" sz="1800" dirty="0"/>
              <a:t>。</a:t>
            </a:r>
            <a:endParaRPr lang="zh-TW" altLang="en-US" sz="1800" dirty="0"/>
          </a:p>
        </p:txBody>
      </p:sp>
      <p:sp>
        <p:nvSpPr>
          <p:cNvPr id="20" name="矩形 15"/>
          <p:cNvSpPr>
            <a:spLocks noChangeArrowheads="1"/>
          </p:cNvSpPr>
          <p:nvPr/>
        </p:nvSpPr>
        <p:spPr bwMode="auto">
          <a:xfrm>
            <a:off x="2924612" y="5762262"/>
            <a:ext cx="5946417" cy="92392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TW" altLang="en-US" sz="1800" dirty="0"/>
              <a:t>處緊急應變分組緊急事故速報程序表</a:t>
            </a:r>
            <a:r>
              <a:rPr lang="zh-TW" altLang="en-US" sz="1800" dirty="0">
                <a:solidFill>
                  <a:srgbClr val="0000FF"/>
                </a:solidFill>
              </a:rPr>
              <a:t>已建立與各災害防救相關行政機關、單位及公共事業之緊急聯絡機制</a:t>
            </a:r>
            <a:r>
              <a:rPr lang="zh-TW" altLang="en-US" sz="1800" dirty="0"/>
              <a:t>，並以圖示相關聯繫、通報之縱向與橫向機制。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467808" y="1654123"/>
            <a:ext cx="2376000" cy="4767827"/>
            <a:chOff x="62390" y="1412328"/>
            <a:chExt cx="2376000" cy="4767827"/>
          </a:xfrm>
        </p:grpSpPr>
        <p:sp>
          <p:nvSpPr>
            <p:cNvPr id="11" name="圓角矩形 10"/>
            <p:cNvSpPr/>
            <p:nvPr/>
          </p:nvSpPr>
          <p:spPr>
            <a:xfrm>
              <a:off x="62390" y="1412328"/>
              <a:ext cx="2376000" cy="396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4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發現災害</a:t>
              </a:r>
            </a:p>
          </p:txBody>
        </p:sp>
        <p:sp>
          <p:nvSpPr>
            <p:cNvPr id="12" name="向右箭號 11"/>
            <p:cNvSpPr/>
            <p:nvPr/>
          </p:nvSpPr>
          <p:spPr>
            <a:xfrm rot="5400000">
              <a:off x="1061734" y="1882394"/>
              <a:ext cx="396044" cy="28803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scene3d>
              <a:camera prst="orthographicFront"/>
              <a:lightRig rig="sunset" dir="t"/>
            </a:scene3d>
            <a:sp3d prstMaterial="metal">
              <a:bevelT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62390" y="2243831"/>
              <a:ext cx="2376000" cy="396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4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內部通報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62390" y="3444442"/>
              <a:ext cx="2376000" cy="396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4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外部通報</a:t>
              </a:r>
            </a:p>
          </p:txBody>
        </p:sp>
        <p:sp>
          <p:nvSpPr>
            <p:cNvPr id="15" name="向右箭號 14"/>
            <p:cNvSpPr/>
            <p:nvPr/>
          </p:nvSpPr>
          <p:spPr>
            <a:xfrm rot="5400000">
              <a:off x="872036" y="2883536"/>
              <a:ext cx="783607" cy="296201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scene3d>
              <a:camera prst="orthographicFront"/>
              <a:lightRig rig="sunset" dir="t"/>
            </a:scene3d>
            <a:sp3d prstMaterial="metal">
              <a:bevelT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62390" y="4764372"/>
              <a:ext cx="2376000" cy="396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4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通報主管機關</a:t>
              </a:r>
            </a:p>
          </p:txBody>
        </p:sp>
        <p:sp>
          <p:nvSpPr>
            <p:cNvPr id="17" name="向右箭號 16"/>
            <p:cNvSpPr/>
            <p:nvPr/>
          </p:nvSpPr>
          <p:spPr>
            <a:xfrm rot="5400000">
              <a:off x="821117" y="4152747"/>
              <a:ext cx="898891" cy="30964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scene3d>
              <a:camera prst="orthographicFront"/>
              <a:lightRig rig="sunset" dir="t"/>
            </a:scene3d>
            <a:sp3d prstMaterial="metal">
              <a:bevelT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8" name="向右箭號 17"/>
            <p:cNvSpPr/>
            <p:nvPr/>
          </p:nvSpPr>
          <p:spPr>
            <a:xfrm rot="5400000">
              <a:off x="963342" y="5324686"/>
              <a:ext cx="600995" cy="296201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scene3d>
              <a:camera prst="orthographicFront"/>
              <a:lightRig rig="sunset" dir="t"/>
            </a:scene3d>
            <a:sp3d prstMaterial="metal">
              <a:bevelT/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62390" y="5784155"/>
              <a:ext cx="2376000" cy="396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4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縱向與橫向聯繫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7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安全</a:t>
            </a:r>
            <a:r>
              <a:rPr lang="zh-TW" altLang="zh-TW" dirty="0" smtClean="0"/>
              <a:t>叮嚀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52512"/>
            <a:ext cx="8229600" cy="5400823"/>
          </a:xfrm>
        </p:spPr>
        <p:txBody>
          <a:bodyPr/>
          <a:lstStyle/>
          <a:p>
            <a:pPr marL="628650" indent="-628650">
              <a:lnSpc>
                <a:spcPct val="80000"/>
              </a:lnSpc>
              <a:buClr>
                <a:schemeClr val="accent2"/>
              </a:buClr>
              <a:buNone/>
              <a:defRPr/>
            </a:pPr>
            <a:r>
              <a:rPr lang="zh-TW" altLang="en-US" sz="2300" dirty="0">
                <a:latin typeface="+mn-ea"/>
              </a:rPr>
              <a:t>一</a:t>
            </a:r>
            <a:r>
              <a:rPr lang="zh-TW" altLang="zh-TW" sz="2300" dirty="0">
                <a:latin typeface="+mn-ea"/>
              </a:rPr>
              <a:t>、</a:t>
            </a:r>
            <a:r>
              <a:rPr lang="zh-TW" altLang="en-US" sz="2300" dirty="0">
                <a:latin typeface="+mn-ea"/>
              </a:rPr>
              <a:t>因應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武漢疫情</a:t>
            </a:r>
            <a:r>
              <a:rPr lang="zh-TW" altLang="en-US" sz="2300" dirty="0">
                <a:latin typeface="+mn-ea"/>
              </a:rPr>
              <a:t>期間，來賓訪客進入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轄區場站</a:t>
            </a:r>
            <a:r>
              <a:rPr lang="zh-TW" altLang="en-US" sz="2300" dirty="0">
                <a:latin typeface="+mn-ea"/>
              </a:rPr>
              <a:t>請配合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量測額溫並配戴口罩</a:t>
            </a:r>
            <a:r>
              <a:rPr lang="zh-TW" altLang="en-US" sz="2300" dirty="0">
                <a:latin typeface="+mn-ea"/>
              </a:rPr>
              <a:t>，開會或交談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請保持社交距離</a:t>
            </a:r>
            <a:r>
              <a:rPr lang="zh-TW" altLang="en-US" sz="2300" dirty="0">
                <a:latin typeface="+mn-ea"/>
              </a:rPr>
              <a:t>。</a:t>
            </a:r>
            <a:endParaRPr lang="en-US" altLang="zh-TW" sz="2300" dirty="0">
              <a:latin typeface="+mn-ea"/>
            </a:endParaRPr>
          </a:p>
          <a:p>
            <a:pPr marL="542925" indent="-542925">
              <a:lnSpc>
                <a:spcPct val="80000"/>
              </a:lnSpc>
              <a:buClr>
                <a:schemeClr val="accent2"/>
              </a:buClr>
              <a:buNone/>
            </a:pPr>
            <a:r>
              <a:rPr lang="zh-TW" altLang="en-US" sz="2300" dirty="0">
                <a:latin typeface="+mn-ea"/>
              </a:rPr>
              <a:t>二、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上、下樓梯</a:t>
            </a:r>
            <a:r>
              <a:rPr lang="zh-TW" altLang="en-US" sz="2300" dirty="0">
                <a:latin typeface="+mn-ea"/>
              </a:rPr>
              <a:t>請善用扶手；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乘坐車輛</a:t>
            </a:r>
            <a:r>
              <a:rPr lang="zh-TW" altLang="en-US" sz="2300" dirty="0">
                <a:latin typeface="+mn-ea"/>
              </a:rPr>
              <a:t>時，繫妥安全帶。</a:t>
            </a:r>
            <a:endParaRPr lang="en-US" altLang="zh-TW" sz="2300" dirty="0">
              <a:latin typeface="+mn-ea"/>
            </a:endParaRPr>
          </a:p>
          <a:p>
            <a:pPr marL="542925" indent="-542925">
              <a:lnSpc>
                <a:spcPct val="80000"/>
              </a:lnSpc>
              <a:buClr>
                <a:schemeClr val="accent2"/>
              </a:buClr>
              <a:buNone/>
            </a:pPr>
            <a:r>
              <a:rPr lang="zh-TW" altLang="en-US" sz="2300" dirty="0">
                <a:latin typeface="+mn-ea"/>
              </a:rPr>
              <a:t>三、進入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現場操作區</a:t>
            </a:r>
            <a:r>
              <a:rPr lang="zh-TW" altLang="en-US" sz="2300" dirty="0">
                <a:latin typeface="+mn-ea"/>
              </a:rPr>
              <a:t>，請配合下列事項</a:t>
            </a:r>
            <a:r>
              <a:rPr lang="en-US" altLang="zh-TW" sz="2300" dirty="0">
                <a:latin typeface="+mn-ea"/>
              </a:rPr>
              <a:t>:</a:t>
            </a:r>
          </a:p>
          <a:p>
            <a:pPr marL="987425" indent="-444500" fontAlgn="auto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  <a:defRPr/>
            </a:pPr>
            <a:r>
              <a:rPr lang="en-US" altLang="zh-TW" sz="2300" dirty="0">
                <a:latin typeface="+mn-ea"/>
              </a:rPr>
              <a:t>(1)</a:t>
            </a:r>
            <a:r>
              <a:rPr lang="zh-TW" altLang="en-US" sz="2300" dirty="0">
                <a:latin typeface="+mn-ea"/>
              </a:rPr>
              <a:t>須有</a:t>
            </a:r>
            <a:r>
              <a:rPr lang="zh-TW" altLang="zh-TW" sz="2300" dirty="0">
                <a:latin typeface="+mn-ea"/>
              </a:rPr>
              <a:t>本處人員</a:t>
            </a:r>
            <a:r>
              <a:rPr lang="zh-TW" altLang="zh-TW" sz="2300" dirty="0">
                <a:solidFill>
                  <a:srgbClr val="FF0000"/>
                </a:solidFill>
                <a:latin typeface="+mn-ea"/>
              </a:rPr>
              <a:t>陪同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引導</a:t>
            </a:r>
            <a:r>
              <a:rPr lang="zh-TW" altLang="zh-TW" sz="2300" dirty="0">
                <a:latin typeface="+mn-ea"/>
              </a:rPr>
              <a:t>，</a:t>
            </a:r>
            <a:r>
              <a:rPr lang="zh-TW" altLang="zh-TW" sz="2300" dirty="0">
                <a:solidFill>
                  <a:srgbClr val="FF0000"/>
                </a:solidFill>
                <a:latin typeface="+mn-ea"/>
              </a:rPr>
              <a:t>在指定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安全</a:t>
            </a:r>
            <a:r>
              <a:rPr lang="zh-TW" altLang="zh-TW" sz="2300" dirty="0">
                <a:solidFill>
                  <a:srgbClr val="FF0000"/>
                </a:solidFill>
                <a:latin typeface="+mn-ea"/>
              </a:rPr>
              <a:t>範圍內活動</a:t>
            </a:r>
            <a:r>
              <a:rPr lang="zh-TW" altLang="en-US" sz="2300" dirty="0" smtClean="0">
                <a:solidFill>
                  <a:srgbClr val="FF0000"/>
                </a:solidFill>
                <a:latin typeface="+mn-ea"/>
              </a:rPr>
              <a:t>，請勿擅自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進入未經許可操作區域</a:t>
            </a:r>
            <a:r>
              <a:rPr lang="zh-TW" altLang="en-US" sz="2300" dirty="0">
                <a:latin typeface="+mn-ea"/>
              </a:rPr>
              <a:t>。</a:t>
            </a:r>
          </a:p>
          <a:p>
            <a:pPr marL="987425" indent="-444500" fontAlgn="auto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  <a:defRPr/>
            </a:pPr>
            <a:r>
              <a:rPr lang="en-US" altLang="zh-TW" sz="2300" dirty="0">
                <a:latin typeface="+mn-ea"/>
              </a:rPr>
              <a:t>(2)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車輛須裝滅焰器</a:t>
            </a:r>
            <a:r>
              <a:rPr lang="zh-TW" altLang="en-US" sz="2300" dirty="0">
                <a:latin typeface="+mn-ea"/>
              </a:rPr>
              <a:t>，並停放於指定地點，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遵守各項警告標誌及告示牌事項</a:t>
            </a:r>
            <a:r>
              <a:rPr lang="zh-TW" altLang="en-US" sz="2300" dirty="0">
                <a:latin typeface="+mn-ea"/>
              </a:rPr>
              <a:t>。</a:t>
            </a:r>
          </a:p>
          <a:p>
            <a:pPr marL="987425" indent="-444500" fontAlgn="auto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  <a:defRPr/>
            </a:pPr>
            <a:r>
              <a:rPr lang="en-US" altLang="zh-TW" sz="2300" dirty="0">
                <a:latin typeface="+mn-ea"/>
              </a:rPr>
              <a:t>(3)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有油、氣存在之場所，請關閉行動電話</a:t>
            </a:r>
            <a:r>
              <a:rPr lang="zh-TW" altLang="en-US" sz="2300" dirty="0">
                <a:latin typeface="+mn-ea"/>
              </a:rPr>
              <a:t>。</a:t>
            </a:r>
          </a:p>
          <a:p>
            <a:pPr marL="987425" indent="-444500" fontAlgn="auto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  <a:defRPr/>
            </a:pPr>
            <a:r>
              <a:rPr lang="en-US" altLang="zh-TW" sz="2300" dirty="0">
                <a:latin typeface="+mn-ea"/>
              </a:rPr>
              <a:t>(4)</a:t>
            </a:r>
            <a:r>
              <a:rPr lang="zh-TW" altLang="en-US" sz="2300" dirty="0">
                <a:latin typeface="+mn-ea"/>
              </a:rPr>
              <a:t>請依轄區人員要求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配戴必要之個人防護具</a:t>
            </a:r>
            <a:r>
              <a:rPr lang="zh-TW" altLang="en-US" sz="2300" dirty="0">
                <a:latin typeface="+mn-ea"/>
              </a:rPr>
              <a:t>，如安全帽、反光背心等。</a:t>
            </a:r>
          </a:p>
          <a:p>
            <a:pPr marL="987425" indent="-444500" fontAlgn="auto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  <a:defRPr/>
            </a:pPr>
            <a:r>
              <a:rPr lang="en-US" altLang="zh-TW" sz="2300" dirty="0">
                <a:latin typeface="+mn-ea"/>
              </a:rPr>
              <a:t>(5)</a:t>
            </a:r>
            <a:r>
              <a:rPr lang="zh-TW" altLang="en-US" sz="2300" dirty="0">
                <a:latin typeface="+mn-ea"/>
              </a:rPr>
              <a:t>現場操作區非經許可，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請勿操作各項機具、設備</a:t>
            </a:r>
            <a:r>
              <a:rPr lang="en-US" altLang="zh-TW" sz="2300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如開關等</a:t>
            </a:r>
            <a:r>
              <a:rPr lang="en-US" altLang="zh-TW" sz="2300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sz="2300" dirty="0">
                <a:latin typeface="+mn-ea"/>
              </a:rPr>
              <a:t>。</a:t>
            </a:r>
          </a:p>
          <a:p>
            <a:pPr marL="542925" indent="-542925">
              <a:lnSpc>
                <a:spcPct val="80000"/>
              </a:lnSpc>
              <a:buClr>
                <a:schemeClr val="accent2"/>
              </a:buClr>
              <a:buNone/>
            </a:pPr>
            <a:r>
              <a:rPr lang="zh-TW" altLang="en-US" sz="2300" dirty="0">
                <a:latin typeface="+mn-ea"/>
              </a:rPr>
              <a:t>四、若有任何疑問，</a:t>
            </a:r>
            <a:r>
              <a:rPr lang="zh-TW" altLang="en-US" sz="2300" dirty="0">
                <a:solidFill>
                  <a:srgbClr val="FF0000"/>
                </a:solidFill>
                <a:latin typeface="+mn-ea"/>
              </a:rPr>
              <a:t>詢問陪同人員</a:t>
            </a:r>
            <a:r>
              <a:rPr lang="zh-TW" altLang="en-US" sz="2300" dirty="0">
                <a:latin typeface="+mn-ea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4</a:t>
            </a:fld>
            <a:r>
              <a:rPr lang="zh-TW" altLang="en-US" smtClean="0"/>
              <a:t>頁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30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762" y="1464120"/>
            <a:ext cx="4992637" cy="53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緊急應變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二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輸送內容物之危害特性</a:t>
            </a:r>
            <a:endParaRPr lang="en-US" altLang="zh-TW" dirty="0" smtClean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40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8" name="矩形圖說文字 7"/>
          <p:cNvSpPr/>
          <p:nvPr/>
        </p:nvSpPr>
        <p:spPr>
          <a:xfrm>
            <a:off x="323528" y="3284984"/>
            <a:ext cx="2520280" cy="1122937"/>
          </a:xfrm>
          <a:prstGeom prst="wedgeRectCallout">
            <a:avLst>
              <a:gd name="adj1" fmla="val 68414"/>
              <a:gd name="adj2" fmla="val 13648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輸送內容物危害特性標示</a:t>
            </a:r>
          </a:p>
        </p:txBody>
      </p:sp>
      <p:sp>
        <p:nvSpPr>
          <p:cNvPr id="11" name="矩形 10"/>
          <p:cNvSpPr/>
          <p:nvPr/>
        </p:nvSpPr>
        <p:spPr>
          <a:xfrm>
            <a:off x="3324762" y="4797152"/>
            <a:ext cx="2255350" cy="1065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0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緊急應變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43528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三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>
                <a:solidFill>
                  <a:schemeClr val="accent2"/>
                </a:solidFill>
              </a:rPr>
              <a:t>可能發生之緊急事故情境、預期危害後果</a:t>
            </a:r>
            <a:r>
              <a:rPr lang="zh-TW" altLang="en-US" dirty="0" smtClean="0">
                <a:solidFill>
                  <a:schemeClr val="accent2"/>
                </a:solidFill>
              </a:rPr>
              <a:t>及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0" lvl="0" indent="0">
              <a:buNone/>
            </a:pPr>
            <a:r>
              <a:rPr lang="zh-TW" altLang="en-US" dirty="0" smtClean="0">
                <a:solidFill>
                  <a:schemeClr val="accent2"/>
                </a:solidFill>
              </a:rPr>
              <a:t>        矯正</a:t>
            </a:r>
            <a:r>
              <a:rPr lang="zh-TW" altLang="en-US" dirty="0">
                <a:solidFill>
                  <a:schemeClr val="accent2"/>
                </a:solidFill>
              </a:rPr>
              <a:t>措施</a:t>
            </a:r>
          </a:p>
          <a:p>
            <a:pPr marL="0" indent="0">
              <a:buNone/>
            </a:pPr>
            <a:r>
              <a:rPr lang="zh-TW" altLang="en-US" sz="2400" b="0" dirty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dirty="0" smtClean="0">
                <a:solidFill>
                  <a:schemeClr val="accent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   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依據</a:t>
            </a:r>
            <a:r>
              <a:rPr lang="zh-TW" altLang="en-US" sz="2400" b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本處「</a:t>
            </a:r>
            <a:r>
              <a:rPr lang="en-US" altLang="zh-TW" sz="2400" b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TL2A-SW-28</a:t>
            </a:r>
            <a:r>
              <a:rPr lang="zh-TW" altLang="en-US" sz="2400" b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緊急應變作業工作指導書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」及</a:t>
            </a:r>
            <a:endParaRPr lang="en-US" altLang="zh-TW" sz="2400" b="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b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   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本中心「</a:t>
            </a:r>
            <a:r>
              <a:rPr lang="en-US" altLang="zh-TW" sz="2400" dirty="0" smtClean="0"/>
              <a:t>TL2A-SW-31</a:t>
            </a:r>
            <a:r>
              <a:rPr lang="zh-TW" altLang="zh-TW" sz="2400" dirty="0"/>
              <a:t>災害防救業務計畫指導</a:t>
            </a:r>
            <a:r>
              <a:rPr lang="zh-TW" altLang="zh-TW" sz="2400" dirty="0" smtClean="0"/>
              <a:t>書</a:t>
            </a:r>
            <a:r>
              <a:rPr lang="zh-TW" altLang="en-US" sz="2400" dirty="0" smtClean="0">
                <a:latin typeface="新細明體"/>
                <a:ea typeface="新細明體"/>
              </a:rPr>
              <a:t>」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辦理</a:t>
            </a:r>
            <a:endParaRPr lang="zh-TW" altLang="zh-TW" sz="2400" b="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41</a:t>
            </a:fld>
            <a:r>
              <a:rPr lang="zh-TW" altLang="en-US" smtClean="0"/>
              <a:t>頁</a:t>
            </a:r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63746" y="3003028"/>
            <a:ext cx="8856984" cy="3090268"/>
            <a:chOff x="35496" y="2714214"/>
            <a:chExt cx="9074150" cy="2659002"/>
          </a:xfrm>
        </p:grpSpPr>
        <p:sp>
          <p:nvSpPr>
            <p:cNvPr id="7" name="圓角矩形 6"/>
            <p:cNvSpPr/>
            <p:nvPr/>
          </p:nvSpPr>
          <p:spPr>
            <a:xfrm>
              <a:off x="3263741" y="2714214"/>
              <a:ext cx="2349719" cy="647700"/>
            </a:xfrm>
            <a:prstGeom prst="roundRect">
              <a:avLst/>
            </a:prstGeom>
            <a:solidFill>
              <a:srgbClr val="CC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緊急應變</a:t>
              </a:r>
              <a:endParaRPr lang="zh-TW" altLang="en-US" dirty="0">
                <a:latin typeface="標楷體" pitchFamily="65" charset="-120"/>
                <a:ea typeface="標楷體" pitchFamily="65" charset="-120"/>
              </a:endParaRP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4428109" y="3357091"/>
              <a:ext cx="0" cy="57626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611759" y="3933353"/>
              <a:ext cx="7993062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圓角矩形 9"/>
            <p:cNvSpPr/>
            <p:nvPr/>
          </p:nvSpPr>
          <p:spPr>
            <a:xfrm>
              <a:off x="35496" y="4509616"/>
              <a:ext cx="1081088" cy="863600"/>
            </a:xfrm>
            <a:prstGeom prst="round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0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火災及爆炸</a:t>
              </a:r>
            </a:p>
          </p:txBody>
        </p:sp>
        <p:cxnSp>
          <p:nvCxnSpPr>
            <p:cNvPr id="11" name="直線接點 10"/>
            <p:cNvCxnSpPr/>
            <p:nvPr/>
          </p:nvCxnSpPr>
          <p:spPr>
            <a:xfrm>
              <a:off x="611759" y="3933353"/>
              <a:ext cx="0" cy="57626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圓角矩形 11"/>
            <p:cNvSpPr/>
            <p:nvPr/>
          </p:nvSpPr>
          <p:spPr>
            <a:xfrm>
              <a:off x="1340875" y="4509616"/>
              <a:ext cx="795337" cy="863600"/>
            </a:xfrm>
            <a:prstGeom prst="round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0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電氣設備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2360503" y="4509616"/>
              <a:ext cx="795338" cy="863600"/>
            </a:xfrm>
            <a:prstGeom prst="round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0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颱風水災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3380132" y="4509616"/>
              <a:ext cx="795337" cy="863600"/>
            </a:xfrm>
            <a:prstGeom prst="round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0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地震</a:t>
              </a: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399760" y="4509616"/>
              <a:ext cx="795338" cy="863600"/>
            </a:xfrm>
            <a:prstGeom prst="round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0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戰爭</a:t>
              </a: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9389" y="4509616"/>
              <a:ext cx="1079500" cy="863600"/>
            </a:xfrm>
            <a:prstGeom prst="round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0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人員食品中毒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6723180" y="4509616"/>
              <a:ext cx="1081087" cy="863600"/>
            </a:xfrm>
            <a:prstGeom prst="round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0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傳染性疾病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8028559" y="4509616"/>
              <a:ext cx="1081087" cy="863600"/>
            </a:xfrm>
            <a:prstGeom prst="round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TW" altLang="en-US" sz="200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天然氣洩漏</a:t>
              </a:r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1764284" y="3933353"/>
              <a:ext cx="0" cy="57626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2772346" y="3933353"/>
              <a:ext cx="0" cy="57626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3770884" y="3933353"/>
              <a:ext cx="0" cy="57626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4788471" y="3933353"/>
              <a:ext cx="0" cy="57626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5931471" y="3933353"/>
              <a:ext cx="0" cy="57626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7164959" y="3933353"/>
              <a:ext cx="0" cy="57626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8604821" y="3933353"/>
              <a:ext cx="0" cy="57626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40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緊急應變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四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>
                <a:solidFill>
                  <a:schemeClr val="accent2"/>
                </a:solidFill>
              </a:rPr>
              <a:t>場站地上管線洩漏偵測設施</a:t>
            </a:r>
            <a:r>
              <a:rPr lang="zh-TW" altLang="en-US" dirty="0" smtClean="0">
                <a:solidFill>
                  <a:schemeClr val="accent2"/>
                </a:solidFill>
              </a:rPr>
              <a:t>管理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lvl="1" indent="-249238">
              <a:buNone/>
            </a:pPr>
            <a:r>
              <a:rPr lang="en-US" altLang="zh-TW" sz="2400" b="0" dirty="0">
                <a:solidFill>
                  <a:schemeClr val="tx1"/>
                </a:solidFill>
              </a:rPr>
              <a:t>1</a:t>
            </a:r>
            <a:r>
              <a:rPr lang="en-US" altLang="zh-TW" sz="2400" b="0" dirty="0" smtClean="0">
                <a:solidFill>
                  <a:schemeClr val="tx1"/>
                </a:solidFill>
              </a:rPr>
              <a:t>.</a:t>
            </a:r>
            <a:r>
              <a:rPr lang="zh-TW" altLang="en-US" sz="2400" b="0" dirty="0" smtClean="0">
                <a:solidFill>
                  <a:schemeClr val="tx1"/>
                </a:solidFill>
              </a:rPr>
              <a:t>依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/>
                <a:ea typeface="標楷體"/>
              </a:rPr>
              <a:t>「</a:t>
            </a:r>
            <a:r>
              <a:rPr lang="zh-TW" altLang="en-US" sz="2400" b="0" dirty="0">
                <a:solidFill>
                  <a:schemeClr val="tx1"/>
                </a:solidFill>
              </a:rPr>
              <a:t>天然氣事業輸儲設備防災相關設施裝置維修辦法</a:t>
            </a:r>
            <a:r>
              <a:rPr lang="zh-TW" altLang="en-US" sz="2400" b="0" dirty="0" smtClean="0">
                <a:solidFill>
                  <a:schemeClr val="tx1"/>
                </a:solidFill>
                <a:latin typeface="新細明體"/>
                <a:ea typeface="新細明體"/>
              </a:rPr>
              <a:t>」</a:t>
            </a:r>
            <a:r>
              <a:rPr lang="zh-TW" altLang="en-US" sz="2400" b="0" dirty="0" smtClean="0">
                <a:solidFill>
                  <a:schemeClr val="tx1"/>
                </a:solidFill>
              </a:rPr>
              <a:t>規定</a:t>
            </a:r>
            <a:r>
              <a:rPr lang="zh-TW" altLang="en-US" sz="2400" b="0" dirty="0">
                <a:solidFill>
                  <a:schemeClr val="tx1"/>
                </a:solidFill>
              </a:rPr>
              <a:t>，</a:t>
            </a:r>
            <a:r>
              <a:rPr lang="zh-TW" altLang="en-US" sz="2400" b="0" dirty="0">
                <a:solidFill>
                  <a:srgbClr val="0000FF"/>
                </a:solidFill>
              </a:rPr>
              <a:t>設置防災相關設施</a:t>
            </a:r>
            <a:r>
              <a:rPr lang="zh-TW" altLang="en-US" sz="2400" b="0" dirty="0">
                <a:solidFill>
                  <a:schemeClr val="tx1"/>
                </a:solidFill>
              </a:rPr>
              <a:t>。</a:t>
            </a:r>
          </a:p>
          <a:p>
            <a:pPr marL="714375" lvl="1" indent="-249238">
              <a:buNone/>
            </a:pPr>
            <a:r>
              <a:rPr lang="en-US" altLang="zh-TW" sz="2400" b="0" dirty="0" smtClean="0">
                <a:solidFill>
                  <a:schemeClr val="tx1"/>
                </a:solidFill>
              </a:rPr>
              <a:t>2.</a:t>
            </a:r>
            <a:r>
              <a:rPr lang="zh-TW" altLang="en-US" sz="2400" b="0" dirty="0">
                <a:solidFill>
                  <a:schemeClr val="tx1"/>
                </a:solidFill>
              </a:rPr>
              <a:t>依據本</a:t>
            </a:r>
            <a:r>
              <a:rPr lang="zh-TW" altLang="en-US" sz="2400" b="0" dirty="0" smtClean="0">
                <a:solidFill>
                  <a:schemeClr val="tx1"/>
                </a:solidFill>
              </a:rPr>
              <a:t>處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/>
                <a:ea typeface="標楷體"/>
              </a:rPr>
              <a:t>「</a:t>
            </a:r>
            <a:r>
              <a:rPr lang="zh-TW" altLang="en-US" sz="2400" b="0" dirty="0" smtClean="0">
                <a:solidFill>
                  <a:schemeClr val="tx1"/>
                </a:solidFill>
              </a:rPr>
              <a:t>職業</a:t>
            </a:r>
            <a:r>
              <a:rPr lang="zh-TW" altLang="en-US" sz="2400" b="0" dirty="0">
                <a:solidFill>
                  <a:schemeClr val="tx1"/>
                </a:solidFill>
              </a:rPr>
              <a:t>安全衛生自動檢查實施</a:t>
            </a:r>
            <a:r>
              <a:rPr lang="zh-TW" altLang="en-US" sz="2400" b="0" dirty="0" smtClean="0">
                <a:solidFill>
                  <a:schemeClr val="tx1"/>
                </a:solidFill>
              </a:rPr>
              <a:t>要點</a:t>
            </a:r>
            <a:r>
              <a:rPr lang="zh-TW" altLang="en-US" sz="2400" b="0" dirty="0" smtClean="0">
                <a:solidFill>
                  <a:schemeClr val="tx1"/>
                </a:solidFill>
                <a:latin typeface="新細明體"/>
                <a:ea typeface="新細明體"/>
              </a:rPr>
              <a:t>」</a:t>
            </a:r>
            <a:r>
              <a:rPr lang="zh-TW" altLang="en-US" sz="2400" b="0" dirty="0" smtClean="0">
                <a:solidFill>
                  <a:schemeClr val="tx1"/>
                </a:solidFill>
              </a:rPr>
              <a:t>，</a:t>
            </a:r>
            <a:r>
              <a:rPr lang="zh-TW" altLang="en-US" sz="2400" b="0" dirty="0">
                <a:solidFill>
                  <a:schemeClr val="tx1"/>
                </a:solidFill>
              </a:rPr>
              <a:t>執行</a:t>
            </a:r>
            <a:r>
              <a:rPr lang="zh-TW" altLang="en-US" sz="2400" b="0" dirty="0">
                <a:solidFill>
                  <a:srgbClr val="0000FF"/>
                </a:solidFill>
              </a:rPr>
              <a:t>設備自動檢查</a:t>
            </a:r>
            <a:r>
              <a:rPr lang="zh-TW" altLang="en-US" sz="2400" b="0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42</a:t>
            </a:fld>
            <a:r>
              <a:rPr lang="zh-TW" altLang="en-US" smtClean="0"/>
              <a:t>頁</a:t>
            </a:r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19355"/>
              </p:ext>
            </p:extLst>
          </p:nvPr>
        </p:nvGraphicFramePr>
        <p:xfrm>
          <a:off x="599985" y="3210418"/>
          <a:ext cx="799288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0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7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站名</a:t>
                      </a:r>
                      <a:endParaRPr lang="zh-TW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7620" marR="7620" marT="7623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監控</a:t>
                      </a:r>
                      <a:endParaRPr lang="zh-TW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7620" marR="7620" marT="7623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漏氣</a:t>
                      </a:r>
                      <a:r>
                        <a:rPr lang="zh-TW" altLang="en-US" sz="2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偵測器</a:t>
                      </a:r>
                      <a:endParaRPr lang="zh-TW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7620" marR="7620" marT="7623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火災偵測</a:t>
                      </a:r>
                      <a:r>
                        <a:rPr lang="zh-TW" alt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器</a:t>
                      </a:r>
                      <a:endParaRPr lang="zh-TW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7620" marR="7620" marT="7623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地震</a:t>
                      </a:r>
                      <a:r>
                        <a:rPr lang="zh-TW" altLang="en-US" sz="24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偵測器</a:t>
                      </a:r>
                      <a:endParaRPr lang="zh-TW" altLang="en-US" sz="2400" b="1" i="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  <a:cs typeface="+mn-cs"/>
                      </a:endParaRPr>
                    </a:p>
                  </a:txBody>
                  <a:tcPr marL="7620" marR="7620" marT="7623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楠梓站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2600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2200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527" marR="9527" marT="9526" marB="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2600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2200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527" marR="9527" marT="9526" marB="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TW" sz="240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527" marR="9527" marT="9526" marB="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2600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2200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Verdana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527" marR="9527" marT="9526" marB="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鳳山站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TW" sz="240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大林埔站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TW" sz="240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林園站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TW" sz="240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屏東站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V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47" marR="91447" marT="45719" marB="4571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緊急應變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五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本中心訂有災害防救業務計畫</a:t>
            </a:r>
            <a:endParaRPr lang="en-US" altLang="zh-TW" dirty="0" smtClean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43</a:t>
            </a:fld>
            <a:r>
              <a:rPr lang="zh-TW" altLang="en-US" smtClean="0"/>
              <a:t>頁</a:t>
            </a:r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3168352" cy="461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88840"/>
            <a:ext cx="3096344" cy="466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671374"/>
            <a:ext cx="3794630" cy="367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01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IMG22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64" y="4511575"/>
            <a:ext cx="2936120" cy="221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674534"/>
            <a:ext cx="3744416" cy="408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</a:t>
            </a:r>
            <a:r>
              <a:rPr lang="zh-TW" altLang="zh-TW" dirty="0" smtClean="0"/>
              <a:t>、</a:t>
            </a:r>
            <a:r>
              <a:rPr lang="zh-TW" altLang="en-US" dirty="0" smtClean="0"/>
              <a:t>緊急應變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43528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六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 smtClean="0">
                <a:solidFill>
                  <a:schemeClr val="accent2"/>
                </a:solidFill>
              </a:rPr>
              <a:t>本中心每年度實施應變演練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en-US" sz="2400" b="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每年度排定演練計畫表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，演練內容包含實際演練、管線</a:t>
            </a:r>
            <a:endParaRPr lang="en-US" altLang="zh-TW" sz="2400" b="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TW" altLang="en-US" sz="2400" b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   洩漏、防震、防汛、節慶</a:t>
            </a:r>
            <a:r>
              <a:rPr lang="en-US" altLang="zh-TW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…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等。</a:t>
            </a:r>
            <a:endParaRPr lang="en-US" altLang="zh-TW" sz="2400" b="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TW" altLang="en-US" sz="2400" b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109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年共計實施</a:t>
            </a:r>
            <a:r>
              <a:rPr lang="zh-TW" altLang="en-US" sz="2400" b="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通報演練</a:t>
            </a:r>
            <a:r>
              <a:rPr lang="en-US" altLang="zh-TW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次，</a:t>
            </a:r>
            <a:r>
              <a:rPr lang="zh-TW" altLang="en-US" sz="2400" b="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實際演練</a:t>
            </a:r>
            <a:r>
              <a:rPr lang="en-US" altLang="zh-TW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次，</a:t>
            </a:r>
            <a:r>
              <a:rPr lang="zh-TW" altLang="en-US" sz="2400" b="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不預警實</a:t>
            </a:r>
            <a:endParaRPr lang="en-US" altLang="zh-TW" sz="2400" b="0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TW" altLang="en-US" sz="2400" b="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b="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   際演練</a:t>
            </a:r>
            <a:r>
              <a:rPr lang="en-US" altLang="zh-TW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b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次。</a:t>
            </a:r>
            <a:endParaRPr lang="zh-TW" altLang="zh-TW" b="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lang="en-US" altLang="zh-TW" dirty="0" smtClean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44</a:t>
            </a:fld>
            <a:r>
              <a:rPr lang="zh-TW" altLang="en-US" smtClean="0"/>
              <a:t>頁</a:t>
            </a:r>
            <a:endParaRPr lang="zh-TW" altLang="en-US"/>
          </a:p>
        </p:txBody>
      </p:sp>
      <p:pic>
        <p:nvPicPr>
          <p:cNvPr id="2052" name="Picture 4" descr="CIMG23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0" y="3356992"/>
            <a:ext cx="2489628" cy="187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516" y="2905023"/>
            <a:ext cx="2189609" cy="225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3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肆</a:t>
            </a:r>
            <a:r>
              <a:rPr lang="zh-TW" altLang="zh-TW" dirty="0" smtClean="0"/>
              <a:t>、</a:t>
            </a:r>
            <a:r>
              <a:rPr lang="zh-TW" altLang="en-US" dirty="0"/>
              <a:t>近</a:t>
            </a:r>
            <a:r>
              <a:rPr lang="en-US" altLang="zh-TW" dirty="0"/>
              <a:t>3</a:t>
            </a:r>
            <a:r>
              <a:rPr lang="zh-TW" altLang="en-US" dirty="0"/>
              <a:t>年事故分析檢討及改善情形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9565"/>
              </p:ext>
            </p:extLst>
          </p:nvPr>
        </p:nvGraphicFramePr>
        <p:xfrm>
          <a:off x="539552" y="1084268"/>
          <a:ext cx="8208911" cy="738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85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200" kern="100" spc="-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一、虛驚</a:t>
                      </a:r>
                      <a:r>
                        <a:rPr lang="zh-TW" sz="22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事故</a:t>
                      </a:r>
                      <a:r>
                        <a:rPr lang="zh-TW" altLang="en-US" sz="22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22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(107-109)</a:t>
                      </a:r>
                      <a:endParaRPr lang="zh-TW" sz="22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1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無。</a:t>
                      </a:r>
                      <a:endParaRPr 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654201"/>
              </p:ext>
            </p:extLst>
          </p:nvPr>
        </p:nvGraphicFramePr>
        <p:xfrm>
          <a:off x="539552" y="1954134"/>
          <a:ext cx="8208912" cy="4687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6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6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5612">
                <a:tc grid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zh-TW" sz="22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二、作業事故</a:t>
                      </a:r>
                      <a:r>
                        <a:rPr lang="zh-TW" altLang="en-US" sz="22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22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(107-109)</a:t>
                      </a:r>
                      <a:endParaRPr lang="zh-TW" altLang="zh-TW" sz="22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spc="-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時間</a:t>
                      </a:r>
                      <a:endParaRPr 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spc="-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事故</a:t>
                      </a:r>
                      <a:endParaRPr 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spc="-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原因</a:t>
                      </a:r>
                      <a:endParaRPr 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spc="-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檢討改善</a:t>
                      </a:r>
                      <a:endParaRPr 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6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109.12.17</a:t>
                      </a:r>
                      <a:endParaRPr 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藍田路</a:t>
                      </a:r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號附近管線疑似洩漏事故</a:t>
                      </a:r>
                    </a:p>
                  </a:txBody>
                  <a:tcPr marL="55235" marR="55235" marT="27617" marB="27617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直接原因：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</a:t>
                      </a:r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天然氣</a:t>
                      </a:r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洩漏</a:t>
                      </a:r>
                    </a:p>
                    <a:p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2.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間接原因：</a:t>
                      </a:r>
                    </a:p>
                    <a:p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(1)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不安全行為：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未能主動、早期量測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發現天然氣洩漏</a:t>
                      </a:r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未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實施天然氣管線洩漏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偵測</a:t>
                      </a:r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</a:p>
                    <a:p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(2)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不安全環境</a:t>
                      </a:r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設備</a:t>
                      </a:r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：   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天然氣管線發生缺陷   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</a:t>
                      </a:r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材質或焊接</a:t>
                      </a:r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</a:p>
                    <a:p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3.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基本原因：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未能防範管線缺陷發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生針孔洩漏。</a:t>
                      </a:r>
                    </a:p>
                  </a:txBody>
                  <a:tcPr marL="55235" marR="55235" marT="27617" marB="27617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設備面：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加強管線洩漏偵測措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施。</a:t>
                      </a:r>
                    </a:p>
                    <a:p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2.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制度面：</a:t>
                      </a:r>
                    </a:p>
                    <a:p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(1)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加強緊急應變小組人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員應對管線洩漏處理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的教育訓練。</a:t>
                      </a:r>
                    </a:p>
                    <a:p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(2)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加強速報通報流程、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通報層級、通報表單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的熟練度教育訓練。</a:t>
                      </a:r>
                    </a:p>
                    <a:p>
                      <a:r>
                        <a:rPr lang="en-US" altLang="zh-TW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3.</a:t>
                      </a:r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執行面：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進行管線洩漏檢測、</a:t>
                      </a:r>
                      <a:endParaRPr lang="en-US" altLang="zh-TW" sz="18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管線壓力監測。</a:t>
                      </a:r>
                    </a:p>
                  </a:txBody>
                  <a:tcPr marL="55235" marR="55235" marT="27617" marB="276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45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03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719838"/>
              </p:ext>
            </p:extLst>
          </p:nvPr>
        </p:nvGraphicFramePr>
        <p:xfrm>
          <a:off x="539552" y="3638973"/>
          <a:ext cx="8208912" cy="1662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115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zh-TW" sz="24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二、</a:t>
                      </a:r>
                      <a:r>
                        <a:rPr lang="en-US" altLang="zh-TW" sz="24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109</a:t>
                      </a:r>
                      <a:r>
                        <a:rPr lang="zh-TW" altLang="en-US" sz="24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年度輸儲設備查核建議改善事項</a:t>
                      </a:r>
                      <a:endParaRPr lang="zh-TW" alt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建議改善件數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已完成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持續追蹤件數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endParaRPr lang="zh-TW" altLang="en-US" sz="24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endParaRPr lang="zh-TW" altLang="en-US" sz="2400" kern="100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伍</a:t>
            </a:r>
            <a:r>
              <a:rPr lang="zh-TW" altLang="zh-TW" dirty="0" smtClean="0"/>
              <a:t>、</a:t>
            </a:r>
            <a:r>
              <a:rPr lang="zh-TW" altLang="en-US" dirty="0"/>
              <a:t>前次查核缺失之改善情形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46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2444" y="1268760"/>
            <a:ext cx="5211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>
                <a:srgbClr val="FF0000"/>
              </a:buClr>
            </a:pPr>
            <a:r>
              <a:rPr lang="zh-TW" altLang="en-US" sz="2800" dirty="0">
                <a:solidFill>
                  <a:schemeClr val="accent2"/>
                </a:solidFill>
                <a:latin typeface="+mn-lt"/>
                <a:ea typeface="+mn-ea"/>
              </a:rPr>
              <a:t>輸儲設備查核缺失</a:t>
            </a:r>
            <a:r>
              <a:rPr lang="zh-TW" altLang="en-US" sz="2800" dirty="0" smtClean="0">
                <a:solidFill>
                  <a:schemeClr val="accent2"/>
                </a:solidFill>
                <a:latin typeface="+mn-lt"/>
                <a:ea typeface="+mn-ea"/>
              </a:rPr>
              <a:t>改善辦理情形</a:t>
            </a:r>
            <a:endParaRPr lang="zh-TW" altLang="en-US" sz="28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702674"/>
              </p:ext>
            </p:extLst>
          </p:nvPr>
        </p:nvGraphicFramePr>
        <p:xfrm>
          <a:off x="539552" y="2042807"/>
          <a:ext cx="8208911" cy="1139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41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spc="-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</a:t>
                      </a:r>
                      <a:r>
                        <a:rPr lang="zh-TW" sz="24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zh-TW" altLang="en-US" sz="24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歷年（</a:t>
                      </a:r>
                      <a:r>
                        <a:rPr lang="en-US" altLang="zh-TW" sz="24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106~108</a:t>
                      </a:r>
                      <a:r>
                        <a:rPr lang="zh-TW" altLang="en-US" sz="2400" kern="100" spc="-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年）查核缺失持續追蹤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57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無。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5235" marR="55235" marT="27617" marB="276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90619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47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625158"/>
              </p:ext>
            </p:extLst>
          </p:nvPr>
        </p:nvGraphicFramePr>
        <p:xfrm>
          <a:off x="213420" y="1484784"/>
          <a:ext cx="8712968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576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分類</a:t>
                      </a:r>
                      <a:endParaRPr lang="zh-TW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意見編號</a:t>
                      </a:r>
                      <a:endParaRPr lang="zh-TW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查核建議等級</a:t>
                      </a:r>
                      <a:endParaRPr lang="zh-TW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改善期程</a:t>
                      </a:r>
                      <a:endParaRPr lang="zh-TW" altLang="en-US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76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kern="1200" dirty="0" smtClean="0">
                          <a:effectLst/>
                        </a:rPr>
                        <a:t>管線管理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kern="1200" dirty="0" smtClean="0">
                          <a:effectLst/>
                        </a:rPr>
                        <a:t>10909-0A03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kern="1200" dirty="0" smtClean="0">
                          <a:effectLst/>
                        </a:rPr>
                        <a:t>A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kern="1200" dirty="0" smtClean="0">
                          <a:effectLst/>
                        </a:rPr>
                        <a:t>109.09.30</a:t>
                      </a:r>
                      <a:endParaRPr lang="zh-TW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76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zh-TW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查核結果及建議事項</a:t>
                      </a:r>
                      <a:endParaRPr lang="zh-TW" altLang="en-US" sz="22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zh-TW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事業單位回覆及辦理情形</a:t>
                      </a:r>
                      <a:endParaRPr lang="zh-TW" altLang="en-US" sz="22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9935">
                <a:tc gridSpan="2">
                  <a:txBody>
                    <a:bodyPr/>
                    <a:lstStyle/>
                    <a:p>
                      <a:r>
                        <a:rPr lang="en-US" altLang="zh-TW" sz="2200" dirty="0" smtClean="0">
                          <a:solidFill>
                            <a:srgbClr val="0000FF"/>
                          </a:solidFill>
                        </a:rPr>
                        <a:t>109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年第一季</a:t>
                      </a:r>
                      <a:r>
                        <a:rPr lang="zh-TW" altLang="en-US" sz="2200" dirty="0" smtClean="0"/>
                        <a:t>陰極防蝕電位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僅量測</a:t>
                      </a:r>
                      <a:r>
                        <a:rPr lang="en-US" altLang="zh-TW" sz="2200" dirty="0" smtClean="0">
                          <a:solidFill>
                            <a:srgbClr val="0000FF"/>
                          </a:solidFill>
                        </a:rPr>
                        <a:t>ON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電位</a:t>
                      </a:r>
                      <a:r>
                        <a:rPr lang="zh-TW" altLang="en-US" sz="2200" dirty="0" smtClean="0"/>
                        <a:t>，其合格標準判定方式，未依貴公司「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長途管線及儲槽陰極防蝕作業要點</a:t>
                      </a:r>
                      <a:r>
                        <a:rPr lang="zh-TW" altLang="en-US" sz="2200" dirty="0" smtClean="0"/>
                        <a:t>（</a:t>
                      </a:r>
                      <a:r>
                        <a:rPr lang="en-US" altLang="zh-TW" sz="2200" dirty="0" smtClean="0"/>
                        <a:t>2910-STO-16</a:t>
                      </a:r>
                      <a:r>
                        <a:rPr lang="zh-TW" altLang="en-US" sz="2200" dirty="0" smtClean="0"/>
                        <a:t>） </a:t>
                      </a:r>
                      <a:r>
                        <a:rPr lang="en-US" altLang="zh-TW" sz="2200" dirty="0" smtClean="0">
                          <a:solidFill>
                            <a:srgbClr val="0000FF"/>
                          </a:solidFill>
                        </a:rPr>
                        <a:t>5.2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長途管線防蝕標準及量測要領</a:t>
                      </a:r>
                      <a:r>
                        <a:rPr lang="zh-TW" altLang="en-US" sz="2200" dirty="0" smtClean="0"/>
                        <a:t>」之規定，請改善。</a:t>
                      </a:r>
                      <a:endParaRPr lang="zh-TW" altLang="en-US" sz="22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sz="2200" dirty="0" smtClean="0"/>
                        <a:t>1.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每季</a:t>
                      </a:r>
                      <a:r>
                        <a:rPr lang="zh-TW" altLang="en-US" sz="2200" dirty="0" smtClean="0"/>
                        <a:t>陰極防蝕電位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檢測</a:t>
                      </a:r>
                      <a:r>
                        <a:rPr lang="en-US" altLang="zh-TW" sz="2200" dirty="0" smtClean="0">
                          <a:solidFill>
                            <a:srgbClr val="0000FF"/>
                          </a:solidFill>
                        </a:rPr>
                        <a:t>ON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電位合格標準</a:t>
                      </a:r>
                      <a:r>
                        <a:rPr lang="zh-TW" altLang="en-US" sz="2200" dirty="0" smtClean="0"/>
                        <a:t>，係依本公司「長途管線及儲槽陰極防蝕作業要點</a:t>
                      </a:r>
                      <a:r>
                        <a:rPr lang="en-US" altLang="zh-TW" sz="2200" dirty="0" smtClean="0"/>
                        <a:t>(2910-STO-16)</a:t>
                      </a:r>
                      <a:r>
                        <a:rPr lang="zh-TW" altLang="en-US" sz="2200" dirty="0" smtClean="0"/>
                        <a:t> 附件</a:t>
                      </a:r>
                      <a:r>
                        <a:rPr lang="en-US" altLang="zh-TW" sz="2200" dirty="0" smtClean="0"/>
                        <a:t>6.2</a:t>
                      </a:r>
                      <a:r>
                        <a:rPr lang="zh-TW" altLang="en-US" sz="2200" dirty="0" smtClean="0"/>
                        <a:t>長途管線極化電位檢測方法」，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定期檢測各測試站測點通電</a:t>
                      </a:r>
                      <a:r>
                        <a:rPr lang="en-US" altLang="zh-TW" sz="2200" dirty="0" smtClean="0">
                          <a:solidFill>
                            <a:srgbClr val="0000FF"/>
                          </a:solidFill>
                        </a:rPr>
                        <a:t>(ON)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電位</a:t>
                      </a:r>
                      <a:r>
                        <a:rPr lang="en-US" altLang="zh-TW" sz="2200" dirty="0" smtClean="0">
                          <a:solidFill>
                            <a:srgbClr val="0000FF"/>
                          </a:solidFill>
                        </a:rPr>
                        <a:t>(Eon)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，必須負於通電電位管制值</a:t>
                      </a:r>
                      <a:r>
                        <a:rPr lang="zh-TW" altLang="en-US" sz="2200" dirty="0" smtClean="0"/>
                        <a:t>，故符合本公司相關規定。</a:t>
                      </a:r>
                    </a:p>
                    <a:p>
                      <a:r>
                        <a:rPr lang="en-US" altLang="zh-TW" sz="2200" dirty="0" smtClean="0"/>
                        <a:t>2.</a:t>
                      </a:r>
                      <a:r>
                        <a:rPr lang="zh-TW" altLang="en-US" sz="2200" dirty="0" smtClean="0"/>
                        <a:t>該要點</a:t>
                      </a:r>
                      <a:r>
                        <a:rPr lang="en-US" altLang="zh-TW" sz="2200" dirty="0" smtClean="0"/>
                        <a:t>5.2</a:t>
                      </a:r>
                      <a:r>
                        <a:rPr lang="zh-TW" altLang="en-US" sz="2200" baseline="0" dirty="0" smtClean="0"/>
                        <a:t> </a:t>
                      </a:r>
                      <a:r>
                        <a:rPr lang="zh-TW" altLang="en-US" sz="2200" dirty="0" smtClean="0"/>
                        <a:t>之標準係用來檢視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緊密電位及斷電電位之極化電位、</a:t>
                      </a:r>
                      <a:r>
                        <a:rPr lang="en-US" altLang="zh-TW" sz="2200" dirty="0" smtClean="0">
                          <a:solidFill>
                            <a:srgbClr val="0000FF"/>
                          </a:solidFill>
                        </a:rPr>
                        <a:t>IP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等結果</a:t>
                      </a:r>
                      <a:r>
                        <a:rPr lang="zh-TW" altLang="en-US" sz="2200" dirty="0" smtClean="0"/>
                        <a:t>，以判定是否合乎標準。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2444" y="961564"/>
            <a:ext cx="610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>
                <a:srgbClr val="FF0000"/>
              </a:buClr>
            </a:pPr>
            <a:r>
              <a:rPr lang="en-US" altLang="zh-TW" sz="2800" dirty="0">
                <a:solidFill>
                  <a:schemeClr val="accent2"/>
                </a:solidFill>
                <a:latin typeface="+mn-lt"/>
                <a:ea typeface="+mn-ea"/>
              </a:rPr>
              <a:t>109</a:t>
            </a:r>
            <a:r>
              <a:rPr lang="zh-TW" altLang="en-US" sz="2800" dirty="0" smtClean="0">
                <a:solidFill>
                  <a:schemeClr val="accent2"/>
                </a:solidFill>
                <a:latin typeface="+mn-lt"/>
                <a:ea typeface="+mn-ea"/>
              </a:rPr>
              <a:t>年度持續追蹤項目之後續辦理情形</a:t>
            </a:r>
            <a:endParaRPr lang="zh-TW" altLang="en-US" sz="28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伍</a:t>
            </a:r>
            <a:r>
              <a:rPr lang="zh-TW" altLang="zh-TW" dirty="0" smtClean="0"/>
              <a:t>、</a:t>
            </a:r>
            <a:r>
              <a:rPr lang="zh-TW" altLang="en-US" dirty="0"/>
              <a:t>前次查核缺失之改善情形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60648"/>
            <a:ext cx="4536504" cy="652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15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240542"/>
              </p:ext>
            </p:extLst>
          </p:nvPr>
        </p:nvGraphicFramePr>
        <p:xfrm>
          <a:off x="213420" y="1556793"/>
          <a:ext cx="8712968" cy="497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576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分類</a:t>
                      </a:r>
                      <a:endParaRPr lang="zh-TW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意見編號</a:t>
                      </a:r>
                      <a:endParaRPr lang="zh-TW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查核建議等級</a:t>
                      </a:r>
                      <a:endParaRPr lang="zh-TW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改善期程</a:t>
                      </a:r>
                      <a:endParaRPr lang="zh-TW" altLang="en-US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76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kern="1200" dirty="0" smtClean="0">
                          <a:effectLst/>
                        </a:rPr>
                        <a:t>管線管理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kern="1200" dirty="0" smtClean="0">
                          <a:effectLst/>
                        </a:rPr>
                        <a:t>10909-0A04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kern="1200" dirty="0" smtClean="0">
                          <a:effectLst/>
                        </a:rPr>
                        <a:t>A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kern="1200" dirty="0" smtClean="0">
                          <a:effectLst/>
                        </a:rPr>
                        <a:t>109.09.30</a:t>
                      </a:r>
                      <a:endParaRPr lang="zh-TW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76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zh-TW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查核結果及建議事項</a:t>
                      </a:r>
                      <a:endParaRPr lang="zh-TW" altLang="en-US" sz="22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zh-TW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事業單位回覆及辦理情形</a:t>
                      </a:r>
                      <a:endParaRPr lang="zh-TW" altLang="en-US" sz="22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9935">
                <a:tc gridSpan="2">
                  <a:txBody>
                    <a:bodyPr/>
                    <a:lstStyle/>
                    <a:p>
                      <a:r>
                        <a:rPr lang="zh-TW" altLang="en-US" sz="2150" dirty="0" smtClean="0"/>
                        <a:t>於</a:t>
                      </a:r>
                      <a:r>
                        <a:rPr lang="en-US" altLang="zh-TW" sz="2150" dirty="0" smtClean="0">
                          <a:solidFill>
                            <a:srgbClr val="0000FF"/>
                          </a:solidFill>
                        </a:rPr>
                        <a:t>109</a:t>
                      </a:r>
                      <a:r>
                        <a:rPr lang="zh-TW" altLang="en-US" sz="2150" dirty="0" smtClean="0">
                          <a:solidFill>
                            <a:srgbClr val="0000FF"/>
                          </a:solidFill>
                        </a:rPr>
                        <a:t>年</a:t>
                      </a:r>
                      <a:r>
                        <a:rPr lang="en-US" altLang="zh-TW" sz="2150" dirty="0" smtClean="0">
                          <a:solidFill>
                            <a:srgbClr val="0000FF"/>
                          </a:solidFill>
                        </a:rPr>
                        <a:t>01</a:t>
                      </a:r>
                      <a:r>
                        <a:rPr lang="zh-TW" altLang="en-US" sz="2150" dirty="0" smtClean="0">
                          <a:solidFill>
                            <a:srgbClr val="0000FF"/>
                          </a:solidFill>
                        </a:rPr>
                        <a:t>月執行林園營業線南帝段</a:t>
                      </a:r>
                      <a:r>
                        <a:rPr lang="zh-TW" altLang="en-US" sz="2150" dirty="0" smtClean="0"/>
                        <a:t>（管線識別碼</a:t>
                      </a:r>
                      <a:r>
                        <a:rPr lang="en-US" altLang="zh-TW" sz="2150" dirty="0" smtClean="0"/>
                        <a:t>805010110038</a:t>
                      </a:r>
                      <a:r>
                        <a:rPr lang="zh-TW" altLang="en-US" sz="2150" dirty="0" smtClean="0"/>
                        <a:t>）</a:t>
                      </a:r>
                      <a:r>
                        <a:rPr lang="zh-TW" altLang="en-US" sz="2150" dirty="0" smtClean="0">
                          <a:solidFill>
                            <a:srgbClr val="0000FF"/>
                          </a:solidFill>
                        </a:rPr>
                        <a:t>及林園營業線拜耳段</a:t>
                      </a:r>
                      <a:r>
                        <a:rPr lang="zh-TW" altLang="en-US" sz="2150" dirty="0" smtClean="0"/>
                        <a:t>（管線識別碼</a:t>
                      </a:r>
                      <a:r>
                        <a:rPr lang="en-US" altLang="zh-TW" sz="2150" dirty="0" smtClean="0"/>
                        <a:t>805010110039</a:t>
                      </a:r>
                      <a:r>
                        <a:rPr lang="zh-TW" altLang="en-US" sz="2150" dirty="0" smtClean="0"/>
                        <a:t>）</a:t>
                      </a:r>
                      <a:r>
                        <a:rPr lang="zh-TW" altLang="en-US" sz="2150" dirty="0" smtClean="0">
                          <a:solidFill>
                            <a:srgbClr val="0000FF"/>
                          </a:solidFill>
                        </a:rPr>
                        <a:t>之風險評估</a:t>
                      </a:r>
                      <a:r>
                        <a:rPr lang="zh-TW" altLang="en-US" sz="2150" dirty="0" smtClean="0"/>
                        <a:t>，其仍採用貴公司</a:t>
                      </a:r>
                      <a:r>
                        <a:rPr lang="en-US" altLang="zh-TW" sz="2150" dirty="0" err="1" smtClean="0"/>
                        <a:t>W.Kent</a:t>
                      </a:r>
                      <a:r>
                        <a:rPr lang="en-US" altLang="zh-TW" sz="2150" dirty="0" smtClean="0"/>
                        <a:t> Muh1bauer </a:t>
                      </a:r>
                      <a:r>
                        <a:rPr lang="zh-TW" altLang="en-US" sz="2150" dirty="0" smtClean="0"/>
                        <a:t>管線</a:t>
                      </a:r>
                      <a:r>
                        <a:rPr lang="zh-TW" altLang="en-US" sz="2150" dirty="0" smtClean="0">
                          <a:solidFill>
                            <a:srgbClr val="0000FF"/>
                          </a:solidFill>
                        </a:rPr>
                        <a:t>風險管理手冊（第三版）</a:t>
                      </a:r>
                      <a:r>
                        <a:rPr lang="zh-TW" altLang="en-US" sz="2150" dirty="0" smtClean="0"/>
                        <a:t>，其分數分別為（</a:t>
                      </a:r>
                      <a:r>
                        <a:rPr lang="en-US" altLang="zh-TW" sz="2150" dirty="0" smtClean="0"/>
                        <a:t>315.7/309.7/316.5/341.5</a:t>
                      </a:r>
                      <a:r>
                        <a:rPr lang="zh-TW" altLang="en-US" sz="2150" dirty="0" smtClean="0"/>
                        <a:t>）。但貴公司儲運處</a:t>
                      </a:r>
                      <a:r>
                        <a:rPr lang="zh-TW" altLang="en-US" sz="2150" dirty="0" smtClean="0">
                          <a:solidFill>
                            <a:srgbClr val="0000FF"/>
                          </a:solidFill>
                        </a:rPr>
                        <a:t>已於</a:t>
                      </a:r>
                      <a:r>
                        <a:rPr lang="en-US" altLang="zh-TW" sz="2150" dirty="0" smtClean="0">
                          <a:solidFill>
                            <a:srgbClr val="0000FF"/>
                          </a:solidFill>
                        </a:rPr>
                        <a:t>108</a:t>
                      </a:r>
                      <a:r>
                        <a:rPr lang="zh-TW" altLang="en-US" sz="2150" dirty="0" smtClean="0">
                          <a:solidFill>
                            <a:srgbClr val="0000FF"/>
                          </a:solidFill>
                        </a:rPr>
                        <a:t>年</a:t>
                      </a:r>
                      <a:r>
                        <a:rPr lang="en-US" altLang="zh-TW" sz="2150" dirty="0" smtClean="0">
                          <a:solidFill>
                            <a:srgbClr val="0000FF"/>
                          </a:solidFill>
                        </a:rPr>
                        <a:t>8</a:t>
                      </a:r>
                      <a:r>
                        <a:rPr lang="zh-TW" altLang="en-US" sz="2150" dirty="0" smtClean="0">
                          <a:solidFill>
                            <a:srgbClr val="0000FF"/>
                          </a:solidFill>
                        </a:rPr>
                        <a:t>月</a:t>
                      </a:r>
                      <a:r>
                        <a:rPr lang="en-US" altLang="zh-TW" sz="2150" dirty="0" smtClean="0">
                          <a:solidFill>
                            <a:srgbClr val="0000FF"/>
                          </a:solidFill>
                        </a:rPr>
                        <a:t>22</a:t>
                      </a:r>
                      <a:r>
                        <a:rPr lang="zh-TW" altLang="en-US" sz="2150" dirty="0" smtClean="0">
                          <a:solidFill>
                            <a:srgbClr val="0000FF"/>
                          </a:solidFill>
                        </a:rPr>
                        <a:t>日</a:t>
                      </a:r>
                      <a:r>
                        <a:rPr lang="zh-TW" altLang="en-US" sz="2150" dirty="0" smtClean="0"/>
                        <a:t>儲處發字第</a:t>
                      </a:r>
                      <a:r>
                        <a:rPr lang="en-US" altLang="zh-TW" sz="2150" dirty="0" smtClean="0"/>
                        <a:t>10810569690</a:t>
                      </a:r>
                      <a:r>
                        <a:rPr lang="zh-TW" altLang="en-US" sz="2150" dirty="0" smtClean="0"/>
                        <a:t>號書函，</a:t>
                      </a:r>
                      <a:r>
                        <a:rPr lang="zh-TW" altLang="en-US" sz="2150" dirty="0" smtClean="0">
                          <a:solidFill>
                            <a:srgbClr val="0000FF"/>
                          </a:solidFill>
                        </a:rPr>
                        <a:t>提供管線風險評估新範本</a:t>
                      </a:r>
                      <a:r>
                        <a:rPr lang="zh-TW" altLang="en-US" sz="2150" dirty="0" smtClean="0"/>
                        <a:t>，請配合公司規定辦理。</a:t>
                      </a:r>
                      <a:endParaRPr lang="zh-TW" altLang="en-US" sz="215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2200" dirty="0" smtClean="0"/>
                        <a:t>本中心</a:t>
                      </a:r>
                      <a:r>
                        <a:rPr lang="en-US" altLang="zh-TW" sz="2200" dirty="0" smtClean="0"/>
                        <a:t>109</a:t>
                      </a:r>
                      <a:r>
                        <a:rPr lang="zh-TW" altLang="en-US" sz="2200" dirty="0" smtClean="0"/>
                        <a:t>年第四季之風險評估已依新版管線風險評估施作。</a:t>
                      </a:r>
                      <a:endParaRPr lang="en-US" altLang="zh-TW" sz="2200" dirty="0" smtClean="0"/>
                    </a:p>
                    <a:p>
                      <a:endParaRPr lang="en-US" altLang="zh-TW" sz="2200" dirty="0" smtClean="0"/>
                    </a:p>
                    <a:p>
                      <a:endParaRPr lang="en-US" altLang="zh-TW" sz="2200" dirty="0" smtClean="0"/>
                    </a:p>
                    <a:p>
                      <a:endParaRPr lang="en-US" altLang="zh-TW" sz="2200" dirty="0" smtClean="0"/>
                    </a:p>
                    <a:p>
                      <a:endParaRPr lang="en-US" altLang="zh-TW" sz="2200" dirty="0" smtClean="0"/>
                    </a:p>
                    <a:p>
                      <a:r>
                        <a:rPr lang="zh-TW" altLang="zh-TW" sz="2200" dirty="0" smtClean="0">
                          <a:latin typeface="+mn-ea"/>
                          <a:ea typeface="+mn-ea"/>
                        </a:rPr>
                        <a:t>※</a:t>
                      </a:r>
                      <a:r>
                        <a:rPr lang="zh-TW" altLang="en-US" sz="2200" dirty="0" smtClean="0">
                          <a:latin typeface="+mn-ea"/>
                          <a:ea typeface="+mn-ea"/>
                        </a:rPr>
                        <a:t>目前依本公司</a:t>
                      </a:r>
                      <a:r>
                        <a:rPr lang="en-US" altLang="zh-TW" sz="2200" dirty="0" smtClean="0">
                          <a:latin typeface="+mn-ea"/>
                          <a:ea typeface="+mn-ea"/>
                        </a:rPr>
                        <a:t>110</a:t>
                      </a:r>
                      <a:r>
                        <a:rPr lang="zh-TW" altLang="en-US" sz="2200" dirty="0" smtClean="0"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TW" sz="220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zh-TW" altLang="en-US" sz="2200" dirty="0" smtClean="0">
                          <a:latin typeface="+mn-ea"/>
                          <a:ea typeface="+mn-ea"/>
                        </a:rPr>
                        <a:t>月更新版風險評估範本辦理，並排程</a:t>
                      </a:r>
                      <a:r>
                        <a:rPr lang="en-US" altLang="zh-TW" sz="220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zh-TW" altLang="en-US" sz="2200" dirty="0" smtClean="0">
                          <a:latin typeface="+mn-ea"/>
                          <a:ea typeface="+mn-ea"/>
                        </a:rPr>
                        <a:t>年內完成所有管線風險評估。</a:t>
                      </a:r>
                      <a:endParaRPr lang="zh-TW" altLang="en-US" sz="2200" dirty="0">
                        <a:latin typeface="+mn-ea"/>
                        <a:ea typeface="+mn-ea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伍</a:t>
            </a:r>
            <a:r>
              <a:rPr lang="zh-TW" altLang="zh-TW" dirty="0" smtClean="0"/>
              <a:t>、</a:t>
            </a:r>
            <a:r>
              <a:rPr lang="zh-TW" altLang="en-US" dirty="0"/>
              <a:t>前次查核缺失之改善情形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81142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48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2444" y="961564"/>
            <a:ext cx="610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>
                <a:srgbClr val="FF0000"/>
              </a:buClr>
            </a:pPr>
            <a:r>
              <a:rPr lang="en-US" altLang="zh-TW" sz="2800" dirty="0">
                <a:solidFill>
                  <a:schemeClr val="accent2"/>
                </a:solidFill>
                <a:latin typeface="+mn-lt"/>
                <a:ea typeface="+mn-ea"/>
              </a:rPr>
              <a:t>109</a:t>
            </a:r>
            <a:r>
              <a:rPr lang="zh-TW" altLang="en-US" sz="2800" dirty="0" smtClean="0">
                <a:solidFill>
                  <a:schemeClr val="accent2"/>
                </a:solidFill>
                <a:latin typeface="+mn-lt"/>
                <a:ea typeface="+mn-ea"/>
              </a:rPr>
              <a:t>年度持續追蹤項目之後續辦理情形</a:t>
            </a:r>
            <a:endParaRPr lang="zh-TW" altLang="en-US" sz="28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3073" name="圖片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75313"/>
            <a:ext cx="4366260" cy="80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8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03555"/>
              </p:ext>
            </p:extLst>
          </p:nvPr>
        </p:nvGraphicFramePr>
        <p:xfrm>
          <a:off x="213420" y="1509857"/>
          <a:ext cx="8712968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576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分類</a:t>
                      </a:r>
                      <a:endParaRPr lang="zh-TW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意見編號</a:t>
                      </a:r>
                      <a:endParaRPr lang="zh-TW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查核建議等級</a:t>
                      </a:r>
                      <a:endParaRPr lang="zh-TW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b="1" kern="1200" dirty="0" smtClean="0">
                          <a:effectLst/>
                        </a:rPr>
                        <a:t>改善期程</a:t>
                      </a:r>
                      <a:endParaRPr lang="zh-TW" altLang="en-US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76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200" kern="1200" dirty="0" smtClean="0">
                          <a:effectLst/>
                        </a:rPr>
                        <a:t>管線管理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kern="1200" dirty="0" smtClean="0">
                          <a:effectLst/>
                        </a:rPr>
                        <a:t>10909-0A05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kern="1200" dirty="0" smtClean="0">
                          <a:effectLst/>
                        </a:rPr>
                        <a:t>B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kern="1200" dirty="0" smtClean="0">
                          <a:effectLst/>
                        </a:rPr>
                        <a:t>109.09.30</a:t>
                      </a:r>
                      <a:endParaRPr lang="zh-TW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76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zh-TW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查核結果及建議事項</a:t>
                      </a:r>
                      <a:endParaRPr lang="zh-TW" altLang="en-US" sz="22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zh-TW" sz="2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事業單位回覆及辦理情形</a:t>
                      </a:r>
                      <a:endParaRPr lang="zh-TW" altLang="en-US" sz="22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93">
                <a:tc gridSpan="2">
                  <a:txBody>
                    <a:bodyPr/>
                    <a:lstStyle/>
                    <a:p>
                      <a:r>
                        <a:rPr lang="en-US" altLang="zh-TW" sz="2100" dirty="0" smtClean="0"/>
                        <a:t>1.</a:t>
                      </a:r>
                      <a:r>
                        <a:rPr lang="zh-TW" altLang="en-US" sz="2100" dirty="0" smtClean="0">
                          <a:solidFill>
                            <a:srgbClr val="0000FF"/>
                          </a:solidFill>
                        </a:rPr>
                        <a:t>執行風險評估時，請確認引用分數是否恰當</a:t>
                      </a:r>
                      <a:r>
                        <a:rPr lang="zh-TW" altLang="en-US" sz="2100" dirty="0" smtClean="0"/>
                        <a:t>，如林園營業線南帝段（管線識別碼</a:t>
                      </a:r>
                      <a:r>
                        <a:rPr lang="en-US" altLang="zh-TW" sz="2100" dirty="0" smtClean="0"/>
                        <a:t>805010110038</a:t>
                      </a:r>
                      <a:r>
                        <a:rPr lang="zh-TW" altLang="en-US" sz="2100" dirty="0" smtClean="0"/>
                        <a:t>）的風險評估報告：（</a:t>
                      </a:r>
                      <a:r>
                        <a:rPr lang="en-US" altLang="zh-TW" sz="2100" dirty="0" smtClean="0"/>
                        <a:t>1</a:t>
                      </a:r>
                      <a:r>
                        <a:rPr lang="zh-TW" altLang="en-US" sz="2100" dirty="0" smtClean="0"/>
                        <a:t>）大氣暴露項目，第一段有地上管及地下</a:t>
                      </a:r>
                      <a:r>
                        <a:rPr lang="en-US" altLang="zh-TW" sz="2100" dirty="0" smtClean="0"/>
                        <a:t>/</a:t>
                      </a:r>
                      <a:r>
                        <a:rPr lang="zh-TW" altLang="en-US" sz="2100" dirty="0" smtClean="0"/>
                        <a:t>空氣界面，其給分為</a:t>
                      </a:r>
                      <a:r>
                        <a:rPr lang="en-US" altLang="zh-TW" sz="2100" dirty="0" smtClean="0"/>
                        <a:t>5</a:t>
                      </a:r>
                      <a:r>
                        <a:rPr lang="zh-TW" altLang="en-US" sz="2100" dirty="0" smtClean="0"/>
                        <a:t>分，與無地上管段之給分相同，顯然不合理；（</a:t>
                      </a:r>
                      <a:r>
                        <a:rPr lang="en-US" altLang="zh-TW" sz="2100" dirty="0" smtClean="0"/>
                        <a:t>2</a:t>
                      </a:r>
                      <a:r>
                        <a:rPr lang="zh-TW" altLang="en-US" sz="2100" dirty="0" smtClean="0"/>
                        <a:t>）內部腐蝕項目，若無內部保護，應該為零分，而不是因內部不會腐蝕而給滿分。</a:t>
                      </a:r>
                      <a:endParaRPr lang="zh-TW" altLang="en-US" sz="21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r>
                        <a:rPr lang="en-US" altLang="zh-TW" sz="2200" dirty="0" smtClean="0"/>
                        <a:t>1.</a:t>
                      </a:r>
                      <a:r>
                        <a:rPr lang="zh-TW" altLang="en-US" sz="2200" dirty="0" smtClean="0"/>
                        <a:t>本中心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已派員參加天然氣事業部</a:t>
                      </a:r>
                      <a:r>
                        <a:rPr lang="en-US" altLang="zh-TW" sz="2200" dirty="0" smtClean="0">
                          <a:solidFill>
                            <a:srgbClr val="0000FF"/>
                          </a:solidFill>
                        </a:rPr>
                        <a:t>109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年</a:t>
                      </a:r>
                      <a:r>
                        <a:rPr lang="en-US" altLang="zh-TW" sz="2200" dirty="0" smtClean="0">
                          <a:solidFill>
                            <a:srgbClr val="0000FF"/>
                          </a:solidFill>
                        </a:rPr>
                        <a:t>8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月</a:t>
                      </a:r>
                      <a:r>
                        <a:rPr lang="en-US" altLang="zh-TW" sz="2200" dirty="0" smtClean="0">
                          <a:solidFill>
                            <a:srgbClr val="0000FF"/>
                          </a:solidFill>
                        </a:rPr>
                        <a:t>12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日辦理之管線風險評估流程及實作模擬訓練</a:t>
                      </a:r>
                      <a:r>
                        <a:rPr lang="zh-TW" altLang="en-US" sz="2200" dirty="0" smtClean="0"/>
                        <a:t>，並了解各項目之給分原則。</a:t>
                      </a:r>
                      <a:endParaRPr lang="en-US" altLang="zh-TW" sz="2200" dirty="0" smtClean="0"/>
                    </a:p>
                    <a:p>
                      <a:r>
                        <a:rPr lang="en-US" altLang="zh-TW" sz="2200" dirty="0" smtClean="0"/>
                        <a:t>2.</a:t>
                      </a:r>
                      <a:r>
                        <a:rPr lang="zh-TW" altLang="en-US" sz="2200" dirty="0" smtClean="0"/>
                        <a:t>本中心</a:t>
                      </a:r>
                      <a:r>
                        <a:rPr lang="en-US" altLang="zh-TW" sz="2200" dirty="0" smtClean="0">
                          <a:solidFill>
                            <a:srgbClr val="0000FF"/>
                          </a:solidFill>
                        </a:rPr>
                        <a:t>109</a:t>
                      </a:r>
                      <a:r>
                        <a:rPr lang="zh-TW" altLang="en-US" sz="2200" dirty="0" smtClean="0">
                          <a:solidFill>
                            <a:srgbClr val="0000FF"/>
                          </a:solidFill>
                        </a:rPr>
                        <a:t>年第四季已使用新版管線風險評估</a:t>
                      </a:r>
                      <a:r>
                        <a:rPr lang="zh-TW" altLang="en-US" sz="2200" dirty="0" smtClean="0"/>
                        <a:t>，內容依據</a:t>
                      </a:r>
                      <a:r>
                        <a:rPr lang="en-US" altLang="zh-TW" sz="2200" dirty="0" err="1" smtClean="0"/>
                        <a:t>kent</a:t>
                      </a:r>
                      <a:r>
                        <a:rPr lang="zh-TW" altLang="en-US" sz="2200" dirty="0" smtClean="0"/>
                        <a:t>指標針對內部腐蝕予以適當給分。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624">
                <a:tc gridSpan="2">
                  <a:txBody>
                    <a:bodyPr/>
                    <a:lstStyle/>
                    <a:p>
                      <a:r>
                        <a:rPr lang="en-US" altLang="zh-TW" sz="2100" dirty="0" smtClean="0"/>
                        <a:t>2.</a:t>
                      </a:r>
                      <a:r>
                        <a:rPr lang="zh-TW" altLang="en-US" sz="2100" dirty="0" smtClean="0"/>
                        <a:t>請貴中心指派</a:t>
                      </a:r>
                      <a:r>
                        <a:rPr lang="zh-TW" altLang="en-US" sz="2100" dirty="0" smtClean="0">
                          <a:solidFill>
                            <a:srgbClr val="0000FF"/>
                          </a:solidFill>
                        </a:rPr>
                        <a:t>相關人員參加貴公司的風險評估訓練班</a:t>
                      </a:r>
                      <a:r>
                        <a:rPr lang="zh-TW" altLang="en-US" sz="2100" dirty="0" smtClean="0"/>
                        <a:t>，並仔細了解各項目之給分原則。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C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TW" altLang="en-US" sz="2100" dirty="0" smtClean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CDE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伍</a:t>
            </a:r>
            <a:r>
              <a:rPr lang="zh-TW" altLang="zh-TW" dirty="0" smtClean="0"/>
              <a:t>、</a:t>
            </a:r>
            <a:r>
              <a:rPr lang="zh-TW" altLang="en-US" dirty="0"/>
              <a:t>前次查核缺失之改善情形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4097" name="圖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737" y="5289189"/>
            <a:ext cx="4296537" cy="123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81142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49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2444" y="961564"/>
            <a:ext cx="610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Clr>
                <a:srgbClr val="FF0000"/>
              </a:buClr>
            </a:pPr>
            <a:r>
              <a:rPr lang="en-US" altLang="zh-TW" sz="2800" dirty="0">
                <a:solidFill>
                  <a:schemeClr val="accent2"/>
                </a:solidFill>
                <a:latin typeface="+mn-lt"/>
                <a:ea typeface="+mn-ea"/>
              </a:rPr>
              <a:t>109</a:t>
            </a:r>
            <a:r>
              <a:rPr lang="zh-TW" altLang="en-US" sz="2800" dirty="0" smtClean="0">
                <a:solidFill>
                  <a:schemeClr val="accent2"/>
                </a:solidFill>
                <a:latin typeface="+mn-lt"/>
                <a:ea typeface="+mn-ea"/>
              </a:rPr>
              <a:t>年度持續追蹤項目之後續辦理情形</a:t>
            </a:r>
            <a:endParaRPr lang="zh-TW" altLang="en-US" sz="28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067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980728"/>
            <a:ext cx="65527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</a:pPr>
            <a:r>
              <a:rPr lang="zh-TW" altLang="zh-TW" sz="2000" b="1" kern="100" dirty="0">
                <a:latin typeface="標楷體" pitchFamily="65" charset="-120"/>
                <a:ea typeface="標楷體" pitchFamily="65" charset="-120"/>
              </a:rPr>
              <a:t>一、查核日期：</a:t>
            </a:r>
            <a:r>
              <a:rPr lang="en-US" altLang="zh-TW" sz="2000" b="1" kern="100" dirty="0" smtClean="0">
                <a:latin typeface="標楷體" pitchFamily="65" charset="-120"/>
                <a:ea typeface="標楷體" pitchFamily="65" charset="-120"/>
              </a:rPr>
              <a:t>110</a:t>
            </a:r>
            <a:r>
              <a:rPr lang="zh-TW" altLang="zh-TW" sz="2000" b="1" kern="100" dirty="0" smtClean="0">
                <a:latin typeface="標楷體" pitchFamily="65" charset="-120"/>
                <a:ea typeface="標楷體" pitchFamily="65" charset="-120"/>
              </a:rPr>
              <a:t>年</a:t>
            </a:r>
            <a:r>
              <a:rPr lang="en-US" altLang="zh-TW" sz="2000" kern="100" dirty="0">
                <a:latin typeface="標楷體" pitchFamily="65" charset="-120"/>
              </a:rPr>
              <a:t>3</a:t>
            </a:r>
            <a:r>
              <a:rPr lang="zh-TW" altLang="zh-TW" sz="2000" b="1" kern="100" dirty="0" smtClean="0">
                <a:latin typeface="標楷體" pitchFamily="65" charset="-120"/>
                <a:ea typeface="標楷體" pitchFamily="65" charset="-120"/>
              </a:rPr>
              <a:t>月</a:t>
            </a:r>
            <a:r>
              <a:rPr lang="en-US" altLang="zh-TW" sz="2000" kern="100" dirty="0" smtClean="0">
                <a:latin typeface="標楷體" pitchFamily="65" charset="-120"/>
              </a:rPr>
              <a:t>30</a:t>
            </a:r>
            <a:endParaRPr lang="zh-TW" altLang="zh-TW" sz="2000" b="1" kern="100" dirty="0">
              <a:latin typeface="標楷體" pitchFamily="65" charset="-120"/>
              <a:ea typeface="標楷體" pitchFamily="65" charset="-120"/>
            </a:endParaRPr>
          </a:p>
          <a:p>
            <a:pPr algn="l">
              <a:spcAft>
                <a:spcPts val="0"/>
              </a:spcAft>
            </a:pPr>
            <a:r>
              <a:rPr lang="zh-TW" altLang="zh-TW" sz="2000" b="1" kern="100" dirty="0">
                <a:latin typeface="標楷體" pitchFamily="65" charset="-120"/>
                <a:ea typeface="標楷體" pitchFamily="65" charset="-120"/>
              </a:rPr>
              <a:t>二、受查單位：台灣中油</a:t>
            </a:r>
            <a:r>
              <a:rPr lang="en-US" altLang="zh-TW" sz="2000" b="1" kern="100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zh-TW" sz="2000" b="1" kern="100" dirty="0">
                <a:latin typeface="標楷體" pitchFamily="65" charset="-120"/>
                <a:ea typeface="標楷體" pitchFamily="65" charset="-120"/>
              </a:rPr>
              <a:t>股</a:t>
            </a:r>
            <a:r>
              <a:rPr lang="en-US" altLang="zh-TW" sz="2000" b="1" kern="100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zh-TW" sz="2000" b="1" kern="100" dirty="0">
                <a:latin typeface="標楷體" pitchFamily="65" charset="-120"/>
                <a:ea typeface="標楷體" pitchFamily="65" charset="-120"/>
              </a:rPr>
              <a:t>公司 </a:t>
            </a:r>
            <a:r>
              <a:rPr lang="zh-TW" altLang="en-US" sz="2000" b="1" kern="100" dirty="0">
                <a:latin typeface="標楷體" pitchFamily="65" charset="-120"/>
                <a:ea typeface="標楷體" pitchFamily="65" charset="-120"/>
              </a:rPr>
              <a:t>高雄</a:t>
            </a:r>
            <a:r>
              <a:rPr lang="zh-TW" altLang="zh-TW" sz="2000" b="1" kern="100" dirty="0" smtClean="0">
                <a:latin typeface="標楷體" pitchFamily="65" charset="-120"/>
                <a:ea typeface="標楷體" pitchFamily="65" charset="-120"/>
              </a:rPr>
              <a:t>供</a:t>
            </a:r>
            <a:r>
              <a:rPr lang="zh-TW" altLang="zh-TW" sz="2000" b="1" kern="100" dirty="0">
                <a:latin typeface="標楷體" pitchFamily="65" charset="-120"/>
                <a:ea typeface="標楷體" pitchFamily="65" charset="-120"/>
              </a:rPr>
              <a:t>氣</a:t>
            </a:r>
            <a:r>
              <a:rPr lang="zh-TW" altLang="zh-TW" sz="2000" b="1" kern="100" dirty="0" smtClean="0">
                <a:latin typeface="標楷體" pitchFamily="65" charset="-120"/>
                <a:ea typeface="標楷體" pitchFamily="65" charset="-120"/>
              </a:rPr>
              <a:t>中心</a:t>
            </a:r>
            <a:endParaRPr lang="en-US" altLang="zh-TW" sz="2000" b="1" kern="100" dirty="0" smtClean="0">
              <a:latin typeface="標楷體" pitchFamily="65" charset="-120"/>
              <a:ea typeface="標楷體" pitchFamily="65" charset="-120"/>
            </a:endParaRPr>
          </a:p>
          <a:p>
            <a:pPr algn="l">
              <a:spcAft>
                <a:spcPts val="0"/>
              </a:spcAft>
            </a:pPr>
            <a:r>
              <a:rPr lang="zh-TW" altLang="en-US" sz="2000" kern="100" dirty="0" smtClean="0">
                <a:latin typeface="標楷體" pitchFamily="65" charset="-120"/>
              </a:rPr>
              <a:t>三、行程內容：</a:t>
            </a:r>
            <a:r>
              <a:rPr lang="en-US" altLang="zh-TW" sz="2000" b="1" kern="100" dirty="0" smtClean="0">
                <a:latin typeface="標楷體" pitchFamily="65" charset="-120"/>
                <a:ea typeface="標楷體" pitchFamily="65" charset="-120"/>
              </a:rPr>
              <a:t>    </a:t>
            </a:r>
            <a:endParaRPr lang="zh-TW" altLang="zh-TW" sz="2000" b="1" kern="100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353662"/>
              </p:ext>
            </p:extLst>
          </p:nvPr>
        </p:nvGraphicFramePr>
        <p:xfrm>
          <a:off x="683419" y="2012904"/>
          <a:ext cx="7921029" cy="4656456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750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1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9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+mn-ea"/>
                          <a:ea typeface="+mn-ea"/>
                        </a:rPr>
                        <a:t>項次</a:t>
                      </a: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+mn-ea"/>
                          <a:ea typeface="+mn-ea"/>
                        </a:rPr>
                        <a:t>時間</a:t>
                      </a: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spc="3825" dirty="0">
                          <a:effectLst/>
                          <a:latin typeface="+mn-ea"/>
                          <a:ea typeface="+mn-ea"/>
                        </a:rPr>
                        <a:t>議程內容</a:t>
                      </a:r>
                      <a:endParaRPr lang="zh-TW" sz="18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92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/>
                          <a:ea typeface="標楷體"/>
                        </a:rPr>
                        <a:t>1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effectLst/>
                          <a:latin typeface="Times New Roman"/>
                          <a:ea typeface="標楷體"/>
                        </a:rPr>
                        <a:t>09:30-09:</a:t>
                      </a:r>
                      <a:r>
                        <a:rPr lang="en-US" altLang="zh-TW" sz="1600" b="1" kern="100" dirty="0" smtClean="0">
                          <a:effectLst/>
                          <a:latin typeface="Times New Roman"/>
                          <a:ea typeface="標楷體"/>
                        </a:rPr>
                        <a:t>35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1" kern="0" dirty="0">
                          <a:effectLst/>
                          <a:latin typeface="Times New Roman"/>
                          <a:ea typeface="標楷體"/>
                        </a:rPr>
                        <a:t>查核行程說明與委員介紹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24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/>
                          <a:ea typeface="標楷體"/>
                        </a:rPr>
                        <a:t>2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effectLst/>
                          <a:latin typeface="Times New Roman"/>
                          <a:ea typeface="標楷體"/>
                        </a:rPr>
                        <a:t>09:</a:t>
                      </a:r>
                      <a:r>
                        <a:rPr lang="en-US" altLang="zh-TW" sz="1600" b="1" kern="100" dirty="0" smtClean="0">
                          <a:effectLst/>
                          <a:latin typeface="Times New Roman"/>
                          <a:ea typeface="標楷體"/>
                        </a:rPr>
                        <a:t>35</a:t>
                      </a:r>
                      <a:r>
                        <a:rPr lang="en-US" sz="1600" b="1" kern="100" dirty="0" smtClean="0">
                          <a:effectLst/>
                          <a:latin typeface="Times New Roman"/>
                          <a:ea typeface="標楷體"/>
                        </a:rPr>
                        <a:t>-10:00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600" b="1" kern="0" dirty="0">
                          <a:effectLst/>
                          <a:latin typeface="Times New Roman"/>
                          <a:ea typeface="標楷體"/>
                        </a:rPr>
                        <a:t>業者簡報</a:t>
                      </a:r>
                      <a:r>
                        <a:rPr lang="zh-TW" sz="1600" b="1" kern="100" dirty="0">
                          <a:effectLst/>
                          <a:latin typeface="Times New Roman"/>
                          <a:ea typeface="標楷體"/>
                        </a:rPr>
                        <a:t>內容：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  <a:p>
                      <a:pPr indent="196850" algn="just">
                        <a:spcAft>
                          <a:spcPts val="0"/>
                        </a:spcAft>
                      </a:pPr>
                      <a:r>
                        <a:rPr lang="zh-TW" altLang="zh-TW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壹、事業單位之基本資料</a:t>
                      </a:r>
                    </a:p>
                    <a:p>
                      <a:pPr marL="0" indent="0">
                        <a:buNone/>
                      </a:pPr>
                      <a:r>
                        <a:rPr lang="zh-TW" altLang="en-US" sz="1600" b="1" dirty="0" smtClean="0"/>
                        <a:t>    </a:t>
                      </a:r>
                      <a:r>
                        <a:rPr lang="zh-TW" altLang="zh-TW" sz="1600" b="1" dirty="0" smtClean="0"/>
                        <a:t>貳、</a:t>
                      </a:r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管線</a:t>
                      </a:r>
                      <a:r>
                        <a:rPr lang="zh-TW" altLang="zh-TW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管理</a:t>
                      </a:r>
                    </a:p>
                    <a:p>
                      <a:pPr marL="0" indent="0">
                        <a:buNone/>
                      </a:pPr>
                      <a:r>
                        <a:rPr lang="zh-TW" altLang="en-US" sz="1600" b="1" dirty="0" smtClean="0"/>
                        <a:t>    </a:t>
                      </a:r>
                      <a:r>
                        <a:rPr lang="zh-TW" altLang="zh-TW" sz="1600" b="1" dirty="0" smtClean="0"/>
                        <a:t>參、緊急應變</a:t>
                      </a:r>
                    </a:p>
                    <a:p>
                      <a:pPr marL="0" indent="0">
                        <a:buNone/>
                      </a:pPr>
                      <a:r>
                        <a:rPr lang="zh-TW" altLang="en-US" sz="1600" b="1" dirty="0" smtClean="0"/>
                        <a:t>    </a:t>
                      </a:r>
                      <a:r>
                        <a:rPr lang="zh-TW" altLang="zh-TW" sz="1600" b="1" dirty="0" smtClean="0"/>
                        <a:t>肆、</a:t>
                      </a:r>
                      <a:r>
                        <a:rPr lang="zh-TW" altLang="en-US" sz="1600" b="1" spc="1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近</a:t>
                      </a:r>
                      <a:r>
                        <a:rPr lang="en-US" altLang="zh-TW" sz="1600" b="1" spc="-1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1600" b="1" spc="1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zh-TW" altLang="en-US" sz="1600" b="1" spc="-2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</a:t>
                      </a:r>
                      <a:r>
                        <a:rPr lang="zh-TW" altLang="en-US" sz="1600" b="1" spc="1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故分析</a:t>
                      </a:r>
                      <a:r>
                        <a:rPr lang="zh-TW" altLang="en-US" sz="1600" b="1" spc="-25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檢</a:t>
                      </a:r>
                      <a:r>
                        <a:rPr lang="zh-TW" altLang="en-US" sz="1600" b="1" spc="1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討</a:t>
                      </a:r>
                      <a:r>
                        <a:rPr lang="zh-TW" altLang="en-US" sz="1600" b="1" spc="-2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及</a:t>
                      </a:r>
                      <a:r>
                        <a:rPr lang="zh-TW" altLang="en-US" sz="1600" b="1" spc="1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改善情形</a:t>
                      </a:r>
                      <a:endParaRPr lang="en-US" altLang="zh-TW" sz="1600" b="1" spc="1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zh-TW" altLang="en-US" sz="1600" b="1" dirty="0" smtClean="0"/>
                        <a:t>    伍</a:t>
                      </a:r>
                      <a:r>
                        <a:rPr lang="zh-TW" altLang="zh-TW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zh-TW" altLang="zh-TW" sz="1600" b="1" dirty="0" smtClean="0"/>
                        <a:t>前次查核缺失之改善情形</a:t>
                      </a:r>
                    </a:p>
                    <a:p>
                      <a:pPr marL="0" indent="0">
                        <a:buNone/>
                      </a:pPr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陸</a:t>
                      </a:r>
                      <a:r>
                        <a:rPr lang="zh-TW" altLang="zh-TW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輸儲設備</a:t>
                      </a:r>
                      <a:r>
                        <a:rPr lang="zh-TW" altLang="zh-TW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人員</a:t>
                      </a:r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職能要求</a:t>
                      </a:r>
                      <a:endParaRPr lang="en-US" altLang="zh-TW" sz="1600" b="1" dirty="0" smtClean="0"/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/>
                          <a:ea typeface="標楷體"/>
                        </a:rPr>
                        <a:t>3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effectLst/>
                          <a:latin typeface="Times New Roman"/>
                          <a:ea typeface="標楷體"/>
                        </a:rPr>
                        <a:t>10:00-10:</a:t>
                      </a:r>
                      <a:r>
                        <a:rPr lang="en-US" altLang="zh-TW" sz="1600" b="1" kern="100" dirty="0" smtClean="0">
                          <a:effectLst/>
                          <a:latin typeface="Times New Roman"/>
                          <a:ea typeface="標楷體"/>
                        </a:rPr>
                        <a:t>2</a:t>
                      </a:r>
                      <a:r>
                        <a:rPr lang="en-US" sz="1600" b="1" kern="100" dirty="0" smtClean="0">
                          <a:effectLst/>
                          <a:latin typeface="Times New Roman"/>
                          <a:ea typeface="標楷體"/>
                        </a:rPr>
                        <a:t>0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1" kern="0" dirty="0">
                          <a:effectLst/>
                          <a:latin typeface="Times New Roman"/>
                          <a:ea typeface="標楷體"/>
                        </a:rPr>
                        <a:t>針對簡報內容委員提問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104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/>
                          <a:ea typeface="標楷體"/>
                        </a:rPr>
                        <a:t>4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effectLst/>
                          <a:latin typeface="Times New Roman"/>
                          <a:ea typeface="標楷體"/>
                        </a:rPr>
                        <a:t>1</a:t>
                      </a:r>
                      <a:r>
                        <a:rPr lang="en-US" altLang="zh-TW" sz="1600" b="1" kern="1200" dirty="0" smtClean="0">
                          <a:effectLst/>
                          <a:latin typeface="Times New Roman"/>
                          <a:ea typeface="標楷體"/>
                        </a:rPr>
                        <a:t>0</a:t>
                      </a:r>
                      <a:r>
                        <a:rPr lang="en-US" sz="1600" b="1" kern="1200" dirty="0" smtClean="0">
                          <a:effectLst/>
                          <a:latin typeface="Times New Roman"/>
                          <a:ea typeface="標楷體"/>
                        </a:rPr>
                        <a:t>:</a:t>
                      </a:r>
                      <a:r>
                        <a:rPr lang="en-US" altLang="zh-TW" sz="1600" b="1" kern="1200" dirty="0" smtClean="0">
                          <a:effectLst/>
                          <a:latin typeface="Times New Roman"/>
                          <a:ea typeface="標楷體"/>
                        </a:rPr>
                        <a:t>2</a:t>
                      </a:r>
                      <a:r>
                        <a:rPr lang="en-US" sz="1600" b="1" kern="1200" dirty="0" smtClean="0">
                          <a:effectLst/>
                          <a:latin typeface="Times New Roman"/>
                          <a:ea typeface="標楷體"/>
                        </a:rPr>
                        <a:t>0</a:t>
                      </a:r>
                      <a:r>
                        <a:rPr lang="en-US" sz="1600" b="1" kern="100" dirty="0" smtClean="0">
                          <a:effectLst/>
                          <a:latin typeface="Times New Roman"/>
                          <a:ea typeface="標楷體"/>
                        </a:rPr>
                        <a:t>-1</a:t>
                      </a:r>
                      <a:r>
                        <a:rPr lang="en-US" altLang="zh-TW" sz="1600" b="1" kern="100" dirty="0" smtClean="0">
                          <a:effectLst/>
                          <a:latin typeface="Times New Roman"/>
                          <a:ea typeface="標楷體"/>
                        </a:rPr>
                        <a:t>5</a:t>
                      </a:r>
                      <a:r>
                        <a:rPr lang="en-US" sz="1600" b="1" kern="1200" dirty="0" smtClean="0">
                          <a:effectLst/>
                          <a:latin typeface="Times New Roman"/>
                          <a:ea typeface="標楷體"/>
                        </a:rPr>
                        <a:t>:</a:t>
                      </a:r>
                      <a:r>
                        <a:rPr lang="en-US" sz="1600" b="1" kern="100" dirty="0" smtClean="0">
                          <a:effectLst/>
                          <a:latin typeface="Times New Roman"/>
                          <a:ea typeface="標楷體"/>
                        </a:rPr>
                        <a:t>00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b="1" kern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標楷體"/>
                          <a:cs typeface="+mn-cs"/>
                        </a:rPr>
                        <a:t>查核作業內容：</a:t>
                      </a:r>
                      <a:endParaRPr lang="en-US" altLang="zh-TW" sz="1600" b="1" kern="0" dirty="0" smtClean="0">
                        <a:solidFill>
                          <a:schemeClr val="tx1"/>
                        </a:solidFill>
                        <a:effectLst/>
                        <a:latin typeface="Times New Roman"/>
                        <a:ea typeface="標楷體"/>
                        <a:cs typeface="+mn-cs"/>
                      </a:endParaRPr>
                    </a:p>
                    <a:p>
                      <a:pPr indent="196850" algn="just">
                        <a:spcAft>
                          <a:spcPts val="0"/>
                        </a:spcAft>
                      </a:pPr>
                      <a:r>
                        <a:rPr lang="zh-TW" altLang="zh-TW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壹、</a:t>
                      </a:r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法規查核</a:t>
                      </a:r>
                      <a:endParaRPr lang="zh-TW" altLang="zh-TW" sz="1600" b="1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indent="0">
                        <a:buNone/>
                      </a:pPr>
                      <a:r>
                        <a:rPr lang="zh-TW" altLang="en-US" sz="1600" b="1" dirty="0" smtClean="0"/>
                        <a:t>    </a:t>
                      </a:r>
                      <a:r>
                        <a:rPr lang="zh-TW" altLang="zh-TW" sz="1600" b="1" dirty="0" smtClean="0"/>
                        <a:t>貳、</a:t>
                      </a:r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管線</a:t>
                      </a:r>
                      <a:r>
                        <a:rPr lang="zh-TW" altLang="zh-TW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管理</a:t>
                      </a:r>
                    </a:p>
                    <a:p>
                      <a:pPr marL="0" indent="0">
                        <a:buNone/>
                      </a:pPr>
                      <a:r>
                        <a:rPr lang="zh-TW" altLang="en-US" sz="1600" b="1" dirty="0" smtClean="0"/>
                        <a:t>    </a:t>
                      </a:r>
                      <a:r>
                        <a:rPr lang="zh-TW" altLang="zh-TW" sz="1600" b="1" dirty="0" smtClean="0"/>
                        <a:t>參、</a:t>
                      </a:r>
                      <a:r>
                        <a:rPr lang="zh-TW" altLang="en-US" sz="1600" b="1" dirty="0" smtClean="0"/>
                        <a:t>地上管線</a:t>
                      </a:r>
                      <a:r>
                        <a:rPr lang="en-US" altLang="zh-TW" sz="1600" b="1" dirty="0" smtClean="0"/>
                        <a:t>-</a:t>
                      </a:r>
                      <a:r>
                        <a:rPr lang="zh-TW" altLang="en-US" sz="1600" b="1" dirty="0" smtClean="0"/>
                        <a:t>場站內天然氣管線及其附屬設備</a:t>
                      </a:r>
                      <a:endParaRPr lang="en-US" altLang="zh-TW" sz="1600" b="1" spc="1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zh-TW" altLang="en-US" sz="1600" b="1" dirty="0" smtClean="0"/>
                        <a:t>    肆</a:t>
                      </a:r>
                      <a:r>
                        <a:rPr lang="zh-TW" altLang="zh-TW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控制室</a:t>
                      </a:r>
                      <a:endParaRPr lang="zh-TW" altLang="zh-TW" sz="1600" b="1" dirty="0" smtClean="0"/>
                    </a:p>
                    <a:p>
                      <a:pPr marL="0" indent="0">
                        <a:buNone/>
                      </a:pPr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伍</a:t>
                      </a:r>
                      <a:r>
                        <a:rPr lang="zh-TW" altLang="zh-TW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災害防救業務計畫及執行情形</a:t>
                      </a:r>
                      <a:endParaRPr lang="en-US" altLang="zh-TW" sz="1600" b="1" dirty="0" smtClean="0"/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altLang="zh-TW" sz="1600" b="1" kern="100" dirty="0">
                          <a:effectLst/>
                          <a:latin typeface="Times New Roman"/>
                          <a:ea typeface="標楷體"/>
                        </a:rPr>
                        <a:t>5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effectLst/>
                          <a:latin typeface="Times New Roman"/>
                          <a:ea typeface="標楷體"/>
                        </a:rPr>
                        <a:t>15</a:t>
                      </a:r>
                      <a:r>
                        <a:rPr lang="en-US" sz="1600" b="1" kern="1200" dirty="0" smtClean="0">
                          <a:effectLst/>
                          <a:latin typeface="Times New Roman"/>
                          <a:ea typeface="標楷體"/>
                        </a:rPr>
                        <a:t>:</a:t>
                      </a:r>
                      <a:r>
                        <a:rPr lang="en-US" sz="1600" b="1" kern="100" dirty="0" smtClean="0">
                          <a:effectLst/>
                          <a:latin typeface="Times New Roman"/>
                          <a:ea typeface="標楷體"/>
                        </a:rPr>
                        <a:t>00-16</a:t>
                      </a:r>
                      <a:r>
                        <a:rPr lang="en-US" sz="1600" b="1" kern="1200" dirty="0" smtClean="0">
                          <a:effectLst/>
                          <a:latin typeface="Times New Roman"/>
                          <a:ea typeface="標楷體"/>
                        </a:rPr>
                        <a:t>:</a:t>
                      </a:r>
                      <a:r>
                        <a:rPr lang="en-US" altLang="zh-TW" sz="1600" b="1" kern="1200" dirty="0" smtClean="0">
                          <a:effectLst/>
                          <a:latin typeface="Times New Roman"/>
                          <a:ea typeface="標楷體"/>
                        </a:rPr>
                        <a:t>00</a:t>
                      </a:r>
                      <a:endParaRPr lang="zh-TW" sz="16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600" b="1" kern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標楷體"/>
                          <a:cs typeface="+mn-cs"/>
                        </a:rPr>
                        <a:t>針對書面及現場查核委員提問與綜合討論</a:t>
                      </a:r>
                      <a:endParaRPr lang="zh-TW" sz="1600" b="1" kern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marL="53316" marR="533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標題 1"/>
          <p:cNvSpPr txBox="1">
            <a:spLocks/>
          </p:cNvSpPr>
          <p:nvPr/>
        </p:nvSpPr>
        <p:spPr bwMode="auto">
          <a:xfrm>
            <a:off x="1116013" y="188913"/>
            <a:ext cx="77771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6" tIns="45713" rIns="91426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en-US" altLang="zh-TW" sz="2800" kern="0" dirty="0" smtClean="0">
                <a:solidFill>
                  <a:schemeClr val="tx1"/>
                </a:solidFill>
              </a:rPr>
              <a:t>110</a:t>
            </a:r>
            <a:r>
              <a:rPr lang="zh-TW" altLang="en-US" sz="2800" kern="0" dirty="0" smtClean="0">
                <a:solidFill>
                  <a:schemeClr val="tx1"/>
                </a:solidFill>
              </a:rPr>
              <a:t>年度</a:t>
            </a:r>
            <a:r>
              <a:rPr lang="zh-TW" altLang="en-US" sz="2800" kern="0" dirty="0">
                <a:solidFill>
                  <a:schemeClr val="tx1"/>
                </a:solidFill>
              </a:rPr>
              <a:t>「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天然氣輸儲設備查核</a:t>
            </a:r>
            <a:r>
              <a:rPr lang="zh-TW" altLang="en-US" sz="2800" kern="0" dirty="0">
                <a:solidFill>
                  <a:schemeClr val="tx1"/>
                </a:solidFill>
              </a:rPr>
              <a:t>作業」查核</a:t>
            </a:r>
            <a:r>
              <a:rPr lang="zh-TW" altLang="en-US" sz="2800" kern="0" dirty="0" smtClean="0">
                <a:solidFill>
                  <a:schemeClr val="tx1"/>
                </a:solidFill>
              </a:rPr>
              <a:t>行程</a:t>
            </a:r>
            <a:endParaRPr lang="zh-TW" altLang="en-US" sz="2800" kern="0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5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07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陸</a:t>
            </a:r>
            <a:r>
              <a:rPr lang="zh-TW" altLang="zh-TW" dirty="0" smtClean="0"/>
              <a:t>、</a:t>
            </a:r>
            <a:r>
              <a:rPr lang="zh-TW" altLang="en-US" dirty="0"/>
              <a:t>輸儲設備人員職能要求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 smtClean="0">
                <a:solidFill>
                  <a:schemeClr val="accent2"/>
                </a:solidFill>
              </a:rPr>
              <a:t>一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>
                <a:solidFill>
                  <a:schemeClr val="accent2"/>
                </a:solidFill>
              </a:rPr>
              <a:t>控制室、操作、維護、巡管、檢測人員</a:t>
            </a:r>
            <a:r>
              <a:rPr lang="zh-TW" altLang="en-US" dirty="0" smtClean="0">
                <a:solidFill>
                  <a:schemeClr val="accent2"/>
                </a:solidFill>
              </a:rPr>
              <a:t>訓練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50</a:t>
            </a:fld>
            <a:r>
              <a:rPr lang="zh-TW" altLang="en-US" smtClean="0"/>
              <a:t>頁</a:t>
            </a:r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842556"/>
              </p:ext>
            </p:extLst>
          </p:nvPr>
        </p:nvGraphicFramePr>
        <p:xfrm>
          <a:off x="228370" y="1579942"/>
          <a:ext cx="8712967" cy="4853645"/>
        </p:xfrm>
        <a:graphic>
          <a:graphicData uri="http://schemas.openxmlformats.org/drawingml/2006/table">
            <a:tbl>
              <a:tblPr firstRow="1" bandRow="1"/>
              <a:tblGrid>
                <a:gridCol w="159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4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0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28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類別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訓練課程</a:t>
                      </a:r>
                      <a:endParaRPr lang="zh-TW" altLang="en-US" sz="28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3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2800" b="1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控制室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圖控系統原理與操作</a:t>
                      </a:r>
                      <a:r>
                        <a:rPr lang="en-US" altLang="zh-TW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zh-TW" altLang="en-US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含邏輯控制</a:t>
                      </a:r>
                      <a:r>
                        <a:rPr lang="en-US" altLang="zh-TW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 </a:t>
                      </a:r>
                      <a:r>
                        <a:rPr lang="zh-TW" altLang="en-US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、調度</a:t>
                      </a:r>
                      <a:r>
                        <a:rPr lang="en-US" altLang="zh-TW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zh-TW" altLang="en-US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含緊急狀況</a:t>
                      </a:r>
                      <a:r>
                        <a:rPr lang="en-US" altLang="zh-TW" sz="2800" b="1" kern="120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)…</a:t>
                      </a:r>
                      <a:r>
                        <a:rPr lang="zh-TW" altLang="en-US" sz="2800" b="1" kern="120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等</a:t>
                      </a:r>
                      <a:r>
                        <a:rPr lang="zh-TW" altLang="en-US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相關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0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2800" b="1" dirty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配氣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2800" b="1" kern="1200" dirty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輸配氣設備操作</a:t>
                      </a:r>
                      <a:r>
                        <a:rPr lang="zh-TW" altLang="en-US" sz="2800" b="1" kern="1200" dirty="0">
                          <a:solidFill>
                            <a:srgbClr val="C00000"/>
                          </a:solidFill>
                          <a:latin typeface="新細明體"/>
                          <a:ea typeface="新細明體"/>
                          <a:cs typeface="Times New Roman" pitchFamily="18" charset="0"/>
                        </a:rPr>
                        <a:t>、</a:t>
                      </a:r>
                      <a:r>
                        <a:rPr lang="zh-TW" altLang="en-US" sz="2800" b="1" kern="1200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保養</a:t>
                      </a:r>
                      <a:r>
                        <a:rPr lang="en-US" altLang="zh-TW" sz="2800" b="1" kern="1200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…</a:t>
                      </a:r>
                      <a:r>
                        <a:rPr lang="zh-TW" altLang="en-US" sz="2800" b="1" kern="1200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等</a:t>
                      </a:r>
                      <a:r>
                        <a:rPr lang="zh-TW" altLang="en-US" sz="2800" b="1" kern="1200" dirty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相關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0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2800" b="1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維護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TW" altLang="en-US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輸儲相關儀表、電氣、機械、</a:t>
                      </a:r>
                      <a:r>
                        <a:rPr lang="zh-TW" altLang="en-US" sz="2800" b="1" kern="120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土木</a:t>
                      </a:r>
                      <a:r>
                        <a:rPr lang="en-US" altLang="zh-TW" sz="2800" b="1" kern="120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…</a:t>
                      </a:r>
                      <a:r>
                        <a:rPr lang="zh-TW" altLang="en-US" sz="2800" b="1" kern="120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等</a:t>
                      </a:r>
                      <a:r>
                        <a:rPr lang="zh-TW" altLang="en-US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相關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0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2800" b="1" dirty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巡管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TW" altLang="en-US" sz="2800" b="1" kern="1200" dirty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管線管理、陰極防蝕</a:t>
                      </a:r>
                      <a:r>
                        <a:rPr lang="en-US" altLang="zh-TW" sz="2800" b="1" kern="1200" dirty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..</a:t>
                      </a:r>
                      <a:r>
                        <a:rPr lang="zh-TW" altLang="en-US" sz="2800" b="1" kern="1200" dirty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等相關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0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2800" b="1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檢測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TW" altLang="en-US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測厚</a:t>
                      </a:r>
                      <a:r>
                        <a:rPr lang="zh-TW" altLang="en-US" sz="2800" b="1" kern="120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、可燃性氣體檢測</a:t>
                      </a:r>
                      <a:r>
                        <a:rPr lang="zh-TW" altLang="en-US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、探</a:t>
                      </a:r>
                      <a:r>
                        <a:rPr lang="zh-TW" altLang="en-US" sz="2800" b="1" kern="120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管</a:t>
                      </a:r>
                      <a:r>
                        <a:rPr lang="en-US" altLang="zh-TW" sz="2800" b="1" kern="120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…</a:t>
                      </a:r>
                      <a:r>
                        <a:rPr lang="zh-TW" altLang="en-US" sz="2800" b="1" kern="120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等</a:t>
                      </a:r>
                      <a:r>
                        <a:rPr lang="zh-TW" altLang="en-US" sz="2800" b="1" kern="1200" dirty="0">
                          <a:solidFill>
                            <a:schemeClr val="accent2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相關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4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陸</a:t>
            </a:r>
            <a:r>
              <a:rPr lang="zh-TW" altLang="zh-TW" dirty="0" smtClean="0"/>
              <a:t>、</a:t>
            </a:r>
            <a:r>
              <a:rPr lang="zh-TW" altLang="en-US" dirty="0"/>
              <a:t>輸儲設備人員職能要求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719571" y="3717032"/>
            <a:ext cx="7848872" cy="2996952"/>
            <a:chOff x="1072728" y="3717032"/>
            <a:chExt cx="3438906" cy="3140968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1072728" y="3717032"/>
              <a:ext cx="3438906" cy="3140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圓角矩形 8"/>
            <p:cNvSpPr/>
            <p:nvPr/>
          </p:nvSpPr>
          <p:spPr bwMode="auto">
            <a:xfrm>
              <a:off x="2016225" y="3912492"/>
              <a:ext cx="2195735" cy="294550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2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itchFamily="18" charset="-120"/>
                <a:ea typeface="新細明體" pitchFamily="18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39552" y="1124744"/>
            <a:ext cx="8208911" cy="2592288"/>
            <a:chOff x="827582" y="1525605"/>
            <a:chExt cx="7272810" cy="2407451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2" y="1525605"/>
              <a:ext cx="7272810" cy="240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橢圓 11"/>
            <p:cNvSpPr/>
            <p:nvPr/>
          </p:nvSpPr>
          <p:spPr bwMode="auto">
            <a:xfrm>
              <a:off x="4139952" y="2492896"/>
              <a:ext cx="576064" cy="483646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sx="1000" sy="1000" algn="ctr" rotWithShape="0">
                <a:schemeClr val="bg2"/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2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itchFamily="18" charset="-120"/>
                <a:ea typeface="新細明體" pitchFamily="18" charset="-120"/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51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7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陸</a:t>
            </a:r>
            <a:r>
              <a:rPr lang="zh-TW" altLang="zh-TW" dirty="0" smtClean="0"/>
              <a:t>、</a:t>
            </a:r>
            <a:r>
              <a:rPr lang="zh-TW" altLang="en-US" dirty="0"/>
              <a:t>輸儲設備人員職能要求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579296" cy="5616624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二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>
                <a:solidFill>
                  <a:schemeClr val="accent2"/>
                </a:solidFill>
              </a:rPr>
              <a:t>人員考核</a:t>
            </a:r>
            <a:r>
              <a:rPr lang="zh-TW" altLang="en-US" dirty="0" smtClean="0">
                <a:solidFill>
                  <a:schemeClr val="accent2"/>
                </a:solidFill>
              </a:rPr>
              <a:t>機制</a:t>
            </a:r>
            <a:endParaRPr lang="en-US" altLang="zh-TW" dirty="0">
              <a:solidFill>
                <a:schemeClr val="accent2"/>
              </a:solidFill>
            </a:endParaRPr>
          </a:p>
          <a:p>
            <a:pPr marL="631825" lvl="0" indent="-631825">
              <a:lnSpc>
                <a:spcPts val="2800"/>
              </a:lnSpc>
              <a:spcBef>
                <a:spcPts val="300"/>
              </a:spcBef>
              <a:buNone/>
            </a:pPr>
            <a:r>
              <a:rPr lang="zh-TW" altLang="en-US" sz="2500" dirty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dirty="0" smtClean="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</a:t>
            </a:r>
            <a:r>
              <a:rPr lang="en-US" altLang="zh-TW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.</a:t>
            </a: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本公司為加強人事考核及獎懲，訂定「</a:t>
            </a:r>
            <a:r>
              <a:rPr lang="zh-TW" altLang="en-US" sz="20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工作人員</a:t>
            </a:r>
            <a:r>
              <a:rPr lang="zh-TW" altLang="en-US" sz="20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考核獎懲</a:t>
            </a:r>
            <a:r>
              <a:rPr lang="zh-TW" altLang="en-US" sz="20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注意事項</a:t>
            </a: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」，考核分為四種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：</a:t>
            </a:r>
            <a:endParaRPr lang="en-US" altLang="zh-TW" sz="20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0" lvl="0" indent="0">
              <a:lnSpc>
                <a:spcPts val="2800"/>
              </a:lnSpc>
              <a:spcBef>
                <a:spcPts val="300"/>
              </a:spcBef>
              <a:buNone/>
            </a:pP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 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  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(</a:t>
            </a:r>
            <a:r>
              <a:rPr lang="en-US" altLang="zh-TW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1)</a:t>
            </a:r>
            <a:r>
              <a:rPr lang="zh-TW" altLang="en-US" sz="20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平時考核</a:t>
            </a: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：</a:t>
            </a:r>
            <a:r>
              <a:rPr lang="zh-TW" altLang="en-US" sz="2000" dirty="0">
                <a:solidFill>
                  <a:schemeClr val="tx1"/>
                </a:solidFill>
              </a:rPr>
              <a:t>平時有功過事實時，隨時辦理，並</a:t>
            </a:r>
            <a:r>
              <a:rPr lang="zh-TW" altLang="en-US" sz="2000" dirty="0" smtClean="0">
                <a:solidFill>
                  <a:schemeClr val="tx1"/>
                </a:solidFill>
              </a:rPr>
              <a:t>作為</a:t>
            </a:r>
            <a:r>
              <a:rPr lang="zh-TW" altLang="en-US" sz="2000" dirty="0">
                <a:solidFill>
                  <a:schemeClr val="tx1"/>
                </a:solidFill>
              </a:rPr>
              <a:t>年度考核依據</a:t>
            </a:r>
            <a:r>
              <a:rPr lang="zh-TW" altLang="en-US" sz="2000" dirty="0" smtClean="0">
                <a:solidFill>
                  <a:schemeClr val="tx1"/>
                </a:solidFill>
              </a:rPr>
              <a:t>。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0" lvl="0" indent="0">
              <a:lnSpc>
                <a:spcPts val="2800"/>
              </a:lnSpc>
              <a:spcBef>
                <a:spcPts val="300"/>
              </a:spcBef>
              <a:buNone/>
            </a:pP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   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(</a:t>
            </a:r>
            <a:r>
              <a:rPr lang="en-US" altLang="zh-TW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2)</a:t>
            </a:r>
            <a:r>
              <a:rPr lang="zh-TW" altLang="en-US" sz="20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專案考核</a:t>
            </a: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：對於特殊工作、事件，</a:t>
            </a:r>
            <a:r>
              <a:rPr lang="zh-TW" altLang="en-US" sz="2000" dirty="0">
                <a:solidFill>
                  <a:schemeClr val="tx1"/>
                </a:solidFill>
              </a:rPr>
              <a:t>有功過事實</a:t>
            </a:r>
            <a:r>
              <a:rPr lang="zh-TW" altLang="en-US" sz="2000" dirty="0" smtClean="0">
                <a:solidFill>
                  <a:schemeClr val="tx1"/>
                </a:solidFill>
              </a:rPr>
              <a:t>時，</a:t>
            </a:r>
            <a:r>
              <a:rPr lang="zh-TW" altLang="en-US" sz="2000" dirty="0">
                <a:solidFill>
                  <a:schemeClr val="tx1"/>
                </a:solidFill>
              </a:rPr>
              <a:t>隨時辦理考核</a:t>
            </a:r>
            <a:r>
              <a:rPr lang="zh-TW" altLang="en-US" sz="2000" dirty="0" smtClean="0">
                <a:solidFill>
                  <a:schemeClr val="tx1"/>
                </a:solidFill>
              </a:rPr>
              <a:t>。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ts val="2800"/>
              </a:lnSpc>
              <a:spcBef>
                <a:spcPts val="300"/>
              </a:spcBef>
              <a:buNone/>
            </a:pP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  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3)</a:t>
            </a:r>
            <a:r>
              <a:rPr lang="zh-TW" altLang="en-US" sz="20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年度考核</a:t>
            </a: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：正式</a:t>
            </a:r>
            <a:r>
              <a:rPr lang="zh-TW" altLang="en-US" sz="2000" dirty="0">
                <a:solidFill>
                  <a:schemeClr val="tx1"/>
                </a:solidFill>
              </a:rPr>
              <a:t>任職滿１年人員，工作績效及</a:t>
            </a:r>
            <a:r>
              <a:rPr lang="zh-TW" altLang="en-US" sz="2000" dirty="0" smtClean="0">
                <a:solidFill>
                  <a:schemeClr val="tx1"/>
                </a:solidFill>
              </a:rPr>
              <a:t>平時</a:t>
            </a:r>
            <a:r>
              <a:rPr lang="zh-TW" altLang="en-US" sz="2000" dirty="0">
                <a:solidFill>
                  <a:schemeClr val="tx1"/>
                </a:solidFill>
              </a:rPr>
              <a:t>考核所作之</a:t>
            </a:r>
            <a:r>
              <a:rPr lang="zh-TW" altLang="en-US" sz="2000" dirty="0" smtClean="0">
                <a:solidFill>
                  <a:schemeClr val="tx1"/>
                </a:solidFill>
              </a:rPr>
              <a:t>年度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ts val="2800"/>
              </a:lnSpc>
              <a:spcBef>
                <a:spcPts val="300"/>
              </a:spcBef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             </a:t>
            </a:r>
            <a:r>
              <a:rPr lang="zh-TW" altLang="en-US" sz="2000" dirty="0" smtClean="0">
                <a:solidFill>
                  <a:schemeClr val="tx1"/>
                </a:solidFill>
              </a:rPr>
              <a:t>總評。</a:t>
            </a:r>
            <a:endParaRPr lang="en-US" altLang="zh-TW" sz="20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0" lvl="0" indent="0">
              <a:lnSpc>
                <a:spcPts val="2800"/>
              </a:lnSpc>
              <a:spcBef>
                <a:spcPts val="300"/>
              </a:spcBef>
              <a:buNone/>
            </a:pP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 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4)</a:t>
            </a:r>
            <a:r>
              <a:rPr lang="zh-TW" altLang="en-US" sz="200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另予考核</a:t>
            </a: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：正式</a:t>
            </a:r>
            <a:r>
              <a:rPr lang="zh-TW" altLang="en-US" sz="2000" dirty="0">
                <a:solidFill>
                  <a:schemeClr val="tx1"/>
                </a:solidFill>
              </a:rPr>
              <a:t>任職不滿１年而連續任職已達</a:t>
            </a:r>
            <a:r>
              <a:rPr lang="zh-TW" altLang="en-US" sz="2000" dirty="0" smtClean="0">
                <a:solidFill>
                  <a:schemeClr val="tx1"/>
                </a:solidFill>
              </a:rPr>
              <a:t>６個月者，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另予考核</a:t>
            </a:r>
            <a:endParaRPr lang="en-US" altLang="zh-TW" sz="20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0" lvl="0" indent="0">
              <a:lnSpc>
                <a:spcPts val="2800"/>
              </a:lnSpc>
              <a:spcBef>
                <a:spcPts val="300"/>
              </a:spcBef>
              <a:buNone/>
            </a:pPr>
            <a:r>
              <a:rPr lang="en-US" altLang="zh-TW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     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sz="20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0" lvl="0" indent="0">
              <a:lnSpc>
                <a:spcPts val="2800"/>
              </a:lnSpc>
              <a:spcBef>
                <a:spcPts val="300"/>
              </a:spcBef>
              <a:buNone/>
            </a:pP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sz="2000" dirty="0" smtClean="0">
                <a:solidFill>
                  <a:schemeClr val="tx1"/>
                </a:solidFill>
              </a:rPr>
              <a:t>2. </a:t>
            </a:r>
            <a:r>
              <a:rPr lang="zh-TW" altLang="en-US" sz="2000" dirty="0" smtClean="0">
                <a:solidFill>
                  <a:srgbClr val="0000FF"/>
                </a:solidFill>
              </a:rPr>
              <a:t>新進人員</a:t>
            </a:r>
            <a:r>
              <a:rPr lang="zh-TW" altLang="en-US" sz="2000" dirty="0" smtClean="0">
                <a:solidFill>
                  <a:schemeClr val="tx1"/>
                </a:solidFill>
              </a:rPr>
              <a:t>所需專業證照及時數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：</a:t>
            </a:r>
            <a:endParaRPr lang="en-US" altLang="zh-TW" sz="20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0" lvl="0" indent="0">
              <a:lnSpc>
                <a:spcPts val="2800"/>
              </a:lnSpc>
              <a:spcBef>
                <a:spcPts val="300"/>
              </a:spcBef>
              <a:buNone/>
            </a:pPr>
            <a:r>
              <a:rPr lang="en-US" altLang="zh-TW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  (1)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高壓</a:t>
            </a:r>
            <a:r>
              <a:rPr lang="zh-TW" altLang="en-US" sz="200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氣體特定設備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操作人員。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現場人員必備，每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年回訓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小時。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0" lvl="0" indent="0">
              <a:lnSpc>
                <a:spcPts val="2800"/>
              </a:lnSpc>
              <a:spcBef>
                <a:spcPts val="300"/>
              </a:spcBef>
              <a:buNone/>
            </a:pPr>
            <a:r>
              <a:rPr lang="en-US" altLang="zh-TW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  (2)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急救人員。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值班</a:t>
            </a: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人員必備，每</a:t>
            </a:r>
            <a:r>
              <a:rPr lang="en-US" altLang="zh-TW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年回訓</a:t>
            </a:r>
            <a:r>
              <a:rPr lang="en-US" altLang="zh-TW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sz="20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小時。</a:t>
            </a:r>
            <a:r>
              <a:rPr lang="en-US" altLang="zh-TW" sz="20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ts val="2800"/>
              </a:lnSpc>
              <a:spcBef>
                <a:spcPts val="300"/>
              </a:spcBef>
              <a:buNone/>
            </a:pPr>
            <a:r>
              <a:rPr lang="en-US" altLang="zh-TW" sz="2000" dirty="0" smtClean="0">
                <a:solidFill>
                  <a:schemeClr val="tx1"/>
                </a:solidFill>
              </a:rPr>
              <a:t>    </a:t>
            </a:r>
            <a:r>
              <a:rPr lang="en-US" altLang="zh-TW" sz="2000" dirty="0" smtClean="0">
                <a:solidFill>
                  <a:schemeClr val="tx1"/>
                </a:solidFill>
                <a:latin typeface="+mj-ea"/>
                <a:ea typeface="+mj-ea"/>
              </a:rPr>
              <a:t>3.</a:t>
            </a:r>
            <a:r>
              <a:rPr lang="zh-TW" altLang="en-US" sz="2000" dirty="0" smtClean="0">
                <a:solidFill>
                  <a:schemeClr val="tx1"/>
                </a:solidFill>
              </a:rPr>
              <a:t>勞務人員依合約人員管理及罰則規定辦理。</a:t>
            </a:r>
            <a:endParaRPr lang="zh-TW" altLang="en-US" sz="2000" b="0" dirty="0" smtClean="0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52</a:t>
            </a:fld>
            <a:r>
              <a:rPr lang="zh-TW" altLang="en-US" smtClean="0"/>
              <a:t>頁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59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陸</a:t>
            </a:r>
            <a:r>
              <a:rPr lang="zh-TW" altLang="zh-TW" dirty="0" smtClean="0"/>
              <a:t>、</a:t>
            </a:r>
            <a:r>
              <a:rPr lang="zh-TW" altLang="en-US" dirty="0"/>
              <a:t>輸儲設備人員職能要求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16624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二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>
                <a:solidFill>
                  <a:schemeClr val="accent2"/>
                </a:solidFill>
              </a:rPr>
              <a:t>人員考核</a:t>
            </a:r>
            <a:r>
              <a:rPr lang="zh-TW" altLang="en-US" dirty="0" smtClean="0">
                <a:solidFill>
                  <a:schemeClr val="accent2"/>
                </a:solidFill>
              </a:rPr>
              <a:t>機制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zh-TW" altLang="en-US" sz="2400" b="0" dirty="0">
                <a:solidFill>
                  <a:schemeClr val="tx1"/>
                </a:solidFill>
              </a:rPr>
              <a:t>輸</a:t>
            </a:r>
            <a:r>
              <a:rPr lang="zh-TW" altLang="en-US" sz="2400" b="0" dirty="0" smtClean="0">
                <a:solidFill>
                  <a:schemeClr val="tx1"/>
                </a:solidFill>
              </a:rPr>
              <a:t>氣操作人員</a:t>
            </a:r>
            <a:r>
              <a:rPr lang="zh-TW" altLang="en-US" sz="2400" b="0" dirty="0">
                <a:solidFill>
                  <a:schemeClr val="tx1"/>
                </a:solidFill>
              </a:rPr>
              <a:t>必備專業訓練</a:t>
            </a:r>
            <a:r>
              <a:rPr lang="zh-TW" altLang="en-US" sz="2400" b="0" dirty="0" smtClean="0">
                <a:solidFill>
                  <a:schemeClr val="tx1"/>
                </a:solidFill>
              </a:rPr>
              <a:t>如下：</a:t>
            </a:r>
            <a:endParaRPr lang="en-US" altLang="zh-TW" sz="2400" b="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zh-TW" sz="2400" b="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53</a:t>
            </a:fld>
            <a:r>
              <a:rPr lang="zh-TW" altLang="en-US" smtClean="0"/>
              <a:t>頁</a:t>
            </a: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4528006" cy="445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48" y="1988840"/>
            <a:ext cx="4068411" cy="444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7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594515"/>
              </p:ext>
            </p:extLst>
          </p:nvPr>
        </p:nvGraphicFramePr>
        <p:xfrm>
          <a:off x="395537" y="2360455"/>
          <a:ext cx="8352927" cy="4320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76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項次</a:t>
                      </a:r>
                    </a:p>
                  </a:txBody>
                  <a:tcPr marL="17780" marR="177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auto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考核項目</a:t>
                      </a:r>
                      <a:endParaRPr lang="zh-TW" sz="1800" b="1" dirty="0">
                        <a:effectLst/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7780" marR="177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7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endParaRPr lang="zh-TW" sz="1600" b="1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工作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工作意願與工作熱忱。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7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endParaRPr lang="zh-TW" sz="1600" b="1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學習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學習動機與學習意願。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27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</a:t>
                      </a:r>
                      <a:endParaRPr lang="zh-TW" sz="1600" b="1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智力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學習能力、理解能力及了解與吸收新事物之能力。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27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</a:t>
                      </a:r>
                      <a:endParaRPr lang="zh-TW" sz="1600" b="1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分析判斷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把握問題分析事實、考慮周詳、適時作成正確結論並採取適當措施。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27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endParaRPr lang="zh-TW" sz="1600" b="1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言語表達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言語簡明扼要、語意中肯、能充分表達意見及說服他人。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27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6</a:t>
                      </a:r>
                      <a:endParaRPr lang="zh-TW" sz="1600" b="1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文字表達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文字暢達、說理有條不紊、能充分表達思想及撰寫報告。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27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7</a:t>
                      </a:r>
                      <a:endParaRPr lang="zh-TW" sz="1600" b="1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適應能力</a:t>
                      </a:r>
                      <a:endParaRPr lang="zh-TW" sz="1600" b="1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把握時機適應環境、遇有緊急事變能機警果斷鎮定處理。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27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8</a:t>
                      </a:r>
                      <a:endParaRPr lang="zh-TW" sz="1600" b="1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人群關係</a:t>
                      </a:r>
                      <a:endParaRPr lang="zh-TW" sz="1600" b="1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與上級及同仁維持和諧協調關係。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27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9</a:t>
                      </a:r>
                      <a:endParaRPr lang="zh-TW" sz="1600" b="1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誠實負責</a:t>
                      </a:r>
                      <a:endParaRPr lang="zh-TW" sz="1600" b="1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說實話做實事、不欺矇不取巧、勇於負責貫徹命令、自動自發解決</a:t>
                      </a:r>
                      <a:r>
                        <a:rPr lang="zh-TW" sz="1600" b="1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問題。</a:t>
                      </a:r>
                      <a:endParaRPr lang="zh-TW" sz="1600" b="1" dirty="0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8272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10</a:t>
                      </a:r>
                      <a:endParaRPr lang="zh-TW" sz="1600" b="1"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勤惰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對工作了解很清楚</a:t>
                      </a:r>
                      <a:r>
                        <a:rPr lang="en-US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  <a:sym typeface="Symbol"/>
                        </a:rPr>
                        <a:t></a:t>
                      </a:r>
                      <a:r>
                        <a:rPr lang="zh-TW" sz="1600" b="1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勤奮從業工作不偷懶。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陸</a:t>
            </a:r>
            <a:r>
              <a:rPr lang="zh-TW" altLang="zh-TW" dirty="0" smtClean="0"/>
              <a:t>、</a:t>
            </a:r>
            <a:r>
              <a:rPr lang="zh-TW" altLang="en-US" dirty="0"/>
              <a:t>輸儲設備人員職能要求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16624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二</a:t>
            </a:r>
            <a:r>
              <a:rPr lang="zh-TW" altLang="zh-TW" dirty="0" smtClean="0">
                <a:solidFill>
                  <a:schemeClr val="accent2"/>
                </a:solidFill>
              </a:rPr>
              <a:t>、</a:t>
            </a:r>
            <a:r>
              <a:rPr lang="zh-TW" altLang="en-US" dirty="0">
                <a:solidFill>
                  <a:schemeClr val="accent2"/>
                </a:solidFill>
              </a:rPr>
              <a:t>人員考核</a:t>
            </a:r>
            <a:r>
              <a:rPr lang="zh-TW" altLang="en-US" dirty="0" smtClean="0">
                <a:solidFill>
                  <a:schemeClr val="accent2"/>
                </a:solidFill>
              </a:rPr>
              <a:t>機制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zh-TW" altLang="en-US" sz="2400" b="0" dirty="0">
                <a:solidFill>
                  <a:schemeClr val="tx1"/>
                </a:solidFill>
              </a:rPr>
              <a:t>本公司新進人員增列以下列十項考核項目，並列入心得報告、筆試測驗、實作測驗</a:t>
            </a:r>
            <a:r>
              <a:rPr lang="zh-TW" altLang="en-US" sz="2400" b="0" dirty="0" smtClean="0">
                <a:solidFill>
                  <a:schemeClr val="tx1"/>
                </a:solidFill>
              </a:rPr>
              <a:t>。</a:t>
            </a:r>
            <a:endParaRPr lang="zh-TW" altLang="zh-TW" sz="2400" b="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54</a:t>
            </a:fld>
            <a:r>
              <a:rPr lang="zh-TW" altLang="en-US" smtClean="0"/>
              <a:t>頁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14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073650"/>
          </a:xfrm>
        </p:spPr>
        <p:txBody>
          <a:bodyPr/>
          <a:lstStyle/>
          <a:p>
            <a:pPr marL="0" indent="0" algn="ctr">
              <a:buNone/>
            </a:pPr>
            <a:endParaRPr lang="en-US" altLang="zh-TW" dirty="0" smtClean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zh-TW" altLang="en-US" sz="6600" dirty="0" smtClean="0"/>
              <a:t>報告完畢</a:t>
            </a:r>
            <a:endParaRPr lang="en-US" altLang="zh-TW" sz="6600" dirty="0" smtClean="0"/>
          </a:p>
          <a:p>
            <a:pPr marL="0" indent="0" algn="ctr">
              <a:buNone/>
            </a:pPr>
            <a:r>
              <a:rPr lang="zh-TW" altLang="en-US" sz="6600" dirty="0" smtClean="0"/>
              <a:t>敬請指教</a:t>
            </a:r>
            <a:endParaRPr lang="zh-TW" altLang="en-US" sz="6600" dirty="0"/>
          </a:p>
        </p:txBody>
      </p:sp>
      <p:grpSp>
        <p:nvGrpSpPr>
          <p:cNvPr id="2" name="群組 1"/>
          <p:cNvGrpSpPr/>
          <p:nvPr/>
        </p:nvGrpSpPr>
        <p:grpSpPr>
          <a:xfrm>
            <a:off x="-1787" y="4811476"/>
            <a:ext cx="9140825" cy="1920875"/>
            <a:chOff x="39687" y="4061495"/>
            <a:chExt cx="9140825" cy="1920875"/>
          </a:xfrm>
        </p:grpSpPr>
        <p:sp>
          <p:nvSpPr>
            <p:cNvPr id="5" name="波浪 4"/>
            <p:cNvSpPr/>
            <p:nvPr/>
          </p:nvSpPr>
          <p:spPr bwMode="auto">
            <a:xfrm flipH="1">
              <a:off x="4581525" y="4063083"/>
              <a:ext cx="4598987" cy="1919287"/>
            </a:xfrm>
            <a:prstGeom prst="wave">
              <a:avLst>
                <a:gd name="adj1" fmla="val 15286"/>
                <a:gd name="adj2" fmla="val 0"/>
              </a:avLst>
            </a:prstGeom>
            <a:gradFill>
              <a:gsLst>
                <a:gs pos="74150">
                  <a:srgbClr val="AAE2CA">
                    <a:lumMod val="20000"/>
                    <a:lumOff val="80000"/>
                  </a:srgbClr>
                </a:gs>
                <a:gs pos="0">
                  <a:srgbClr val="00B0F0"/>
                </a:gs>
                <a:gs pos="50000">
                  <a:srgbClr val="66CCFF"/>
                </a:gs>
                <a:gs pos="100000">
                  <a:srgbClr val="FFFFFF"/>
                </a:gs>
              </a:gsLst>
              <a:lin ang="5400000" scaled="0"/>
            </a:gra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標楷體"/>
                <a:cs typeface="+mn-cs"/>
              </a:endParaRPr>
            </a:p>
          </p:txBody>
        </p:sp>
        <p:sp>
          <p:nvSpPr>
            <p:cNvPr id="6" name="波浪 5"/>
            <p:cNvSpPr/>
            <p:nvPr/>
          </p:nvSpPr>
          <p:spPr bwMode="auto">
            <a:xfrm flipH="1">
              <a:off x="39687" y="4061495"/>
              <a:ext cx="4541838" cy="1919288"/>
            </a:xfrm>
            <a:prstGeom prst="wave">
              <a:avLst>
                <a:gd name="adj1" fmla="val 15286"/>
                <a:gd name="adj2" fmla="val 0"/>
              </a:avLst>
            </a:prstGeom>
            <a:gradFill>
              <a:gsLst>
                <a:gs pos="74150">
                  <a:srgbClr val="AAE2CA">
                    <a:lumMod val="20000"/>
                    <a:lumOff val="80000"/>
                  </a:srgbClr>
                </a:gs>
                <a:gs pos="0">
                  <a:srgbClr val="00B0F0"/>
                </a:gs>
                <a:gs pos="50000">
                  <a:srgbClr val="66CCFF"/>
                </a:gs>
                <a:gs pos="100000">
                  <a:srgbClr val="FFFFFF"/>
                </a:gs>
              </a:gsLst>
              <a:lin ang="5400000" scaled="0"/>
            </a:gra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/>
                <a:ea typeface="標楷體"/>
                <a:cs typeface="+mn-cs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599590" y="4709553"/>
            <a:ext cx="4399578" cy="1389068"/>
            <a:chOff x="338096" y="4305320"/>
            <a:chExt cx="4399578" cy="1389068"/>
          </a:xfrm>
        </p:grpSpPr>
        <p:sp>
          <p:nvSpPr>
            <p:cNvPr id="8" name="Freeform 284"/>
            <p:cNvSpPr>
              <a:spLocks noChangeAspect="1"/>
            </p:cNvSpPr>
            <p:nvPr/>
          </p:nvSpPr>
          <p:spPr bwMode="auto">
            <a:xfrm flipH="1">
              <a:off x="338096" y="5055854"/>
              <a:ext cx="4399578" cy="638534"/>
            </a:xfrm>
            <a:custGeom>
              <a:avLst/>
              <a:gdLst>
                <a:gd name="T0" fmla="*/ 2276 w 3432"/>
                <a:gd name="T1" fmla="*/ 392 h 496"/>
                <a:gd name="T2" fmla="*/ 3130 w 3432"/>
                <a:gd name="T3" fmla="*/ 310 h 496"/>
                <a:gd name="T4" fmla="*/ 3284 w 3432"/>
                <a:gd name="T5" fmla="*/ 292 h 496"/>
                <a:gd name="T6" fmla="*/ 3326 w 3432"/>
                <a:gd name="T7" fmla="*/ 252 h 496"/>
                <a:gd name="T8" fmla="*/ 3390 w 3432"/>
                <a:gd name="T9" fmla="*/ 178 h 496"/>
                <a:gd name="T10" fmla="*/ 3404 w 3432"/>
                <a:gd name="T11" fmla="*/ 38 h 496"/>
                <a:gd name="T12" fmla="*/ 3300 w 3432"/>
                <a:gd name="T13" fmla="*/ 40 h 496"/>
                <a:gd name="T14" fmla="*/ 2614 w 3432"/>
                <a:gd name="T15" fmla="*/ 46 h 496"/>
                <a:gd name="T16" fmla="*/ 1724 w 3432"/>
                <a:gd name="T17" fmla="*/ 54 h 496"/>
                <a:gd name="T18" fmla="*/ 794 w 3432"/>
                <a:gd name="T19" fmla="*/ 50 h 496"/>
                <a:gd name="T20" fmla="*/ 791 w 3432"/>
                <a:gd name="T21" fmla="*/ 23 h 496"/>
                <a:gd name="T22" fmla="*/ 130 w 3432"/>
                <a:gd name="T23" fmla="*/ 2 h 496"/>
                <a:gd name="T24" fmla="*/ 12 w 3432"/>
                <a:gd name="T25" fmla="*/ 10 h 496"/>
                <a:gd name="T26" fmla="*/ 56 w 3432"/>
                <a:gd name="T27" fmla="*/ 60 h 496"/>
                <a:gd name="T28" fmla="*/ 120 w 3432"/>
                <a:gd name="T29" fmla="*/ 146 h 496"/>
                <a:gd name="T30" fmla="*/ 178 w 3432"/>
                <a:gd name="T31" fmla="*/ 254 h 496"/>
                <a:gd name="T32" fmla="*/ 204 w 3432"/>
                <a:gd name="T33" fmla="*/ 374 h 496"/>
                <a:gd name="T34" fmla="*/ 216 w 3432"/>
                <a:gd name="T35" fmla="*/ 478 h 496"/>
                <a:gd name="T36" fmla="*/ 386 w 3432"/>
                <a:gd name="T37" fmla="*/ 484 h 496"/>
                <a:gd name="T38" fmla="*/ 1070 w 3432"/>
                <a:gd name="T39" fmla="*/ 470 h 496"/>
                <a:gd name="T40" fmla="*/ 1526 w 3432"/>
                <a:gd name="T41" fmla="*/ 454 h 496"/>
                <a:gd name="T42" fmla="*/ 1912 w 3432"/>
                <a:gd name="T43" fmla="*/ 432 h 496"/>
                <a:gd name="T44" fmla="*/ 2198 w 3432"/>
                <a:gd name="T45" fmla="*/ 400 h 496"/>
                <a:gd name="T46" fmla="*/ 2276 w 3432"/>
                <a:gd name="T47" fmla="*/ 392 h 4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32"/>
                <a:gd name="T73" fmla="*/ 0 h 496"/>
                <a:gd name="T74" fmla="*/ 3432 w 3432"/>
                <a:gd name="T75" fmla="*/ 496 h 49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32" h="496">
                  <a:moveTo>
                    <a:pt x="2276" y="392"/>
                  </a:moveTo>
                  <a:cubicBezTo>
                    <a:pt x="2342" y="383"/>
                    <a:pt x="2962" y="327"/>
                    <a:pt x="3130" y="310"/>
                  </a:cubicBezTo>
                  <a:cubicBezTo>
                    <a:pt x="3298" y="293"/>
                    <a:pt x="3251" y="302"/>
                    <a:pt x="3284" y="292"/>
                  </a:cubicBezTo>
                  <a:cubicBezTo>
                    <a:pt x="3317" y="282"/>
                    <a:pt x="3308" y="271"/>
                    <a:pt x="3326" y="252"/>
                  </a:cubicBezTo>
                  <a:cubicBezTo>
                    <a:pt x="3344" y="233"/>
                    <a:pt x="3377" y="214"/>
                    <a:pt x="3390" y="178"/>
                  </a:cubicBezTo>
                  <a:cubicBezTo>
                    <a:pt x="3403" y="142"/>
                    <a:pt x="3419" y="61"/>
                    <a:pt x="3404" y="38"/>
                  </a:cubicBezTo>
                  <a:cubicBezTo>
                    <a:pt x="3389" y="15"/>
                    <a:pt x="3432" y="39"/>
                    <a:pt x="3300" y="40"/>
                  </a:cubicBezTo>
                  <a:cubicBezTo>
                    <a:pt x="3168" y="41"/>
                    <a:pt x="2877" y="44"/>
                    <a:pt x="2614" y="46"/>
                  </a:cubicBezTo>
                  <a:cubicBezTo>
                    <a:pt x="2351" y="48"/>
                    <a:pt x="2027" y="53"/>
                    <a:pt x="1724" y="54"/>
                  </a:cubicBezTo>
                  <a:cubicBezTo>
                    <a:pt x="1421" y="55"/>
                    <a:pt x="949" y="55"/>
                    <a:pt x="794" y="50"/>
                  </a:cubicBezTo>
                  <a:cubicBezTo>
                    <a:pt x="791" y="40"/>
                    <a:pt x="791" y="44"/>
                    <a:pt x="791" y="23"/>
                  </a:cubicBezTo>
                  <a:cubicBezTo>
                    <a:pt x="726" y="25"/>
                    <a:pt x="260" y="4"/>
                    <a:pt x="130" y="2"/>
                  </a:cubicBezTo>
                  <a:cubicBezTo>
                    <a:pt x="0" y="0"/>
                    <a:pt x="24" y="0"/>
                    <a:pt x="12" y="10"/>
                  </a:cubicBezTo>
                  <a:cubicBezTo>
                    <a:pt x="24" y="12"/>
                    <a:pt x="44" y="46"/>
                    <a:pt x="56" y="60"/>
                  </a:cubicBezTo>
                  <a:cubicBezTo>
                    <a:pt x="74" y="82"/>
                    <a:pt x="100" y="112"/>
                    <a:pt x="120" y="146"/>
                  </a:cubicBezTo>
                  <a:cubicBezTo>
                    <a:pt x="135" y="173"/>
                    <a:pt x="152" y="198"/>
                    <a:pt x="178" y="254"/>
                  </a:cubicBezTo>
                  <a:cubicBezTo>
                    <a:pt x="206" y="330"/>
                    <a:pt x="199" y="336"/>
                    <a:pt x="204" y="374"/>
                  </a:cubicBezTo>
                  <a:cubicBezTo>
                    <a:pt x="210" y="411"/>
                    <a:pt x="206" y="455"/>
                    <a:pt x="216" y="478"/>
                  </a:cubicBezTo>
                  <a:cubicBezTo>
                    <a:pt x="246" y="496"/>
                    <a:pt x="244" y="485"/>
                    <a:pt x="386" y="484"/>
                  </a:cubicBezTo>
                  <a:cubicBezTo>
                    <a:pt x="528" y="483"/>
                    <a:pt x="880" y="475"/>
                    <a:pt x="1070" y="470"/>
                  </a:cubicBezTo>
                  <a:cubicBezTo>
                    <a:pt x="1260" y="465"/>
                    <a:pt x="1386" y="460"/>
                    <a:pt x="1526" y="454"/>
                  </a:cubicBezTo>
                  <a:cubicBezTo>
                    <a:pt x="1666" y="448"/>
                    <a:pt x="1800" y="441"/>
                    <a:pt x="1912" y="432"/>
                  </a:cubicBezTo>
                  <a:cubicBezTo>
                    <a:pt x="2024" y="423"/>
                    <a:pt x="2137" y="407"/>
                    <a:pt x="2198" y="400"/>
                  </a:cubicBezTo>
                  <a:cubicBezTo>
                    <a:pt x="2198" y="400"/>
                    <a:pt x="2352" y="386"/>
                    <a:pt x="2276" y="392"/>
                  </a:cubicBezTo>
                  <a:close/>
                </a:path>
              </a:pathLst>
            </a:custGeom>
            <a:gradFill rotWithShape="1">
              <a:gsLst>
                <a:gs pos="42000">
                  <a:srgbClr val="0000CC"/>
                </a:gs>
                <a:gs pos="100000">
                  <a:srgbClr val="66CCFF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9" name="Freeform 285"/>
            <p:cNvSpPr>
              <a:spLocks noChangeAspect="1"/>
            </p:cNvSpPr>
            <p:nvPr/>
          </p:nvSpPr>
          <p:spPr bwMode="auto">
            <a:xfrm flipH="1">
              <a:off x="2549423" y="4573092"/>
              <a:ext cx="1270391" cy="548418"/>
            </a:xfrm>
            <a:custGeom>
              <a:avLst/>
              <a:gdLst>
                <a:gd name="T0" fmla="*/ 2 w 991"/>
                <a:gd name="T1" fmla="*/ 353 h 426"/>
                <a:gd name="T2" fmla="*/ 73 w 991"/>
                <a:gd name="T3" fmla="*/ 217 h 426"/>
                <a:gd name="T4" fmla="*/ 170 w 991"/>
                <a:gd name="T5" fmla="*/ 113 h 426"/>
                <a:gd name="T6" fmla="*/ 288 w 991"/>
                <a:gd name="T7" fmla="*/ 41 h 426"/>
                <a:gd name="T8" fmla="*/ 382 w 991"/>
                <a:gd name="T9" fmla="*/ 13 h 426"/>
                <a:gd name="T10" fmla="*/ 502 w 991"/>
                <a:gd name="T11" fmla="*/ 1 h 426"/>
                <a:gd name="T12" fmla="*/ 634 w 991"/>
                <a:gd name="T13" fmla="*/ 17 h 426"/>
                <a:gd name="T14" fmla="*/ 786 w 991"/>
                <a:gd name="T15" fmla="*/ 91 h 426"/>
                <a:gd name="T16" fmla="*/ 906 w 991"/>
                <a:gd name="T17" fmla="*/ 205 h 426"/>
                <a:gd name="T18" fmla="*/ 964 w 991"/>
                <a:gd name="T19" fmla="*/ 293 h 426"/>
                <a:gd name="T20" fmla="*/ 990 w 991"/>
                <a:gd name="T21" fmla="*/ 373 h 426"/>
                <a:gd name="T22" fmla="*/ 990 w 991"/>
                <a:gd name="T23" fmla="*/ 423 h 426"/>
                <a:gd name="T24" fmla="*/ 78 w 991"/>
                <a:gd name="T25" fmla="*/ 421 h 426"/>
                <a:gd name="T26" fmla="*/ 80 w 991"/>
                <a:gd name="T27" fmla="*/ 397 h 426"/>
                <a:gd name="T28" fmla="*/ 2 w 991"/>
                <a:gd name="T29" fmla="*/ 397 h 426"/>
                <a:gd name="T30" fmla="*/ 2 w 991"/>
                <a:gd name="T31" fmla="*/ 353 h 4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991"/>
                <a:gd name="T49" fmla="*/ 0 h 426"/>
                <a:gd name="T50" fmla="*/ 991 w 991"/>
                <a:gd name="T51" fmla="*/ 426 h 4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991" h="426">
                  <a:moveTo>
                    <a:pt x="2" y="353"/>
                  </a:moveTo>
                  <a:cubicBezTo>
                    <a:pt x="14" y="323"/>
                    <a:pt x="45" y="257"/>
                    <a:pt x="73" y="217"/>
                  </a:cubicBezTo>
                  <a:cubicBezTo>
                    <a:pt x="101" y="177"/>
                    <a:pt x="136" y="143"/>
                    <a:pt x="170" y="113"/>
                  </a:cubicBezTo>
                  <a:cubicBezTo>
                    <a:pt x="204" y="83"/>
                    <a:pt x="270" y="47"/>
                    <a:pt x="288" y="41"/>
                  </a:cubicBezTo>
                  <a:cubicBezTo>
                    <a:pt x="306" y="35"/>
                    <a:pt x="346" y="20"/>
                    <a:pt x="382" y="13"/>
                  </a:cubicBezTo>
                  <a:cubicBezTo>
                    <a:pt x="418" y="6"/>
                    <a:pt x="460" y="0"/>
                    <a:pt x="502" y="1"/>
                  </a:cubicBezTo>
                  <a:cubicBezTo>
                    <a:pt x="544" y="2"/>
                    <a:pt x="587" y="2"/>
                    <a:pt x="634" y="17"/>
                  </a:cubicBezTo>
                  <a:cubicBezTo>
                    <a:pt x="681" y="32"/>
                    <a:pt x="741" y="60"/>
                    <a:pt x="786" y="91"/>
                  </a:cubicBezTo>
                  <a:cubicBezTo>
                    <a:pt x="831" y="122"/>
                    <a:pt x="876" y="171"/>
                    <a:pt x="906" y="205"/>
                  </a:cubicBezTo>
                  <a:cubicBezTo>
                    <a:pt x="936" y="239"/>
                    <a:pt x="950" y="265"/>
                    <a:pt x="964" y="293"/>
                  </a:cubicBezTo>
                  <a:cubicBezTo>
                    <a:pt x="978" y="321"/>
                    <a:pt x="986" y="351"/>
                    <a:pt x="990" y="373"/>
                  </a:cubicBezTo>
                  <a:cubicBezTo>
                    <a:pt x="991" y="387"/>
                    <a:pt x="990" y="391"/>
                    <a:pt x="990" y="423"/>
                  </a:cubicBezTo>
                  <a:cubicBezTo>
                    <a:pt x="848" y="426"/>
                    <a:pt x="230" y="425"/>
                    <a:pt x="78" y="421"/>
                  </a:cubicBezTo>
                  <a:cubicBezTo>
                    <a:pt x="76" y="397"/>
                    <a:pt x="79" y="415"/>
                    <a:pt x="80" y="397"/>
                  </a:cubicBezTo>
                  <a:cubicBezTo>
                    <a:pt x="55" y="397"/>
                    <a:pt x="13" y="400"/>
                    <a:pt x="2" y="397"/>
                  </a:cubicBezTo>
                  <a:cubicBezTo>
                    <a:pt x="0" y="379"/>
                    <a:pt x="2" y="362"/>
                    <a:pt x="2" y="35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lumMod val="50000"/>
                  </a:srgbClr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10" name="Freeform 286"/>
            <p:cNvSpPr>
              <a:spLocks noChangeAspect="1"/>
            </p:cNvSpPr>
            <p:nvPr/>
          </p:nvSpPr>
          <p:spPr bwMode="auto">
            <a:xfrm flipH="1">
              <a:off x="1863591" y="4619437"/>
              <a:ext cx="876839" cy="503360"/>
            </a:xfrm>
            <a:custGeom>
              <a:avLst/>
              <a:gdLst>
                <a:gd name="T0" fmla="*/ 0 w 684"/>
                <a:gd name="T1" fmla="*/ 101 h 391"/>
                <a:gd name="T2" fmla="*/ 64 w 684"/>
                <a:gd name="T3" fmla="*/ 49 h 391"/>
                <a:gd name="T4" fmla="*/ 174 w 684"/>
                <a:gd name="T5" fmla="*/ 9 h 391"/>
                <a:gd name="T6" fmla="*/ 278 w 684"/>
                <a:gd name="T7" fmla="*/ 3 h 391"/>
                <a:gd name="T8" fmla="*/ 388 w 684"/>
                <a:gd name="T9" fmla="*/ 25 h 391"/>
                <a:gd name="T10" fmla="*/ 478 w 684"/>
                <a:gd name="T11" fmla="*/ 67 h 391"/>
                <a:gd name="T12" fmla="*/ 568 w 684"/>
                <a:gd name="T13" fmla="*/ 131 h 391"/>
                <a:gd name="T14" fmla="*/ 638 w 684"/>
                <a:gd name="T15" fmla="*/ 217 h 391"/>
                <a:gd name="T16" fmla="*/ 680 w 684"/>
                <a:gd name="T17" fmla="*/ 323 h 391"/>
                <a:gd name="T18" fmla="*/ 684 w 684"/>
                <a:gd name="T19" fmla="*/ 387 h 391"/>
                <a:gd name="T20" fmla="*/ 150 w 684"/>
                <a:gd name="T21" fmla="*/ 389 h 391"/>
                <a:gd name="T22" fmla="*/ 144 w 684"/>
                <a:gd name="T23" fmla="*/ 317 h 391"/>
                <a:gd name="T24" fmla="*/ 118 w 684"/>
                <a:gd name="T25" fmla="*/ 245 h 391"/>
                <a:gd name="T26" fmla="*/ 46 w 684"/>
                <a:gd name="T27" fmla="*/ 147 h 391"/>
                <a:gd name="T28" fmla="*/ 0 w 684"/>
                <a:gd name="T29" fmla="*/ 101 h 39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84"/>
                <a:gd name="T46" fmla="*/ 0 h 391"/>
                <a:gd name="T47" fmla="*/ 684 w 684"/>
                <a:gd name="T48" fmla="*/ 391 h 39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84" h="391">
                  <a:moveTo>
                    <a:pt x="0" y="101"/>
                  </a:moveTo>
                  <a:cubicBezTo>
                    <a:pt x="16" y="85"/>
                    <a:pt x="40" y="64"/>
                    <a:pt x="64" y="49"/>
                  </a:cubicBezTo>
                  <a:cubicBezTo>
                    <a:pt x="88" y="34"/>
                    <a:pt x="138" y="17"/>
                    <a:pt x="174" y="9"/>
                  </a:cubicBezTo>
                  <a:cubicBezTo>
                    <a:pt x="210" y="1"/>
                    <a:pt x="242" y="0"/>
                    <a:pt x="278" y="3"/>
                  </a:cubicBezTo>
                  <a:cubicBezTo>
                    <a:pt x="314" y="6"/>
                    <a:pt x="355" y="14"/>
                    <a:pt x="388" y="25"/>
                  </a:cubicBezTo>
                  <a:cubicBezTo>
                    <a:pt x="421" y="36"/>
                    <a:pt x="448" y="49"/>
                    <a:pt x="478" y="67"/>
                  </a:cubicBezTo>
                  <a:cubicBezTo>
                    <a:pt x="508" y="85"/>
                    <a:pt x="541" y="106"/>
                    <a:pt x="568" y="131"/>
                  </a:cubicBezTo>
                  <a:cubicBezTo>
                    <a:pt x="597" y="160"/>
                    <a:pt x="619" y="185"/>
                    <a:pt x="638" y="217"/>
                  </a:cubicBezTo>
                  <a:cubicBezTo>
                    <a:pt x="657" y="249"/>
                    <a:pt x="675" y="298"/>
                    <a:pt x="680" y="323"/>
                  </a:cubicBezTo>
                  <a:cubicBezTo>
                    <a:pt x="681" y="337"/>
                    <a:pt x="684" y="355"/>
                    <a:pt x="684" y="387"/>
                  </a:cubicBezTo>
                  <a:cubicBezTo>
                    <a:pt x="394" y="391"/>
                    <a:pt x="362" y="391"/>
                    <a:pt x="150" y="389"/>
                  </a:cubicBezTo>
                  <a:cubicBezTo>
                    <a:pt x="152" y="357"/>
                    <a:pt x="152" y="335"/>
                    <a:pt x="144" y="317"/>
                  </a:cubicBezTo>
                  <a:cubicBezTo>
                    <a:pt x="134" y="287"/>
                    <a:pt x="138" y="281"/>
                    <a:pt x="118" y="245"/>
                  </a:cubicBezTo>
                  <a:cubicBezTo>
                    <a:pt x="98" y="209"/>
                    <a:pt x="66" y="171"/>
                    <a:pt x="46" y="147"/>
                  </a:cubicBezTo>
                  <a:cubicBezTo>
                    <a:pt x="26" y="123"/>
                    <a:pt x="10" y="111"/>
                    <a:pt x="0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lumMod val="50000"/>
                  </a:srgbClr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11" name="Freeform 287"/>
            <p:cNvSpPr>
              <a:spLocks noChangeAspect="1"/>
            </p:cNvSpPr>
            <p:nvPr/>
          </p:nvSpPr>
          <p:spPr bwMode="auto">
            <a:xfrm flipH="1">
              <a:off x="1305952" y="4656771"/>
              <a:ext cx="742237" cy="463452"/>
            </a:xfrm>
            <a:custGeom>
              <a:avLst/>
              <a:gdLst>
                <a:gd name="T0" fmla="*/ 0 w 579"/>
                <a:gd name="T1" fmla="*/ 80 h 360"/>
                <a:gd name="T2" fmla="*/ 40 w 579"/>
                <a:gd name="T3" fmla="*/ 42 h 360"/>
                <a:gd name="T4" fmla="*/ 106 w 579"/>
                <a:gd name="T5" fmla="*/ 16 h 360"/>
                <a:gd name="T6" fmla="*/ 182 w 579"/>
                <a:gd name="T7" fmla="*/ 2 h 360"/>
                <a:gd name="T8" fmla="*/ 254 w 579"/>
                <a:gd name="T9" fmla="*/ 6 h 360"/>
                <a:gd name="T10" fmla="*/ 330 w 579"/>
                <a:gd name="T11" fmla="*/ 26 h 360"/>
                <a:gd name="T12" fmla="*/ 390 w 579"/>
                <a:gd name="T13" fmla="*/ 60 h 360"/>
                <a:gd name="T14" fmla="*/ 462 w 579"/>
                <a:gd name="T15" fmla="*/ 118 h 360"/>
                <a:gd name="T16" fmla="*/ 528 w 579"/>
                <a:gd name="T17" fmla="*/ 200 h 360"/>
                <a:gd name="T18" fmla="*/ 578 w 579"/>
                <a:gd name="T19" fmla="*/ 300 h 360"/>
                <a:gd name="T20" fmla="*/ 578 w 579"/>
                <a:gd name="T21" fmla="*/ 352 h 360"/>
                <a:gd name="T22" fmla="*/ 144 w 579"/>
                <a:gd name="T23" fmla="*/ 358 h 360"/>
                <a:gd name="T24" fmla="*/ 128 w 579"/>
                <a:gd name="T25" fmla="*/ 258 h 360"/>
                <a:gd name="T26" fmla="*/ 94 w 579"/>
                <a:gd name="T27" fmla="*/ 184 h 360"/>
                <a:gd name="T28" fmla="*/ 30 w 579"/>
                <a:gd name="T29" fmla="*/ 108 h 360"/>
                <a:gd name="T30" fmla="*/ 0 w 579"/>
                <a:gd name="T31" fmla="*/ 80 h 36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79"/>
                <a:gd name="T49" fmla="*/ 0 h 360"/>
                <a:gd name="T50" fmla="*/ 579 w 579"/>
                <a:gd name="T51" fmla="*/ 360 h 36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79" h="360">
                  <a:moveTo>
                    <a:pt x="0" y="80"/>
                  </a:moveTo>
                  <a:cubicBezTo>
                    <a:pt x="16" y="64"/>
                    <a:pt x="16" y="57"/>
                    <a:pt x="40" y="42"/>
                  </a:cubicBezTo>
                  <a:cubicBezTo>
                    <a:pt x="64" y="27"/>
                    <a:pt x="82" y="23"/>
                    <a:pt x="106" y="16"/>
                  </a:cubicBezTo>
                  <a:cubicBezTo>
                    <a:pt x="130" y="9"/>
                    <a:pt x="157" y="4"/>
                    <a:pt x="182" y="2"/>
                  </a:cubicBezTo>
                  <a:cubicBezTo>
                    <a:pt x="207" y="0"/>
                    <a:pt x="229" y="2"/>
                    <a:pt x="254" y="6"/>
                  </a:cubicBezTo>
                  <a:cubicBezTo>
                    <a:pt x="279" y="10"/>
                    <a:pt x="307" y="17"/>
                    <a:pt x="330" y="26"/>
                  </a:cubicBezTo>
                  <a:cubicBezTo>
                    <a:pt x="353" y="35"/>
                    <a:pt x="368" y="45"/>
                    <a:pt x="390" y="60"/>
                  </a:cubicBezTo>
                  <a:cubicBezTo>
                    <a:pt x="412" y="75"/>
                    <a:pt x="439" y="95"/>
                    <a:pt x="462" y="118"/>
                  </a:cubicBezTo>
                  <a:cubicBezTo>
                    <a:pt x="491" y="147"/>
                    <a:pt x="509" y="168"/>
                    <a:pt x="528" y="200"/>
                  </a:cubicBezTo>
                  <a:cubicBezTo>
                    <a:pt x="547" y="232"/>
                    <a:pt x="573" y="275"/>
                    <a:pt x="578" y="300"/>
                  </a:cubicBezTo>
                  <a:cubicBezTo>
                    <a:pt x="579" y="314"/>
                    <a:pt x="578" y="320"/>
                    <a:pt x="578" y="352"/>
                  </a:cubicBezTo>
                  <a:cubicBezTo>
                    <a:pt x="288" y="356"/>
                    <a:pt x="356" y="360"/>
                    <a:pt x="144" y="358"/>
                  </a:cubicBezTo>
                  <a:cubicBezTo>
                    <a:pt x="146" y="326"/>
                    <a:pt x="136" y="276"/>
                    <a:pt x="128" y="258"/>
                  </a:cubicBezTo>
                  <a:cubicBezTo>
                    <a:pt x="118" y="228"/>
                    <a:pt x="114" y="220"/>
                    <a:pt x="94" y="184"/>
                  </a:cubicBezTo>
                  <a:cubicBezTo>
                    <a:pt x="74" y="148"/>
                    <a:pt x="46" y="125"/>
                    <a:pt x="30" y="108"/>
                  </a:cubicBezTo>
                  <a:cubicBezTo>
                    <a:pt x="14" y="91"/>
                    <a:pt x="4" y="88"/>
                    <a:pt x="0" y="8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lumMod val="50000"/>
                  </a:srgbClr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12" name="Freeform 288"/>
            <p:cNvSpPr>
              <a:spLocks noChangeAspect="1"/>
            </p:cNvSpPr>
            <p:nvPr/>
          </p:nvSpPr>
          <p:spPr bwMode="auto">
            <a:xfrm flipH="1">
              <a:off x="818819" y="4705691"/>
              <a:ext cx="673012" cy="408095"/>
            </a:xfrm>
            <a:custGeom>
              <a:avLst/>
              <a:gdLst>
                <a:gd name="T0" fmla="*/ 53 w 525"/>
                <a:gd name="T1" fmla="*/ 15 h 317"/>
                <a:gd name="T2" fmla="*/ 116 w 525"/>
                <a:gd name="T3" fmla="*/ 3 h 317"/>
                <a:gd name="T4" fmla="*/ 192 w 525"/>
                <a:gd name="T5" fmla="*/ 3 h 317"/>
                <a:gd name="T6" fmla="*/ 275 w 525"/>
                <a:gd name="T7" fmla="*/ 22 h 317"/>
                <a:gd name="T8" fmla="*/ 338 w 525"/>
                <a:gd name="T9" fmla="*/ 55 h 317"/>
                <a:gd name="T10" fmla="*/ 396 w 525"/>
                <a:gd name="T11" fmla="*/ 102 h 317"/>
                <a:gd name="T12" fmla="*/ 456 w 525"/>
                <a:gd name="T13" fmla="*/ 162 h 317"/>
                <a:gd name="T14" fmla="*/ 521 w 525"/>
                <a:gd name="T15" fmla="*/ 261 h 317"/>
                <a:gd name="T16" fmla="*/ 525 w 525"/>
                <a:gd name="T17" fmla="*/ 313 h 317"/>
                <a:gd name="T18" fmla="*/ 146 w 525"/>
                <a:gd name="T19" fmla="*/ 315 h 317"/>
                <a:gd name="T20" fmla="*/ 141 w 525"/>
                <a:gd name="T21" fmla="*/ 259 h 317"/>
                <a:gd name="T22" fmla="*/ 120 w 525"/>
                <a:gd name="T23" fmla="*/ 211 h 317"/>
                <a:gd name="T24" fmla="*/ 69 w 525"/>
                <a:gd name="T25" fmla="*/ 129 h 317"/>
                <a:gd name="T26" fmla="*/ 0 w 525"/>
                <a:gd name="T27" fmla="*/ 51 h 317"/>
                <a:gd name="T28" fmla="*/ 53 w 525"/>
                <a:gd name="T29" fmla="*/ 15 h 3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25"/>
                <a:gd name="T46" fmla="*/ 0 h 317"/>
                <a:gd name="T47" fmla="*/ 525 w 525"/>
                <a:gd name="T48" fmla="*/ 317 h 3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25" h="317">
                  <a:moveTo>
                    <a:pt x="53" y="15"/>
                  </a:moveTo>
                  <a:cubicBezTo>
                    <a:pt x="72" y="7"/>
                    <a:pt x="93" y="5"/>
                    <a:pt x="116" y="3"/>
                  </a:cubicBezTo>
                  <a:cubicBezTo>
                    <a:pt x="139" y="1"/>
                    <a:pt x="166" y="0"/>
                    <a:pt x="192" y="3"/>
                  </a:cubicBezTo>
                  <a:cubicBezTo>
                    <a:pt x="218" y="6"/>
                    <a:pt x="251" y="13"/>
                    <a:pt x="275" y="22"/>
                  </a:cubicBezTo>
                  <a:cubicBezTo>
                    <a:pt x="299" y="31"/>
                    <a:pt x="318" y="42"/>
                    <a:pt x="338" y="55"/>
                  </a:cubicBezTo>
                  <a:cubicBezTo>
                    <a:pt x="358" y="68"/>
                    <a:pt x="376" y="84"/>
                    <a:pt x="396" y="102"/>
                  </a:cubicBezTo>
                  <a:cubicBezTo>
                    <a:pt x="425" y="131"/>
                    <a:pt x="441" y="144"/>
                    <a:pt x="456" y="162"/>
                  </a:cubicBezTo>
                  <a:cubicBezTo>
                    <a:pt x="471" y="180"/>
                    <a:pt x="516" y="236"/>
                    <a:pt x="521" y="261"/>
                  </a:cubicBezTo>
                  <a:cubicBezTo>
                    <a:pt x="522" y="275"/>
                    <a:pt x="525" y="281"/>
                    <a:pt x="525" y="313"/>
                  </a:cubicBezTo>
                  <a:cubicBezTo>
                    <a:pt x="235" y="317"/>
                    <a:pt x="357" y="315"/>
                    <a:pt x="146" y="315"/>
                  </a:cubicBezTo>
                  <a:cubicBezTo>
                    <a:pt x="144" y="297"/>
                    <a:pt x="145" y="276"/>
                    <a:pt x="141" y="259"/>
                  </a:cubicBezTo>
                  <a:cubicBezTo>
                    <a:pt x="137" y="242"/>
                    <a:pt x="132" y="233"/>
                    <a:pt x="120" y="211"/>
                  </a:cubicBezTo>
                  <a:cubicBezTo>
                    <a:pt x="110" y="181"/>
                    <a:pt x="89" y="165"/>
                    <a:pt x="69" y="129"/>
                  </a:cubicBezTo>
                  <a:cubicBezTo>
                    <a:pt x="49" y="93"/>
                    <a:pt x="20" y="70"/>
                    <a:pt x="0" y="51"/>
                  </a:cubicBezTo>
                  <a:cubicBezTo>
                    <a:pt x="20" y="30"/>
                    <a:pt x="34" y="23"/>
                    <a:pt x="53" y="1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lumMod val="50000"/>
                  </a:srgbClr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13" name="Freeform 289"/>
            <p:cNvSpPr>
              <a:spLocks noChangeAspect="1"/>
            </p:cNvSpPr>
            <p:nvPr/>
          </p:nvSpPr>
          <p:spPr bwMode="auto">
            <a:xfrm flipH="1">
              <a:off x="591918" y="4512586"/>
              <a:ext cx="926834" cy="587039"/>
            </a:xfrm>
            <a:custGeom>
              <a:avLst/>
              <a:gdLst>
                <a:gd name="T0" fmla="*/ 83 w 723"/>
                <a:gd name="T1" fmla="*/ 157 h 456"/>
                <a:gd name="T2" fmla="*/ 45 w 723"/>
                <a:gd name="T3" fmla="*/ 63 h 456"/>
                <a:gd name="T4" fmla="*/ 2 w 723"/>
                <a:gd name="T5" fmla="*/ 60 h 456"/>
                <a:gd name="T6" fmla="*/ 0 w 723"/>
                <a:gd name="T7" fmla="*/ 33 h 456"/>
                <a:gd name="T8" fmla="*/ 723 w 723"/>
                <a:gd name="T9" fmla="*/ 0 h 456"/>
                <a:gd name="T10" fmla="*/ 719 w 723"/>
                <a:gd name="T11" fmla="*/ 27 h 456"/>
                <a:gd name="T12" fmla="*/ 680 w 723"/>
                <a:gd name="T13" fmla="*/ 34 h 456"/>
                <a:gd name="T14" fmla="*/ 575 w 723"/>
                <a:gd name="T15" fmla="*/ 303 h 456"/>
                <a:gd name="T16" fmla="*/ 606 w 723"/>
                <a:gd name="T17" fmla="*/ 303 h 456"/>
                <a:gd name="T18" fmla="*/ 602 w 723"/>
                <a:gd name="T19" fmla="*/ 456 h 4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23"/>
                <a:gd name="T31" fmla="*/ 0 h 456"/>
                <a:gd name="T32" fmla="*/ 723 w 723"/>
                <a:gd name="T33" fmla="*/ 456 h 4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23" h="456">
                  <a:moveTo>
                    <a:pt x="83" y="157"/>
                  </a:moveTo>
                  <a:lnTo>
                    <a:pt x="45" y="63"/>
                  </a:lnTo>
                  <a:lnTo>
                    <a:pt x="2" y="60"/>
                  </a:lnTo>
                  <a:lnTo>
                    <a:pt x="0" y="33"/>
                  </a:lnTo>
                  <a:lnTo>
                    <a:pt x="723" y="0"/>
                  </a:lnTo>
                  <a:lnTo>
                    <a:pt x="719" y="27"/>
                  </a:lnTo>
                  <a:lnTo>
                    <a:pt x="680" y="34"/>
                  </a:lnTo>
                  <a:lnTo>
                    <a:pt x="575" y="303"/>
                  </a:lnTo>
                  <a:lnTo>
                    <a:pt x="606" y="303"/>
                  </a:lnTo>
                  <a:lnTo>
                    <a:pt x="602" y="45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14" name="Freeform 290"/>
            <p:cNvSpPr>
              <a:spLocks noChangeAspect="1"/>
            </p:cNvSpPr>
            <p:nvPr/>
          </p:nvSpPr>
          <p:spPr bwMode="auto">
            <a:xfrm flipH="1">
              <a:off x="1268776" y="4589828"/>
              <a:ext cx="155113" cy="92690"/>
            </a:xfrm>
            <a:custGeom>
              <a:avLst/>
              <a:gdLst>
                <a:gd name="T0" fmla="*/ 0 w 121"/>
                <a:gd name="T1" fmla="*/ 1 h 72"/>
                <a:gd name="T2" fmla="*/ 121 w 121"/>
                <a:gd name="T3" fmla="*/ 0 h 72"/>
                <a:gd name="T4" fmla="*/ 30 w 121"/>
                <a:gd name="T5" fmla="*/ 72 h 72"/>
                <a:gd name="T6" fmla="*/ 0 w 121"/>
                <a:gd name="T7" fmla="*/ 1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1"/>
                <a:gd name="T13" fmla="*/ 0 h 72"/>
                <a:gd name="T14" fmla="*/ 121 w 121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1" h="72">
                  <a:moveTo>
                    <a:pt x="0" y="1"/>
                  </a:moveTo>
                  <a:lnTo>
                    <a:pt x="121" y="0"/>
                  </a:lnTo>
                  <a:lnTo>
                    <a:pt x="30" y="7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15" name="Freeform 291"/>
            <p:cNvSpPr>
              <a:spLocks noChangeAspect="1"/>
            </p:cNvSpPr>
            <p:nvPr/>
          </p:nvSpPr>
          <p:spPr bwMode="auto">
            <a:xfrm flipH="1">
              <a:off x="689344" y="4558931"/>
              <a:ext cx="165369" cy="108139"/>
            </a:xfrm>
            <a:custGeom>
              <a:avLst/>
              <a:gdLst>
                <a:gd name="T0" fmla="*/ 0 w 129"/>
                <a:gd name="T1" fmla="*/ 9 h 84"/>
                <a:gd name="T2" fmla="*/ 129 w 129"/>
                <a:gd name="T3" fmla="*/ 0 h 84"/>
                <a:gd name="T4" fmla="*/ 100 w 129"/>
                <a:gd name="T5" fmla="*/ 84 h 84"/>
                <a:gd name="T6" fmla="*/ 0 w 129"/>
                <a:gd name="T7" fmla="*/ 9 h 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"/>
                <a:gd name="T13" fmla="*/ 0 h 84"/>
                <a:gd name="T14" fmla="*/ 129 w 129"/>
                <a:gd name="T15" fmla="*/ 84 h 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" h="84">
                  <a:moveTo>
                    <a:pt x="0" y="9"/>
                  </a:moveTo>
                  <a:lnTo>
                    <a:pt x="129" y="0"/>
                  </a:lnTo>
                  <a:lnTo>
                    <a:pt x="100" y="84"/>
                  </a:lnTo>
                  <a:lnTo>
                    <a:pt x="0" y="9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16" name="Freeform 292"/>
            <p:cNvSpPr>
              <a:spLocks noChangeAspect="1"/>
            </p:cNvSpPr>
            <p:nvPr/>
          </p:nvSpPr>
          <p:spPr bwMode="auto">
            <a:xfrm flipH="1">
              <a:off x="739340" y="4709553"/>
              <a:ext cx="115374" cy="117150"/>
            </a:xfrm>
            <a:custGeom>
              <a:avLst/>
              <a:gdLst>
                <a:gd name="T0" fmla="*/ 0 w 90"/>
                <a:gd name="T1" fmla="*/ 6 h 91"/>
                <a:gd name="T2" fmla="*/ 90 w 90"/>
                <a:gd name="T3" fmla="*/ 0 h 91"/>
                <a:gd name="T4" fmla="*/ 49 w 90"/>
                <a:gd name="T5" fmla="*/ 91 h 91"/>
                <a:gd name="T6" fmla="*/ 0 w 90"/>
                <a:gd name="T7" fmla="*/ 6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91"/>
                <a:gd name="T14" fmla="*/ 90 w 90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91">
                  <a:moveTo>
                    <a:pt x="0" y="6"/>
                  </a:moveTo>
                  <a:lnTo>
                    <a:pt x="90" y="0"/>
                  </a:lnTo>
                  <a:lnTo>
                    <a:pt x="49" y="91"/>
                  </a:lnTo>
                  <a:lnTo>
                    <a:pt x="0" y="6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17" name="Freeform 293"/>
            <p:cNvSpPr>
              <a:spLocks noChangeAspect="1"/>
            </p:cNvSpPr>
            <p:nvPr/>
          </p:nvSpPr>
          <p:spPr bwMode="auto">
            <a:xfrm flipH="1">
              <a:off x="434241" y="4512586"/>
              <a:ext cx="301253" cy="587039"/>
            </a:xfrm>
            <a:custGeom>
              <a:avLst/>
              <a:gdLst>
                <a:gd name="T0" fmla="*/ 115 w 235"/>
                <a:gd name="T1" fmla="*/ 0 h 456"/>
                <a:gd name="T2" fmla="*/ 132 w 235"/>
                <a:gd name="T3" fmla="*/ 3 h 456"/>
                <a:gd name="T4" fmla="*/ 124 w 235"/>
                <a:gd name="T5" fmla="*/ 31 h 456"/>
                <a:gd name="T6" fmla="*/ 76 w 235"/>
                <a:gd name="T7" fmla="*/ 40 h 456"/>
                <a:gd name="T8" fmla="*/ 0 w 235"/>
                <a:gd name="T9" fmla="*/ 303 h 456"/>
                <a:gd name="T10" fmla="*/ 0 w 235"/>
                <a:gd name="T11" fmla="*/ 355 h 456"/>
                <a:gd name="T12" fmla="*/ 175 w 235"/>
                <a:gd name="T13" fmla="*/ 351 h 456"/>
                <a:gd name="T14" fmla="*/ 231 w 235"/>
                <a:gd name="T15" fmla="*/ 349 h 456"/>
                <a:gd name="T16" fmla="*/ 235 w 235"/>
                <a:gd name="T17" fmla="*/ 453 h 456"/>
                <a:gd name="T18" fmla="*/ 171 w 235"/>
                <a:gd name="T19" fmla="*/ 456 h 456"/>
                <a:gd name="T20" fmla="*/ 13 w 235"/>
                <a:gd name="T21" fmla="*/ 456 h 4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5"/>
                <a:gd name="T34" fmla="*/ 0 h 456"/>
                <a:gd name="T35" fmla="*/ 235 w 235"/>
                <a:gd name="T36" fmla="*/ 456 h 45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5" h="456">
                  <a:moveTo>
                    <a:pt x="115" y="0"/>
                  </a:moveTo>
                  <a:lnTo>
                    <a:pt x="132" y="3"/>
                  </a:lnTo>
                  <a:lnTo>
                    <a:pt x="124" y="31"/>
                  </a:lnTo>
                  <a:lnTo>
                    <a:pt x="76" y="40"/>
                  </a:lnTo>
                  <a:lnTo>
                    <a:pt x="0" y="303"/>
                  </a:lnTo>
                  <a:lnTo>
                    <a:pt x="0" y="355"/>
                  </a:lnTo>
                  <a:lnTo>
                    <a:pt x="175" y="351"/>
                  </a:lnTo>
                  <a:lnTo>
                    <a:pt x="231" y="349"/>
                  </a:lnTo>
                  <a:lnTo>
                    <a:pt x="235" y="453"/>
                  </a:lnTo>
                  <a:lnTo>
                    <a:pt x="171" y="456"/>
                  </a:lnTo>
                  <a:lnTo>
                    <a:pt x="13" y="45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18" name="Freeform 294"/>
            <p:cNvSpPr>
              <a:spLocks noChangeAspect="1"/>
            </p:cNvSpPr>
            <p:nvPr/>
          </p:nvSpPr>
          <p:spPr bwMode="auto">
            <a:xfrm flipH="1">
              <a:off x="564997" y="4780358"/>
              <a:ext cx="126911" cy="185381"/>
            </a:xfrm>
            <a:custGeom>
              <a:avLst/>
              <a:gdLst>
                <a:gd name="T0" fmla="*/ 0 w 99"/>
                <a:gd name="T1" fmla="*/ 9 h 144"/>
                <a:gd name="T2" fmla="*/ 63 w 99"/>
                <a:gd name="T3" fmla="*/ 0 h 144"/>
                <a:gd name="T4" fmla="*/ 99 w 99"/>
                <a:gd name="T5" fmla="*/ 27 h 144"/>
                <a:gd name="T6" fmla="*/ 93 w 99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"/>
                <a:gd name="T13" fmla="*/ 0 h 144"/>
                <a:gd name="T14" fmla="*/ 99 w 99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" h="144">
                  <a:moveTo>
                    <a:pt x="0" y="9"/>
                  </a:moveTo>
                  <a:lnTo>
                    <a:pt x="63" y="0"/>
                  </a:lnTo>
                  <a:lnTo>
                    <a:pt x="99" y="27"/>
                  </a:lnTo>
                  <a:lnTo>
                    <a:pt x="93" y="14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19" name="Freeform 295"/>
            <p:cNvSpPr>
              <a:spLocks noChangeAspect="1"/>
            </p:cNvSpPr>
            <p:nvPr/>
          </p:nvSpPr>
          <p:spPr bwMode="auto">
            <a:xfrm flipH="1">
              <a:off x="1373894" y="4593690"/>
              <a:ext cx="38458" cy="82391"/>
            </a:xfrm>
            <a:custGeom>
              <a:avLst/>
              <a:gdLst>
                <a:gd name="T0" fmla="*/ 0 w 30"/>
                <a:gd name="T1" fmla="*/ 0 h 64"/>
                <a:gd name="T2" fmla="*/ 30 w 30"/>
                <a:gd name="T3" fmla="*/ 64 h 64"/>
                <a:gd name="T4" fmla="*/ 0 60000 65536"/>
                <a:gd name="T5" fmla="*/ 0 60000 65536"/>
                <a:gd name="T6" fmla="*/ 0 w 30"/>
                <a:gd name="T7" fmla="*/ 0 h 64"/>
                <a:gd name="T8" fmla="*/ 30 w 30"/>
                <a:gd name="T9" fmla="*/ 64 h 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" h="64">
                  <a:moveTo>
                    <a:pt x="0" y="0"/>
                  </a:moveTo>
                  <a:lnTo>
                    <a:pt x="30" y="6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20" name="Freeform 296"/>
            <p:cNvSpPr>
              <a:spLocks noChangeAspect="1"/>
            </p:cNvSpPr>
            <p:nvPr/>
          </p:nvSpPr>
          <p:spPr bwMode="auto">
            <a:xfrm flipH="1">
              <a:off x="727802" y="4574380"/>
              <a:ext cx="106400" cy="78529"/>
            </a:xfrm>
            <a:custGeom>
              <a:avLst/>
              <a:gdLst>
                <a:gd name="T0" fmla="*/ 0 w 83"/>
                <a:gd name="T1" fmla="*/ 0 h 61"/>
                <a:gd name="T2" fmla="*/ 83 w 83"/>
                <a:gd name="T3" fmla="*/ 61 h 61"/>
                <a:gd name="T4" fmla="*/ 0 60000 65536"/>
                <a:gd name="T5" fmla="*/ 0 60000 65536"/>
                <a:gd name="T6" fmla="*/ 0 w 83"/>
                <a:gd name="T7" fmla="*/ 0 h 61"/>
                <a:gd name="T8" fmla="*/ 83 w 83"/>
                <a:gd name="T9" fmla="*/ 61 h 6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3" h="61">
                  <a:moveTo>
                    <a:pt x="0" y="0"/>
                  </a:moveTo>
                  <a:lnTo>
                    <a:pt x="83" y="6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21" name="Freeform 297"/>
            <p:cNvSpPr>
              <a:spLocks noChangeAspect="1"/>
            </p:cNvSpPr>
            <p:nvPr/>
          </p:nvSpPr>
          <p:spPr bwMode="auto">
            <a:xfrm flipH="1">
              <a:off x="877788" y="4694105"/>
              <a:ext cx="338429" cy="11586"/>
            </a:xfrm>
            <a:custGeom>
              <a:avLst/>
              <a:gdLst>
                <a:gd name="T0" fmla="*/ 0 w 264"/>
                <a:gd name="T1" fmla="*/ 9 h 9"/>
                <a:gd name="T2" fmla="*/ 264 w 264"/>
                <a:gd name="T3" fmla="*/ 0 h 9"/>
                <a:gd name="T4" fmla="*/ 0 60000 65536"/>
                <a:gd name="T5" fmla="*/ 0 60000 65536"/>
                <a:gd name="T6" fmla="*/ 0 w 264"/>
                <a:gd name="T7" fmla="*/ 0 h 9"/>
                <a:gd name="T8" fmla="*/ 264 w 264"/>
                <a:gd name="T9" fmla="*/ 9 h 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4" h="9">
                  <a:moveTo>
                    <a:pt x="0" y="9"/>
                  </a:moveTo>
                  <a:lnTo>
                    <a:pt x="26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22" name="Freeform 298"/>
            <p:cNvSpPr>
              <a:spLocks noChangeAspect="1"/>
            </p:cNvSpPr>
            <p:nvPr/>
          </p:nvSpPr>
          <p:spPr bwMode="auto">
            <a:xfrm flipH="1">
              <a:off x="3604450" y="4369688"/>
              <a:ext cx="123065" cy="750534"/>
            </a:xfrm>
            <a:custGeom>
              <a:avLst/>
              <a:gdLst>
                <a:gd name="T0" fmla="*/ 51 w 96"/>
                <a:gd name="T1" fmla="*/ 0 h 583"/>
                <a:gd name="T2" fmla="*/ 46 w 96"/>
                <a:gd name="T3" fmla="*/ 54 h 583"/>
                <a:gd name="T4" fmla="*/ 10 w 96"/>
                <a:gd name="T5" fmla="*/ 45 h 583"/>
                <a:gd name="T6" fmla="*/ 6 w 96"/>
                <a:gd name="T7" fmla="*/ 55 h 583"/>
                <a:gd name="T8" fmla="*/ 45 w 96"/>
                <a:gd name="T9" fmla="*/ 69 h 583"/>
                <a:gd name="T10" fmla="*/ 46 w 96"/>
                <a:gd name="T11" fmla="*/ 156 h 583"/>
                <a:gd name="T12" fmla="*/ 9 w 96"/>
                <a:gd name="T13" fmla="*/ 142 h 583"/>
                <a:gd name="T14" fmla="*/ 0 w 96"/>
                <a:gd name="T15" fmla="*/ 151 h 583"/>
                <a:gd name="T16" fmla="*/ 48 w 96"/>
                <a:gd name="T17" fmla="*/ 171 h 583"/>
                <a:gd name="T18" fmla="*/ 45 w 96"/>
                <a:gd name="T19" fmla="*/ 580 h 583"/>
                <a:gd name="T20" fmla="*/ 78 w 96"/>
                <a:gd name="T21" fmla="*/ 583 h 583"/>
                <a:gd name="T22" fmla="*/ 70 w 96"/>
                <a:gd name="T23" fmla="*/ 169 h 583"/>
                <a:gd name="T24" fmla="*/ 96 w 96"/>
                <a:gd name="T25" fmla="*/ 151 h 583"/>
                <a:gd name="T26" fmla="*/ 87 w 96"/>
                <a:gd name="T27" fmla="*/ 145 h 583"/>
                <a:gd name="T28" fmla="*/ 75 w 96"/>
                <a:gd name="T29" fmla="*/ 150 h 583"/>
                <a:gd name="T30" fmla="*/ 70 w 96"/>
                <a:gd name="T31" fmla="*/ 67 h 583"/>
                <a:gd name="T32" fmla="*/ 91 w 96"/>
                <a:gd name="T33" fmla="*/ 57 h 583"/>
                <a:gd name="T34" fmla="*/ 87 w 96"/>
                <a:gd name="T35" fmla="*/ 39 h 583"/>
                <a:gd name="T36" fmla="*/ 66 w 96"/>
                <a:gd name="T37" fmla="*/ 52 h 583"/>
                <a:gd name="T38" fmla="*/ 60 w 96"/>
                <a:gd name="T39" fmla="*/ 4 h 583"/>
                <a:gd name="T40" fmla="*/ 51 w 96"/>
                <a:gd name="T41" fmla="*/ 0 h 5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583"/>
                <a:gd name="T65" fmla="*/ 96 w 96"/>
                <a:gd name="T66" fmla="*/ 583 h 58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583">
                  <a:moveTo>
                    <a:pt x="51" y="0"/>
                  </a:moveTo>
                  <a:lnTo>
                    <a:pt x="46" y="54"/>
                  </a:lnTo>
                  <a:lnTo>
                    <a:pt x="10" y="45"/>
                  </a:lnTo>
                  <a:lnTo>
                    <a:pt x="6" y="55"/>
                  </a:lnTo>
                  <a:lnTo>
                    <a:pt x="45" y="69"/>
                  </a:lnTo>
                  <a:lnTo>
                    <a:pt x="46" y="156"/>
                  </a:lnTo>
                  <a:lnTo>
                    <a:pt x="9" y="142"/>
                  </a:lnTo>
                  <a:lnTo>
                    <a:pt x="0" y="151"/>
                  </a:lnTo>
                  <a:lnTo>
                    <a:pt x="48" y="171"/>
                  </a:lnTo>
                  <a:lnTo>
                    <a:pt x="45" y="580"/>
                  </a:lnTo>
                  <a:lnTo>
                    <a:pt x="78" y="583"/>
                  </a:lnTo>
                  <a:lnTo>
                    <a:pt x="70" y="169"/>
                  </a:lnTo>
                  <a:lnTo>
                    <a:pt x="96" y="151"/>
                  </a:lnTo>
                  <a:lnTo>
                    <a:pt x="87" y="145"/>
                  </a:lnTo>
                  <a:lnTo>
                    <a:pt x="75" y="150"/>
                  </a:lnTo>
                  <a:lnTo>
                    <a:pt x="70" y="67"/>
                  </a:lnTo>
                  <a:lnTo>
                    <a:pt x="91" y="57"/>
                  </a:lnTo>
                  <a:lnTo>
                    <a:pt x="87" y="39"/>
                  </a:lnTo>
                  <a:lnTo>
                    <a:pt x="66" y="52"/>
                  </a:lnTo>
                  <a:lnTo>
                    <a:pt x="60" y="4"/>
                  </a:lnTo>
                  <a:lnTo>
                    <a:pt x="51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23" name="Freeform 299"/>
            <p:cNvSpPr>
              <a:spLocks noChangeAspect="1"/>
            </p:cNvSpPr>
            <p:nvPr/>
          </p:nvSpPr>
          <p:spPr bwMode="auto">
            <a:xfrm flipH="1">
              <a:off x="745749" y="4417321"/>
              <a:ext cx="534564" cy="122300"/>
            </a:xfrm>
            <a:custGeom>
              <a:avLst/>
              <a:gdLst>
                <a:gd name="T0" fmla="*/ 12 w 417"/>
                <a:gd name="T1" fmla="*/ 95 h 95"/>
                <a:gd name="T2" fmla="*/ 12 w 417"/>
                <a:gd name="T3" fmla="*/ 83 h 95"/>
                <a:gd name="T4" fmla="*/ 0 w 417"/>
                <a:gd name="T5" fmla="*/ 78 h 95"/>
                <a:gd name="T6" fmla="*/ 0 w 417"/>
                <a:gd name="T7" fmla="*/ 65 h 95"/>
                <a:gd name="T8" fmla="*/ 317 w 417"/>
                <a:gd name="T9" fmla="*/ 54 h 95"/>
                <a:gd name="T10" fmla="*/ 353 w 417"/>
                <a:gd name="T11" fmla="*/ 35 h 95"/>
                <a:gd name="T12" fmla="*/ 351 w 417"/>
                <a:gd name="T13" fmla="*/ 0 h 95"/>
                <a:gd name="T14" fmla="*/ 386 w 417"/>
                <a:gd name="T15" fmla="*/ 0 h 95"/>
                <a:gd name="T16" fmla="*/ 389 w 417"/>
                <a:gd name="T17" fmla="*/ 74 h 95"/>
                <a:gd name="T18" fmla="*/ 399 w 417"/>
                <a:gd name="T19" fmla="*/ 30 h 95"/>
                <a:gd name="T20" fmla="*/ 417 w 417"/>
                <a:gd name="T21" fmla="*/ 30 h 95"/>
                <a:gd name="T22" fmla="*/ 416 w 417"/>
                <a:gd name="T23" fmla="*/ 75 h 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7"/>
                <a:gd name="T37" fmla="*/ 0 h 95"/>
                <a:gd name="T38" fmla="*/ 417 w 417"/>
                <a:gd name="T39" fmla="*/ 95 h 9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7" h="95">
                  <a:moveTo>
                    <a:pt x="12" y="95"/>
                  </a:moveTo>
                  <a:lnTo>
                    <a:pt x="12" y="83"/>
                  </a:lnTo>
                  <a:lnTo>
                    <a:pt x="0" y="78"/>
                  </a:lnTo>
                  <a:lnTo>
                    <a:pt x="0" y="65"/>
                  </a:lnTo>
                  <a:lnTo>
                    <a:pt x="317" y="54"/>
                  </a:lnTo>
                  <a:lnTo>
                    <a:pt x="353" y="35"/>
                  </a:lnTo>
                  <a:lnTo>
                    <a:pt x="351" y="0"/>
                  </a:lnTo>
                  <a:lnTo>
                    <a:pt x="386" y="0"/>
                  </a:lnTo>
                  <a:lnTo>
                    <a:pt x="389" y="74"/>
                  </a:lnTo>
                  <a:lnTo>
                    <a:pt x="399" y="30"/>
                  </a:lnTo>
                  <a:lnTo>
                    <a:pt x="417" y="30"/>
                  </a:lnTo>
                  <a:lnTo>
                    <a:pt x="416" y="7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24" name="Freeform 300"/>
            <p:cNvSpPr>
              <a:spLocks noChangeAspect="1"/>
            </p:cNvSpPr>
            <p:nvPr/>
          </p:nvSpPr>
          <p:spPr bwMode="auto">
            <a:xfrm flipH="1">
              <a:off x="939320" y="4305320"/>
              <a:ext cx="115374" cy="181519"/>
            </a:xfrm>
            <a:custGeom>
              <a:avLst/>
              <a:gdLst>
                <a:gd name="T0" fmla="*/ 45 w 90"/>
                <a:gd name="T1" fmla="*/ 141 h 141"/>
                <a:gd name="T2" fmla="*/ 46 w 90"/>
                <a:gd name="T3" fmla="*/ 102 h 141"/>
                <a:gd name="T4" fmla="*/ 0 w 90"/>
                <a:gd name="T5" fmla="*/ 96 h 141"/>
                <a:gd name="T6" fmla="*/ 6 w 90"/>
                <a:gd name="T7" fmla="*/ 84 h 141"/>
                <a:gd name="T8" fmla="*/ 45 w 90"/>
                <a:gd name="T9" fmla="*/ 81 h 141"/>
                <a:gd name="T10" fmla="*/ 49 w 90"/>
                <a:gd name="T11" fmla="*/ 0 h 141"/>
                <a:gd name="T12" fmla="*/ 58 w 90"/>
                <a:gd name="T13" fmla="*/ 8 h 141"/>
                <a:gd name="T14" fmla="*/ 58 w 90"/>
                <a:gd name="T15" fmla="*/ 80 h 141"/>
                <a:gd name="T16" fmla="*/ 90 w 90"/>
                <a:gd name="T17" fmla="*/ 83 h 141"/>
                <a:gd name="T18" fmla="*/ 87 w 90"/>
                <a:gd name="T19" fmla="*/ 95 h 141"/>
                <a:gd name="T20" fmla="*/ 63 w 90"/>
                <a:gd name="T21" fmla="*/ 102 h 141"/>
                <a:gd name="T22" fmla="*/ 63 w 90"/>
                <a:gd name="T23" fmla="*/ 141 h 14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0"/>
                <a:gd name="T37" fmla="*/ 0 h 141"/>
                <a:gd name="T38" fmla="*/ 90 w 90"/>
                <a:gd name="T39" fmla="*/ 141 h 14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0" h="141">
                  <a:moveTo>
                    <a:pt x="45" y="141"/>
                  </a:moveTo>
                  <a:lnTo>
                    <a:pt x="46" y="102"/>
                  </a:lnTo>
                  <a:lnTo>
                    <a:pt x="0" y="96"/>
                  </a:lnTo>
                  <a:lnTo>
                    <a:pt x="6" y="84"/>
                  </a:lnTo>
                  <a:lnTo>
                    <a:pt x="45" y="81"/>
                  </a:lnTo>
                  <a:lnTo>
                    <a:pt x="49" y="0"/>
                  </a:lnTo>
                  <a:lnTo>
                    <a:pt x="58" y="8"/>
                  </a:lnTo>
                  <a:lnTo>
                    <a:pt x="58" y="80"/>
                  </a:lnTo>
                  <a:lnTo>
                    <a:pt x="90" y="83"/>
                  </a:lnTo>
                  <a:lnTo>
                    <a:pt x="87" y="95"/>
                  </a:lnTo>
                  <a:lnTo>
                    <a:pt x="63" y="102"/>
                  </a:lnTo>
                  <a:lnTo>
                    <a:pt x="63" y="14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25" name="Freeform 301"/>
            <p:cNvSpPr>
              <a:spLocks noChangeAspect="1"/>
            </p:cNvSpPr>
            <p:nvPr/>
          </p:nvSpPr>
          <p:spPr bwMode="auto">
            <a:xfrm flipH="1">
              <a:off x="620120" y="4670932"/>
              <a:ext cx="60251" cy="294807"/>
            </a:xfrm>
            <a:custGeom>
              <a:avLst/>
              <a:gdLst>
                <a:gd name="T0" fmla="*/ 12 w 47"/>
                <a:gd name="T1" fmla="*/ 7 h 229"/>
                <a:gd name="T2" fmla="*/ 27 w 47"/>
                <a:gd name="T3" fmla="*/ 0 h 229"/>
                <a:gd name="T4" fmla="*/ 30 w 47"/>
                <a:gd name="T5" fmla="*/ 39 h 229"/>
                <a:gd name="T6" fmla="*/ 47 w 47"/>
                <a:gd name="T7" fmla="*/ 36 h 229"/>
                <a:gd name="T8" fmla="*/ 33 w 47"/>
                <a:gd name="T9" fmla="*/ 72 h 229"/>
                <a:gd name="T10" fmla="*/ 35 w 47"/>
                <a:gd name="T11" fmla="*/ 130 h 229"/>
                <a:gd name="T12" fmla="*/ 30 w 47"/>
                <a:gd name="T13" fmla="*/ 229 h 229"/>
                <a:gd name="T14" fmla="*/ 0 w 47"/>
                <a:gd name="T15" fmla="*/ 229 h 229"/>
                <a:gd name="T16" fmla="*/ 6 w 47"/>
                <a:gd name="T17" fmla="*/ 129 h 229"/>
                <a:gd name="T18" fmla="*/ 9 w 47"/>
                <a:gd name="T19" fmla="*/ 58 h 229"/>
                <a:gd name="T20" fmla="*/ 11 w 47"/>
                <a:gd name="T21" fmla="*/ 9 h 2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7"/>
                <a:gd name="T34" fmla="*/ 0 h 229"/>
                <a:gd name="T35" fmla="*/ 47 w 47"/>
                <a:gd name="T36" fmla="*/ 229 h 2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7" h="229">
                  <a:moveTo>
                    <a:pt x="12" y="7"/>
                  </a:moveTo>
                  <a:lnTo>
                    <a:pt x="27" y="0"/>
                  </a:lnTo>
                  <a:lnTo>
                    <a:pt x="30" y="39"/>
                  </a:lnTo>
                  <a:lnTo>
                    <a:pt x="47" y="36"/>
                  </a:lnTo>
                  <a:lnTo>
                    <a:pt x="33" y="72"/>
                  </a:lnTo>
                  <a:lnTo>
                    <a:pt x="35" y="130"/>
                  </a:lnTo>
                  <a:lnTo>
                    <a:pt x="30" y="229"/>
                  </a:lnTo>
                  <a:lnTo>
                    <a:pt x="0" y="229"/>
                  </a:lnTo>
                  <a:lnTo>
                    <a:pt x="6" y="129"/>
                  </a:lnTo>
                  <a:lnTo>
                    <a:pt x="9" y="58"/>
                  </a:lnTo>
                  <a:lnTo>
                    <a:pt x="11" y="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scene3d>
              <a:camera prst="perspectiveLeft"/>
              <a:lightRig rig="threePt" dir="t"/>
            </a:scene3d>
            <a:sp3d>
              <a:bevelT w="165100" prst="coolSlant"/>
              <a:bevelB prst="relaxedInse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標楷體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885549" y="5158975"/>
              <a:ext cx="2015983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aramond"/>
                  <a:ea typeface="標楷體"/>
                </a:rPr>
                <a:t>L     N     G</a:t>
              </a:r>
              <a:endParaRPr lang="zh-TW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aramond"/>
                <a:ea typeface="標楷體"/>
              </a:endParaRPr>
            </a:p>
          </p:txBody>
        </p:sp>
      </p:grpSp>
      <p:sp>
        <p:nvSpPr>
          <p:cNvPr id="47" name="投影片編號版面配置區 3"/>
          <p:cNvSpPr txBox="1">
            <a:spLocks/>
          </p:cNvSpPr>
          <p:nvPr/>
        </p:nvSpPr>
        <p:spPr bwMode="auto">
          <a:xfrm>
            <a:off x="6975483" y="6336746"/>
            <a:ext cx="21351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rgbClr val="00006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9pPr>
          </a:lstStyle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55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12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75142"/>
              </p:ext>
            </p:extLst>
          </p:nvPr>
        </p:nvGraphicFramePr>
        <p:xfrm>
          <a:off x="395536" y="1156276"/>
          <a:ext cx="8280921" cy="522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0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委員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查核項目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陪檢人員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smtClean="0"/>
                        <a:t>蔡科員俊緯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謝東昇副處長</a:t>
                      </a:r>
                      <a:endParaRPr lang="en-US" altLang="zh-TW" sz="2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孫志安經理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吳榮正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管線完整性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林金暉、陳宜館、蔡玉霖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許世希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洩漏偵測方案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smtClean="0"/>
                        <a:t>陳志鴻、</a:t>
                      </a:r>
                      <a:r>
                        <a:rPr lang="zh-TW" altLang="en-US" sz="2400" dirty="0" smtClean="0"/>
                        <a:t>劉志強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歐宏麟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控制室管理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楊宗穎、李振雄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徐一量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災害防救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汪復生、劉家豪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28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李信賢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法規符合度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林攻奮、張詣鑫、廖小惠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標題 1"/>
          <p:cNvSpPr txBox="1">
            <a:spLocks/>
          </p:cNvSpPr>
          <p:nvPr/>
        </p:nvSpPr>
        <p:spPr bwMode="auto">
          <a:xfrm>
            <a:off x="1116013" y="188913"/>
            <a:ext cx="77771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6" tIns="45713" rIns="91426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en-US" altLang="zh-TW" sz="2800" kern="0" dirty="0" smtClean="0">
                <a:solidFill>
                  <a:schemeClr val="tx1"/>
                </a:solidFill>
              </a:rPr>
              <a:t>110</a:t>
            </a:r>
            <a:r>
              <a:rPr lang="zh-TW" altLang="en-US" sz="2800" kern="0" dirty="0" smtClean="0">
                <a:solidFill>
                  <a:schemeClr val="tx1"/>
                </a:solidFill>
              </a:rPr>
              <a:t>年度</a:t>
            </a:r>
            <a:r>
              <a:rPr lang="zh-TW" altLang="en-US" sz="2800" kern="0" dirty="0">
                <a:solidFill>
                  <a:schemeClr val="tx1"/>
                </a:solidFill>
              </a:rPr>
              <a:t>「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天然氣輸儲設備查核</a:t>
            </a:r>
            <a:r>
              <a:rPr lang="zh-TW" altLang="en-US" sz="2800" kern="0" dirty="0">
                <a:solidFill>
                  <a:schemeClr val="tx1"/>
                </a:solidFill>
              </a:rPr>
              <a:t>作業</a:t>
            </a:r>
            <a:r>
              <a:rPr lang="zh-TW" altLang="en-US" sz="2800" kern="0" dirty="0" smtClean="0">
                <a:solidFill>
                  <a:schemeClr val="tx1"/>
                </a:solidFill>
              </a:rPr>
              <a:t>」與會人員</a:t>
            </a:r>
            <a:endParaRPr lang="zh-TW" altLang="en-US" sz="2800" kern="0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56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77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C:\Users\adminl60\Downloads\13038448672705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41" b="5406"/>
          <a:stretch/>
        </p:blipFill>
        <p:spPr bwMode="auto">
          <a:xfrm>
            <a:off x="1291416" y="2273771"/>
            <a:ext cx="6664960" cy="3819525"/>
          </a:xfrm>
          <a:prstGeom prst="rect">
            <a:avLst/>
          </a:prstGeom>
          <a:ln>
            <a:noFill/>
          </a:ln>
          <a:effectLst>
            <a:glow>
              <a:schemeClr val="bg1"/>
            </a:glow>
            <a:softEdge rad="6350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8760"/>
            <a:ext cx="7772400" cy="1470025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</a:rPr>
              <a:t>16</a:t>
            </a:r>
            <a:r>
              <a:rPr lang="zh-TW" altLang="zh-TW" dirty="0">
                <a:solidFill>
                  <a:srgbClr val="FF0000"/>
                </a:solidFill>
                <a:latin typeface="標楷體" pitchFamily="65" charset="-120"/>
              </a:rPr>
              <a:t>吋高南總管藍田路段管線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</a:rPr>
              <a:t>洩漏處理補充說明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C03170E-3B23-4008-A548-4319A58B10E5}" type="slidenum">
              <a:rPr lang="zh-TW" altLang="en-US" smtClean="0"/>
              <a:pPr>
                <a:defRPr/>
              </a:pPr>
              <a:t>57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z="2800" b="1" dirty="0" smtClean="0">
                <a:solidFill>
                  <a:schemeClr val="tx1"/>
                </a:solidFill>
              </a:rPr>
              <a:t>台灣中油公司天然氣事業部</a:t>
            </a:r>
            <a:endParaRPr lang="en-US" altLang="zh-TW" sz="2800" b="1" dirty="0" smtClean="0">
              <a:solidFill>
                <a:schemeClr val="tx1"/>
              </a:solidFill>
            </a:endParaRPr>
          </a:p>
          <a:p>
            <a:r>
              <a:rPr lang="zh-TW" altLang="en-US" sz="2800" b="1" dirty="0" smtClean="0">
                <a:solidFill>
                  <a:schemeClr val="tx1"/>
                </a:solidFill>
              </a:rPr>
              <a:t>南區營業處</a:t>
            </a:r>
            <a:endParaRPr lang="en-US" altLang="zh-TW" sz="2800" b="1" dirty="0" smtClean="0">
              <a:solidFill>
                <a:schemeClr val="tx1"/>
              </a:solidFill>
            </a:endParaRPr>
          </a:p>
          <a:p>
            <a:endParaRPr lang="en-US" altLang="zh-TW" sz="2800" b="1" dirty="0">
              <a:solidFill>
                <a:schemeClr val="tx1"/>
              </a:solidFill>
            </a:endParaRPr>
          </a:p>
          <a:p>
            <a:r>
              <a:rPr lang="en-US" altLang="zh-TW" sz="2800" b="1" dirty="0" smtClean="0">
                <a:solidFill>
                  <a:schemeClr val="tx1"/>
                </a:solidFill>
              </a:rPr>
              <a:t>109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年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11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月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27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日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74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標楷體" panose="03000509000000000000" pitchFamily="65" charset="-120"/>
              </a:rPr>
              <a:t>16</a:t>
            </a:r>
            <a:r>
              <a:rPr lang="zh-TW" altLang="zh-TW" sz="2800" dirty="0">
                <a:latin typeface="標楷體" pitchFamily="65" charset="-120"/>
              </a:rPr>
              <a:t>吋高南總管藍田路段管線</a:t>
            </a:r>
            <a:r>
              <a:rPr lang="zh-TW" altLang="en-US" sz="2800" dirty="0" smtClean="0">
                <a:latin typeface="標楷體" pitchFamily="65" charset="-120"/>
              </a:rPr>
              <a:t>洩漏處理補充</a:t>
            </a:r>
            <a:r>
              <a:rPr lang="zh-TW" altLang="en-US" sz="2800" dirty="0">
                <a:latin typeface="標楷體" pitchFamily="65" charset="-120"/>
              </a:rPr>
              <a:t>說明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980728"/>
            <a:ext cx="8507288" cy="5073650"/>
          </a:xfrm>
        </p:spPr>
        <p:txBody>
          <a:bodyPr/>
          <a:lstStyle/>
          <a:p>
            <a:pPr marL="355600" indent="-355600" algn="just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300" dirty="0"/>
              <a:t>1</a:t>
            </a:r>
            <a:r>
              <a:rPr lang="en-US" altLang="zh-TW" sz="2300" dirty="0" smtClean="0"/>
              <a:t>.</a:t>
            </a:r>
            <a:r>
              <a:rPr lang="zh-TW" altLang="en-US" sz="2300" dirty="0" smtClean="0"/>
              <a:t> </a:t>
            </a:r>
            <a:r>
              <a:rPr lang="en-US" altLang="zh-TW" sz="2300" dirty="0" smtClean="0"/>
              <a:t>11/10</a:t>
            </a:r>
            <a:r>
              <a:rPr lang="zh-TW" altLang="en-US" sz="2300" dirty="0"/>
              <a:t> </a:t>
            </a:r>
            <a:r>
              <a:rPr lang="zh-TW" altLang="en-US" sz="2300" dirty="0" smtClean="0"/>
              <a:t>接獲</a:t>
            </a:r>
            <a:r>
              <a:rPr lang="zh-TW" altLang="en-US" sz="2300" dirty="0"/>
              <a:t>本公司高管中心通報台電人手孔檢測疑似天然氣。考量管線周遭區域安全性，採取預防性管線排氣作業，通知石油焦站用戶轉輸並至白米路閥箱關斷閥門，</a:t>
            </a:r>
            <a:r>
              <a:rPr lang="en-US" altLang="zh-TW" sz="2300" dirty="0" smtClean="0"/>
              <a:t>11/11</a:t>
            </a:r>
            <a:r>
              <a:rPr lang="zh-TW" altLang="en-US" sz="2300" dirty="0" smtClean="0"/>
              <a:t> </a:t>
            </a:r>
            <a:r>
              <a:rPr lang="en-US" altLang="zh-TW" sz="2300" dirty="0" smtClean="0"/>
              <a:t>8:40</a:t>
            </a:r>
            <a:r>
              <a:rPr lang="zh-TW" altLang="en-US" sz="2300" dirty="0"/>
              <a:t>管線天然氣排放至</a:t>
            </a:r>
            <a:r>
              <a:rPr lang="en-US" altLang="zh-TW" sz="2300" dirty="0"/>
              <a:t>0 kg/cm</a:t>
            </a:r>
            <a:r>
              <a:rPr lang="en-US" altLang="zh-TW" sz="2300" baseline="30000" dirty="0"/>
              <a:t>2</a:t>
            </a:r>
            <a:r>
              <a:rPr lang="zh-TW" altLang="en-US" sz="2300" dirty="0"/>
              <a:t>。</a:t>
            </a:r>
            <a:endParaRPr lang="en-US" altLang="zh-TW" sz="2300" dirty="0"/>
          </a:p>
          <a:p>
            <a:pPr marL="355600" indent="-355600" algn="just">
              <a:lnSpc>
                <a:spcPts val="28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zh-TW" sz="2300" dirty="0"/>
              <a:t>2</a:t>
            </a:r>
            <a:r>
              <a:rPr lang="en-US" altLang="zh-TW" sz="2300" dirty="0" smtClean="0"/>
              <a:t>.</a:t>
            </a:r>
            <a:r>
              <a:rPr lang="zh-TW" altLang="en-US" sz="2300" dirty="0" smtClean="0"/>
              <a:t> </a:t>
            </a:r>
            <a:r>
              <a:rPr lang="en-US" altLang="zh-TW" sz="2300" dirty="0" smtClean="0"/>
              <a:t>11/11</a:t>
            </a:r>
            <a:r>
              <a:rPr lang="zh-TW" altLang="en-US" sz="2300" dirty="0" smtClean="0"/>
              <a:t>藍</a:t>
            </a:r>
            <a:r>
              <a:rPr lang="zh-TW" altLang="en-US" sz="2300" dirty="0"/>
              <a:t>田路台電人手孔旁開挖</a:t>
            </a:r>
            <a:r>
              <a:rPr lang="en-US" altLang="zh-TW" sz="2300" dirty="0"/>
              <a:t>5</a:t>
            </a:r>
            <a:r>
              <a:rPr lang="zh-TW" altLang="en-US" sz="2300" dirty="0"/>
              <a:t>米見天然氣</a:t>
            </a:r>
            <a:r>
              <a:rPr lang="en-US" altLang="zh-TW" sz="2300" dirty="0"/>
              <a:t>16</a:t>
            </a:r>
            <a:r>
              <a:rPr lang="zh-TW" altLang="en-US" sz="2300" dirty="0"/>
              <a:t>吋管，上方</a:t>
            </a:r>
            <a:r>
              <a:rPr lang="en-US" altLang="zh-TW" sz="2300" dirty="0"/>
              <a:t>1.7</a:t>
            </a:r>
            <a:r>
              <a:rPr lang="zh-TW" altLang="en-US" sz="2300" dirty="0"/>
              <a:t>米深有台電</a:t>
            </a:r>
            <a:r>
              <a:rPr lang="en-US" altLang="zh-TW" sz="2300" dirty="0" smtClean="0"/>
              <a:t>11</a:t>
            </a:r>
            <a:r>
              <a:rPr lang="zh-TW" altLang="en-US" sz="2300" dirty="0"/>
              <a:t>支</a:t>
            </a:r>
            <a:r>
              <a:rPr lang="en-US" altLang="zh-TW" sz="2300" dirty="0" smtClean="0"/>
              <a:t>PVC</a:t>
            </a:r>
            <a:r>
              <a:rPr lang="zh-TW" altLang="en-US" sz="2300" dirty="0"/>
              <a:t>管束。</a:t>
            </a:r>
            <a:endParaRPr lang="en-US" altLang="zh-TW" sz="2300" dirty="0"/>
          </a:p>
          <a:p>
            <a:pPr marL="355600" indent="-355600" algn="just">
              <a:lnSpc>
                <a:spcPts val="28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zh-TW" sz="2300" dirty="0"/>
              <a:t>3</a:t>
            </a:r>
            <a:r>
              <a:rPr lang="en-US" altLang="zh-TW" sz="2300" dirty="0" smtClean="0"/>
              <a:t>.</a:t>
            </a:r>
            <a:r>
              <a:rPr lang="zh-TW" altLang="en-US" sz="2300" dirty="0" smtClean="0"/>
              <a:t>  </a:t>
            </a:r>
            <a:r>
              <a:rPr lang="en-US" altLang="zh-TW" sz="2300" dirty="0" smtClean="0"/>
              <a:t>11/15</a:t>
            </a:r>
            <a:r>
              <a:rPr lang="zh-TW" altLang="en-US" sz="2300" dirty="0" smtClean="0"/>
              <a:t>氮</a:t>
            </a:r>
            <a:r>
              <a:rPr lang="zh-TW" altLang="en-US" sz="2300" dirty="0"/>
              <a:t>氣持壓</a:t>
            </a:r>
            <a:r>
              <a:rPr lang="en-US" altLang="zh-TW" sz="2300" dirty="0"/>
              <a:t>5KG</a:t>
            </a:r>
            <a:r>
              <a:rPr lang="zh-TW" altLang="en-US" sz="2300" dirty="0"/>
              <a:t>後，進行包覆漏電檢測及管線泡沫檢測。</a:t>
            </a:r>
            <a:endParaRPr lang="en-US" altLang="zh-TW" sz="2300" dirty="0"/>
          </a:p>
          <a:p>
            <a:pPr marL="355600" indent="-355600" algn="just">
              <a:lnSpc>
                <a:spcPts val="28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zh-TW" sz="2300" dirty="0"/>
              <a:t>4</a:t>
            </a:r>
            <a:r>
              <a:rPr lang="en-US" altLang="zh-TW" sz="2300" dirty="0" smtClean="0"/>
              <a:t>.</a:t>
            </a:r>
            <a:r>
              <a:rPr lang="zh-TW" altLang="en-US" sz="2300" dirty="0" smtClean="0"/>
              <a:t>  </a:t>
            </a:r>
            <a:r>
              <a:rPr lang="en-US" altLang="zh-TW" sz="2300" dirty="0" smtClean="0"/>
              <a:t>11/16</a:t>
            </a:r>
            <a:r>
              <a:rPr lang="zh-TW" altLang="en-US" sz="2300" dirty="0" smtClean="0"/>
              <a:t>石油</a:t>
            </a:r>
            <a:r>
              <a:rPr lang="zh-TW" altLang="en-US" sz="2300" dirty="0"/>
              <a:t>焦站及白米路盲封後，氮氣加壓進行壓力測試。</a:t>
            </a:r>
            <a:endParaRPr lang="en-US" altLang="zh-TW" sz="2300" dirty="0"/>
          </a:p>
          <a:p>
            <a:pPr marL="355600" indent="-355600" algn="just">
              <a:lnSpc>
                <a:spcPts val="28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zh-TW" sz="2300" dirty="0"/>
              <a:t>5</a:t>
            </a:r>
            <a:r>
              <a:rPr lang="en-US" altLang="zh-TW" sz="2300" dirty="0" smtClean="0"/>
              <a:t>.</a:t>
            </a:r>
            <a:r>
              <a:rPr lang="zh-TW" altLang="en-US" sz="2300" dirty="0" smtClean="0"/>
              <a:t> </a:t>
            </a:r>
            <a:r>
              <a:rPr lang="en-US" altLang="zh-TW" sz="2300" dirty="0" smtClean="0"/>
              <a:t>11/18</a:t>
            </a:r>
            <a:r>
              <a:rPr lang="zh-TW" altLang="en-US" sz="2300" dirty="0" smtClean="0"/>
              <a:t>氮氣持壓</a:t>
            </a:r>
            <a:r>
              <a:rPr lang="en-US" altLang="zh-TW" sz="2300" dirty="0"/>
              <a:t>17KG</a:t>
            </a:r>
            <a:r>
              <a:rPr lang="zh-TW" altLang="en-US" sz="2300" dirty="0"/>
              <a:t>後再次進行管線泡沫檢測。</a:t>
            </a:r>
            <a:r>
              <a:rPr lang="en-US" altLang="zh-TW" sz="2300" dirty="0"/>
              <a:t>11/18</a:t>
            </a:r>
            <a:r>
              <a:rPr lang="zh-TW" altLang="en-US" sz="2300" dirty="0"/>
              <a:t>氮氣保壓</a:t>
            </a:r>
            <a:r>
              <a:rPr lang="en-US" altLang="zh-TW" sz="2300" dirty="0"/>
              <a:t>25KG</a:t>
            </a:r>
            <a:r>
              <a:rPr lang="zh-TW" altLang="en-US" sz="2300" dirty="0"/>
              <a:t>持壓</a:t>
            </a:r>
            <a:r>
              <a:rPr lang="en-US" altLang="zh-TW" sz="2300" dirty="0"/>
              <a:t>24</a:t>
            </a:r>
            <a:r>
              <a:rPr lang="zh-TW" altLang="en-US" sz="2300" dirty="0"/>
              <a:t>小時、</a:t>
            </a:r>
            <a:r>
              <a:rPr lang="en-US" altLang="zh-TW" sz="2300" dirty="0"/>
              <a:t>11/23</a:t>
            </a:r>
            <a:r>
              <a:rPr lang="zh-TW" altLang="en-US" sz="2300" dirty="0"/>
              <a:t>氮氣保壓</a:t>
            </a:r>
            <a:r>
              <a:rPr lang="en-US" altLang="zh-TW" sz="2300" dirty="0"/>
              <a:t>32KG</a:t>
            </a:r>
            <a:r>
              <a:rPr lang="zh-TW" altLang="en-US" sz="2300" dirty="0"/>
              <a:t>持壓</a:t>
            </a:r>
            <a:r>
              <a:rPr lang="en-US" altLang="zh-TW" sz="2300" dirty="0"/>
              <a:t>24</a:t>
            </a:r>
            <a:r>
              <a:rPr lang="zh-TW" altLang="en-US" sz="2300" dirty="0"/>
              <a:t>小時，壓力表無明顯變化。</a:t>
            </a:r>
            <a:endParaRPr lang="en-US" altLang="zh-TW" sz="2300" dirty="0"/>
          </a:p>
          <a:p>
            <a:pPr marL="355600" indent="-355600" algn="just">
              <a:lnSpc>
                <a:spcPts val="28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zh-TW" sz="2300" dirty="0"/>
              <a:t>6</a:t>
            </a:r>
            <a:r>
              <a:rPr lang="en-US" altLang="zh-TW" sz="2300" dirty="0" smtClean="0"/>
              <a:t>.</a:t>
            </a:r>
            <a:r>
              <a:rPr lang="zh-TW" altLang="en-US" sz="2300" dirty="0" smtClean="0"/>
              <a:t>  </a:t>
            </a:r>
            <a:r>
              <a:rPr lang="en-US" altLang="zh-TW" sz="2300" dirty="0" smtClean="0"/>
              <a:t>11/26</a:t>
            </a:r>
            <a:r>
              <a:rPr lang="zh-TW" altLang="en-US" sz="2300" dirty="0" smtClean="0"/>
              <a:t>欣</a:t>
            </a:r>
            <a:r>
              <a:rPr lang="zh-TW" altLang="en-US" sz="2300" dirty="0"/>
              <a:t>高瓦斯開挖檢測無洩漏</a:t>
            </a:r>
            <a:r>
              <a:rPr lang="zh-TW" altLang="en-US" sz="2300" dirty="0" smtClean="0"/>
              <a:t>。</a:t>
            </a:r>
            <a:endParaRPr lang="en-US" altLang="zh-TW" sz="2300" dirty="0" smtClean="0"/>
          </a:p>
          <a:p>
            <a:pPr marL="355600" indent="-355600" algn="just">
              <a:lnSpc>
                <a:spcPts val="28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zh-TW" sz="2300" dirty="0"/>
              <a:t>7</a:t>
            </a:r>
            <a:r>
              <a:rPr lang="en-US" altLang="zh-TW" sz="2300" dirty="0" smtClean="0"/>
              <a:t>.</a:t>
            </a:r>
            <a:r>
              <a:rPr lang="zh-TW" altLang="en-US" sz="2300" dirty="0" smtClean="0"/>
              <a:t> </a:t>
            </a:r>
            <a:r>
              <a:rPr lang="en-US" altLang="zh-TW" sz="2300" dirty="0" smtClean="0"/>
              <a:t>12/1</a:t>
            </a:r>
            <a:r>
              <a:rPr lang="zh-TW" altLang="en-US" sz="2300" dirty="0" smtClean="0"/>
              <a:t>石</a:t>
            </a:r>
            <a:r>
              <a:rPr lang="zh-TW" altLang="en-US" sz="2300" dirty="0"/>
              <a:t>焦站裝設壓力</a:t>
            </a:r>
            <a:r>
              <a:rPr lang="zh-TW" altLang="en-US" sz="2300" dirty="0" smtClean="0"/>
              <a:t>傳送器紀錄</a:t>
            </a:r>
            <a:r>
              <a:rPr lang="zh-TW" altLang="en-US" sz="2300" dirty="0"/>
              <a:t>壓力變化，</a:t>
            </a:r>
            <a:r>
              <a:rPr lang="en-US" altLang="zh-TW" sz="2300" dirty="0" smtClean="0"/>
              <a:t>12/11</a:t>
            </a:r>
            <a:r>
              <a:rPr lang="zh-TW" altLang="en-US" sz="2300" dirty="0" smtClean="0"/>
              <a:t>儲</a:t>
            </a:r>
            <a:r>
              <a:rPr lang="zh-TW" altLang="en-US" sz="2300" dirty="0"/>
              <a:t>運處會議確認壓力緩慢穩定下降，研判管線針孔洩漏，決議辦理管線分段查漏汰換。</a:t>
            </a:r>
            <a:endParaRPr lang="en-US" altLang="zh-TW" sz="2300" dirty="0"/>
          </a:p>
          <a:p>
            <a:pPr marL="355600" indent="-355600" algn="just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300" dirty="0"/>
          </a:p>
          <a:p>
            <a:pPr marL="355600" indent="-355600">
              <a:lnSpc>
                <a:spcPts val="2800"/>
              </a:lnSpc>
              <a:buNone/>
            </a:pPr>
            <a:endParaRPr lang="zh-TW" altLang="en-US" sz="23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58</a:t>
            </a:fld>
            <a:r>
              <a:rPr lang="zh-TW" altLang="en-US" smtClean="0"/>
              <a:t>頁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0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標楷體" panose="03000509000000000000" pitchFamily="65" charset="-120"/>
              </a:rPr>
              <a:t>16</a:t>
            </a:r>
            <a:r>
              <a:rPr lang="zh-TW" altLang="zh-TW" sz="2800" dirty="0">
                <a:latin typeface="標楷體" pitchFamily="65" charset="-120"/>
              </a:rPr>
              <a:t>吋高南總管藍田路段管線</a:t>
            </a:r>
            <a:r>
              <a:rPr lang="zh-TW" altLang="en-US" sz="2800" dirty="0" smtClean="0">
                <a:latin typeface="標楷體" pitchFamily="65" charset="-120"/>
              </a:rPr>
              <a:t>洩漏處理補充</a:t>
            </a:r>
            <a:r>
              <a:rPr lang="zh-TW" altLang="en-US" sz="2800" dirty="0">
                <a:latin typeface="標楷體" pitchFamily="65" charset="-120"/>
              </a:rPr>
              <a:t>說明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19646"/>
            <a:ext cx="8435280" cy="5073650"/>
          </a:xfrm>
        </p:spPr>
        <p:txBody>
          <a:bodyPr/>
          <a:lstStyle/>
          <a:p>
            <a:pPr marL="355600" indent="-355600" algn="just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 smtClean="0"/>
              <a:t>8.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1/5</a:t>
            </a:r>
            <a:r>
              <a:rPr lang="zh-TW" altLang="en-US" sz="2400" dirty="0" smtClean="0"/>
              <a:t>取得</a:t>
            </a:r>
            <a:r>
              <a:rPr lang="zh-TW" altLang="en-US" sz="2400" dirty="0"/>
              <a:t>路權，</a:t>
            </a:r>
            <a:r>
              <a:rPr lang="en-US" altLang="zh-TW" sz="2400" dirty="0" smtClean="0"/>
              <a:t>1/6</a:t>
            </a:r>
            <a:r>
              <a:rPr lang="zh-TW" altLang="en-US" sz="2400" dirty="0" smtClean="0"/>
              <a:t>開挖</a:t>
            </a:r>
            <a:r>
              <a:rPr lang="zh-TW" altLang="en-US" sz="2400" dirty="0"/>
              <a:t>近援中路口，深</a:t>
            </a:r>
            <a:r>
              <a:rPr lang="en-US" altLang="zh-TW" sz="2400" dirty="0"/>
              <a:t>4.8</a:t>
            </a:r>
            <a:r>
              <a:rPr lang="zh-TW" altLang="en-US" sz="2400" dirty="0"/>
              <a:t>米見管；</a:t>
            </a:r>
            <a:r>
              <a:rPr lang="en-US" altLang="zh-TW" sz="2400" dirty="0" smtClean="0"/>
              <a:t>1/11</a:t>
            </a:r>
            <a:r>
              <a:rPr lang="zh-TW" altLang="en-US" sz="2400" dirty="0" smtClean="0"/>
              <a:t>進</a:t>
            </a:r>
            <a:r>
              <a:rPr lang="zh-TW" altLang="en-US" sz="2400" dirty="0"/>
              <a:t>大學路深</a:t>
            </a:r>
            <a:r>
              <a:rPr lang="en-US" altLang="zh-TW" sz="2400" dirty="0"/>
              <a:t>1.2</a:t>
            </a:r>
            <a:r>
              <a:rPr lang="zh-TW" altLang="en-US" sz="2400" dirty="0"/>
              <a:t>米見管，斷管後</a:t>
            </a:r>
            <a:r>
              <a:rPr lang="en-US" altLang="zh-TW" sz="2400" dirty="0" smtClean="0"/>
              <a:t>1/12</a:t>
            </a:r>
            <a:r>
              <a:rPr lang="zh-TW" altLang="en-US" sz="2400" dirty="0" smtClean="0"/>
              <a:t>進行</a:t>
            </a:r>
            <a:r>
              <a:rPr lang="zh-TW" altLang="en-US" sz="2400" dirty="0"/>
              <a:t>管線</a:t>
            </a:r>
            <a:r>
              <a:rPr lang="en-US" altLang="zh-TW" sz="2400" dirty="0"/>
              <a:t>CCTV</a:t>
            </a:r>
            <a:r>
              <a:rPr lang="zh-TW" altLang="en-US" sz="2400" dirty="0"/>
              <a:t>攝影檢查長度</a:t>
            </a:r>
            <a:r>
              <a:rPr lang="en-US" altLang="zh-TW" sz="2400" dirty="0"/>
              <a:t>180</a:t>
            </a:r>
            <a:r>
              <a:rPr lang="zh-TW" altLang="en-US" sz="2400" dirty="0"/>
              <a:t>米至益群橋邊，於距離</a:t>
            </a:r>
            <a:r>
              <a:rPr lang="en-US" altLang="zh-TW" sz="2400" dirty="0"/>
              <a:t>17</a:t>
            </a:r>
            <a:r>
              <a:rPr lang="zh-TW" altLang="en-US" sz="2400" dirty="0"/>
              <a:t>米處發現異常點</a:t>
            </a:r>
            <a:r>
              <a:rPr lang="en-US" altLang="zh-TW" sz="2400" dirty="0"/>
              <a:t>1</a:t>
            </a:r>
            <a:r>
              <a:rPr lang="zh-TW" altLang="en-US" sz="2400" dirty="0"/>
              <a:t>、於</a:t>
            </a:r>
            <a:r>
              <a:rPr lang="en-US" altLang="zh-TW" sz="2400" dirty="0"/>
              <a:t>81</a:t>
            </a:r>
            <a:r>
              <a:rPr lang="zh-TW" altLang="en-US" sz="2400" dirty="0"/>
              <a:t>米處發現異常點</a:t>
            </a:r>
            <a:r>
              <a:rPr lang="en-US" altLang="zh-TW" sz="2400" dirty="0"/>
              <a:t>2(2</a:t>
            </a:r>
            <a:r>
              <a:rPr lang="zh-TW" altLang="en-US" sz="2400" dirty="0"/>
              <a:t>吋插管</a:t>
            </a:r>
            <a:r>
              <a:rPr lang="en-US" altLang="zh-TW" sz="2400" dirty="0"/>
              <a:t>)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355600" indent="-355600" algn="just">
              <a:lnSpc>
                <a:spcPts val="28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zh-TW" sz="2400" dirty="0"/>
              <a:t>9</a:t>
            </a:r>
            <a:r>
              <a:rPr lang="en-US" altLang="zh-TW" sz="2400" dirty="0" smtClean="0"/>
              <a:t>.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1/15</a:t>
            </a:r>
            <a:r>
              <a:rPr lang="zh-TW" altLang="en-US" sz="2400" dirty="0" smtClean="0"/>
              <a:t>將</a:t>
            </a:r>
            <a:r>
              <a:rPr lang="zh-TW" altLang="en-US" sz="2400" dirty="0"/>
              <a:t>援中路口切管盲封，</a:t>
            </a:r>
            <a:r>
              <a:rPr lang="en-US" altLang="zh-TW" sz="2400" dirty="0" smtClean="0"/>
              <a:t>1/22~23</a:t>
            </a:r>
            <a:r>
              <a:rPr lang="zh-TW" altLang="en-US" sz="2400" dirty="0" smtClean="0"/>
              <a:t>異常</a:t>
            </a:r>
            <a:r>
              <a:rPr lang="zh-TW" altLang="en-US" sz="2400" dirty="0"/>
              <a:t>點</a:t>
            </a:r>
            <a:r>
              <a:rPr lang="en-US" altLang="zh-TW" sz="2400" dirty="0"/>
              <a:t>1</a:t>
            </a:r>
            <a:r>
              <a:rPr lang="zh-TW" altLang="en-US" sz="2400" dirty="0"/>
              <a:t>、</a:t>
            </a:r>
            <a:r>
              <a:rPr lang="en-US" altLang="zh-TW" sz="2400" dirty="0"/>
              <a:t>2</a:t>
            </a:r>
            <a:r>
              <a:rPr lang="zh-TW" altLang="en-US" sz="2400" dirty="0"/>
              <a:t>二處完成遷換管</a:t>
            </a:r>
            <a:r>
              <a:rPr lang="en-US" altLang="zh-TW" sz="2400" dirty="0"/>
              <a:t>tie in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355600" indent="-355600" algn="just">
              <a:lnSpc>
                <a:spcPts val="28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zh-TW" sz="2400" dirty="0" smtClean="0"/>
              <a:t>10.1/25</a:t>
            </a:r>
            <a:r>
              <a:rPr lang="zh-TW" altLang="en-US" sz="2400" dirty="0" smtClean="0"/>
              <a:t>進行</a:t>
            </a:r>
            <a:r>
              <a:rPr lang="zh-TW" altLang="en-US" sz="2400" dirty="0"/>
              <a:t>大學路口至近援中路口天然氣管段試水壓</a:t>
            </a:r>
            <a:r>
              <a:rPr lang="zh-TW" altLang="en-US" sz="2400" dirty="0" smtClean="0"/>
              <a:t>，灌水</a:t>
            </a:r>
            <a:r>
              <a:rPr lang="zh-TW" altLang="en-US" sz="2400" dirty="0"/>
              <a:t>加壓至</a:t>
            </a:r>
            <a:r>
              <a:rPr lang="en-US" altLang="zh-TW" sz="2400" dirty="0"/>
              <a:t>31.2</a:t>
            </a:r>
            <a:r>
              <a:rPr lang="zh-TW" altLang="en-US" sz="2400" dirty="0"/>
              <a:t>公斤持壓</a:t>
            </a:r>
            <a:r>
              <a:rPr lang="en-US" altLang="zh-TW" sz="2400" dirty="0"/>
              <a:t>48</a:t>
            </a:r>
            <a:r>
              <a:rPr lang="zh-TW" altLang="en-US" sz="2400" dirty="0"/>
              <a:t>小時，觀察電子式壓力表變化，確認水壓仍有下降趨勢，無法排除洩漏，後續將重新申請路權進行藍田路管段汰換約</a:t>
            </a:r>
            <a:r>
              <a:rPr lang="en-US" altLang="zh-TW" sz="2400" dirty="0"/>
              <a:t>140</a:t>
            </a:r>
            <a:r>
              <a:rPr lang="zh-TW" altLang="en-US" sz="2400" dirty="0"/>
              <a:t>米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marL="355600" indent="-355600" algn="just">
              <a:lnSpc>
                <a:spcPts val="280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zh-TW" altLang="zh-TW" sz="2400" dirty="0" smtClean="0"/>
              <a:t>※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16</a:t>
            </a:r>
            <a:r>
              <a:rPr lang="zh-TW" altLang="en-US" sz="2400" dirty="0"/>
              <a:t>吋高南總管藍田路段管線查漏期間，持續進行管線周邊台電人手孔</a:t>
            </a:r>
            <a:r>
              <a:rPr lang="en-US" altLang="zh-TW" sz="2400" dirty="0"/>
              <a:t>NG</a:t>
            </a:r>
            <a:r>
              <a:rPr lang="zh-TW" altLang="en-US" sz="2400" dirty="0"/>
              <a:t>濃度檢測，並適時開蓋通風。</a:t>
            </a:r>
          </a:p>
          <a:p>
            <a:pPr marL="355600" indent="-355600" algn="just">
              <a:lnSpc>
                <a:spcPts val="2800"/>
              </a:lnSpc>
              <a:spcBef>
                <a:spcPts val="400"/>
              </a:spcBef>
              <a:spcAft>
                <a:spcPts val="300"/>
              </a:spcAft>
              <a:buNone/>
            </a:pPr>
            <a:r>
              <a:rPr lang="zh-TW" altLang="zh-TW" sz="2400" dirty="0"/>
              <a:t>※ </a:t>
            </a:r>
            <a:r>
              <a:rPr lang="en-US" altLang="zh-TW" sz="2400" dirty="0" smtClean="0"/>
              <a:t>12/22</a:t>
            </a:r>
            <a:r>
              <a:rPr lang="zh-TW" altLang="en-US" sz="2400" dirty="0" smtClean="0"/>
              <a:t>配合</a:t>
            </a:r>
            <a:r>
              <a:rPr lang="zh-TW" altLang="en-US" sz="2400" dirty="0"/>
              <a:t>高市府後勁溪河道堤防整建工程天然氣</a:t>
            </a:r>
            <a:r>
              <a:rPr lang="en-US" altLang="zh-TW" sz="2400" dirty="0"/>
              <a:t>10</a:t>
            </a:r>
            <a:r>
              <a:rPr lang="zh-TW" altLang="en-US" sz="2400" dirty="0"/>
              <a:t>吋管遷改</a:t>
            </a:r>
            <a:r>
              <a:rPr lang="en-US" altLang="zh-TW" sz="2400" dirty="0"/>
              <a:t>HDD</a:t>
            </a:r>
            <a:r>
              <a:rPr lang="zh-TW" altLang="en-US" sz="2400" dirty="0"/>
              <a:t>銜接完工後，欣高瓦斯石焦站轉輸回復由楠梓</a:t>
            </a:r>
            <a:r>
              <a:rPr lang="zh-TW" altLang="en-US" sz="2400" dirty="0" smtClean="0"/>
              <a:t>站供氣</a:t>
            </a:r>
            <a:r>
              <a:rPr lang="zh-TW" altLang="en-US" sz="2400" dirty="0">
                <a:latin typeface="新細明體"/>
                <a:ea typeface="新細明體"/>
              </a:rPr>
              <a:t>。</a:t>
            </a:r>
            <a:endParaRPr lang="en-US" altLang="zh-TW" sz="2400" dirty="0"/>
          </a:p>
          <a:p>
            <a:pPr marL="355600" indent="-355600">
              <a:lnSpc>
                <a:spcPts val="2800"/>
              </a:lnSpc>
              <a:buNone/>
            </a:pP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59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                          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584" y="1412776"/>
            <a:ext cx="7704856" cy="482453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zh-TW" dirty="0"/>
              <a:t>壹、事業單位之</a:t>
            </a:r>
            <a:r>
              <a:rPr lang="zh-TW" altLang="zh-TW" dirty="0" smtClean="0"/>
              <a:t>基本資料</a:t>
            </a:r>
            <a:endParaRPr lang="en-US" altLang="zh-TW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TW" altLang="zh-TW" dirty="0" smtClean="0"/>
              <a:t>貳、</a:t>
            </a:r>
            <a:r>
              <a:rPr lang="zh-TW" altLang="en-US" dirty="0"/>
              <a:t>管線管理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zh-TW" dirty="0"/>
              <a:t>參、緊急應變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zh-TW" dirty="0" smtClean="0"/>
              <a:t>肆、</a:t>
            </a:r>
            <a:r>
              <a:rPr lang="zh-TW" altLang="en-US" dirty="0"/>
              <a:t>近</a:t>
            </a:r>
            <a:r>
              <a:rPr lang="en-US" altLang="zh-TW" dirty="0"/>
              <a:t>3</a:t>
            </a:r>
            <a:r>
              <a:rPr lang="zh-TW" altLang="en-US" dirty="0"/>
              <a:t>年事故分析檢討及改善</a:t>
            </a:r>
            <a:r>
              <a:rPr lang="zh-TW" altLang="en-US" dirty="0" smtClean="0"/>
              <a:t>情形</a:t>
            </a:r>
            <a:endParaRPr lang="en-US" altLang="zh-TW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TW" altLang="zh-TW" dirty="0"/>
              <a:t>伍、前次查核缺失之改善</a:t>
            </a:r>
            <a:r>
              <a:rPr lang="zh-TW" altLang="zh-TW" dirty="0" smtClean="0"/>
              <a:t>情形</a:t>
            </a:r>
            <a:endParaRPr lang="en-US" altLang="zh-TW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TW" altLang="zh-TW" dirty="0" smtClean="0"/>
              <a:t>陸、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輸儲設備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人員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職能要求</a:t>
            </a:r>
            <a:endParaRPr lang="en-US" altLang="zh-TW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6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15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EF3C913-2471-4017-B4F4-9795FE2E7A12}"/>
              </a:ext>
            </a:extLst>
          </p:cNvPr>
          <p:cNvSpPr txBox="1"/>
          <p:nvPr/>
        </p:nvSpPr>
        <p:spPr>
          <a:xfrm>
            <a:off x="323528" y="1015680"/>
            <a:ext cx="8467448" cy="5221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633413" indent="-633413" algn="just" hangingPunc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 smtClean="0"/>
              <a:t>(</a:t>
            </a:r>
            <a:r>
              <a:rPr lang="zh-TW" altLang="en-US" sz="2400" dirty="0"/>
              <a:t>二</a:t>
            </a:r>
            <a:r>
              <a:rPr lang="en-US" altLang="zh-TW" sz="2400" dirty="0" smtClean="0"/>
              <a:t>)</a:t>
            </a:r>
            <a:r>
              <a:rPr lang="zh-TW" altLang="en-US" sz="2400" dirty="0"/>
              <a:t>管線地理位置與</a:t>
            </a:r>
            <a:r>
              <a:rPr lang="zh-TW" altLang="en-US" sz="2400" dirty="0" smtClean="0"/>
              <a:t>基本資料</a:t>
            </a:r>
            <a:r>
              <a:rPr lang="en-US" altLang="zh-TW" sz="2400" dirty="0" smtClean="0">
                <a:sym typeface="Wingdings" pitchFamily="2" charset="2"/>
              </a:rPr>
              <a:t>:</a:t>
            </a:r>
          </a:p>
          <a:p>
            <a:pPr marL="633413" indent="-269875" algn="just" hangingPunc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 smtClean="0">
                <a:sym typeface="Wingdings" pitchFamily="2" charset="2"/>
              </a:rPr>
              <a:t>1.</a:t>
            </a:r>
            <a:r>
              <a:rPr lang="zh-TW" altLang="en-US" sz="2400" dirty="0" smtClean="0"/>
              <a:t>藍</a:t>
            </a:r>
            <a:r>
              <a:rPr lang="zh-TW" altLang="en-US" sz="2400" dirty="0"/>
              <a:t>田路</a:t>
            </a:r>
            <a:r>
              <a:rPr lang="zh-TW" altLang="en-US" sz="2400" dirty="0" smtClean="0"/>
              <a:t>地理位置</a:t>
            </a:r>
            <a:endParaRPr lang="zh-TW" altLang="en-US" sz="2400" dirty="0"/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0D9A08BD-364B-461A-8906-EDAFAEF8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116632"/>
            <a:ext cx="8028384" cy="583407"/>
          </a:xfrm>
        </p:spPr>
        <p:txBody>
          <a:bodyPr/>
          <a:lstStyle/>
          <a:p>
            <a:pPr marL="538163" indent="-538163">
              <a:spcAft>
                <a:spcPts val="1200"/>
              </a:spcAft>
            </a:pPr>
            <a:r>
              <a:rPr lang="zh-TW" altLang="en-US" sz="3000" b="1" dirty="0">
                <a:latin typeface="標楷體" panose="03000509000000000000" pitchFamily="65" charset="-120"/>
              </a:rPr>
              <a:t>一</a:t>
            </a:r>
            <a:r>
              <a:rPr lang="en-US" altLang="zh-TW" sz="3000" b="1" dirty="0" smtClean="0">
                <a:latin typeface="標楷體" panose="03000509000000000000" pitchFamily="65" charset="-120"/>
              </a:rPr>
              <a:t>.</a:t>
            </a:r>
            <a:r>
              <a:rPr lang="zh-TW" altLang="en-US" sz="3000" b="1" dirty="0">
                <a:latin typeface="標楷體" panose="03000509000000000000" pitchFamily="65" charset="-120"/>
              </a:rPr>
              <a:t>源起</a:t>
            </a:r>
            <a:r>
              <a:rPr lang="en-US" altLang="zh-TW" sz="3000" b="1" dirty="0">
                <a:latin typeface="標楷體" panose="03000509000000000000" pitchFamily="65" charset="-120"/>
              </a:rPr>
              <a:t>(</a:t>
            </a:r>
            <a:r>
              <a:rPr lang="zh-TW" altLang="en-US" sz="3000" b="1" dirty="0">
                <a:latin typeface="標楷體" panose="03000509000000000000" pitchFamily="65" charset="-120"/>
              </a:rPr>
              <a:t>含通報、背景資料</a:t>
            </a:r>
            <a:r>
              <a:rPr lang="en-US" altLang="zh-TW" sz="3000" b="1" dirty="0">
                <a:latin typeface="標楷體" panose="03000509000000000000" pitchFamily="65" charset="-120"/>
              </a:rPr>
              <a:t>)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07504" y="1813425"/>
            <a:ext cx="8928992" cy="4711919"/>
            <a:chOff x="0" y="0"/>
            <a:chExt cx="6860951" cy="6439658"/>
          </a:xfrm>
        </p:grpSpPr>
        <p:grpSp>
          <p:nvGrpSpPr>
            <p:cNvPr id="8" name="群組 7"/>
            <p:cNvGrpSpPr/>
            <p:nvPr/>
          </p:nvGrpSpPr>
          <p:grpSpPr>
            <a:xfrm>
              <a:off x="0" y="0"/>
              <a:ext cx="6860951" cy="6439658"/>
              <a:chOff x="0" y="0"/>
              <a:chExt cx="6860951" cy="6439658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0" y="0"/>
                <a:ext cx="6860951" cy="6439658"/>
                <a:chOff x="0" y="0"/>
                <a:chExt cx="6860951" cy="6439658"/>
              </a:xfrm>
            </p:grpSpPr>
            <p:pic>
              <p:nvPicPr>
                <p:cNvPr id="12" name="圖片 1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6860951" cy="6439658"/>
                </a:xfrm>
                <a:prstGeom prst="rect">
                  <a:avLst/>
                </a:prstGeom>
              </p:spPr>
            </p:pic>
            <p:sp>
              <p:nvSpPr>
                <p:cNvPr id="13" name="文字方塊 2"/>
                <p:cNvSpPr txBox="1"/>
                <p:nvPr/>
              </p:nvSpPr>
              <p:spPr>
                <a:xfrm>
                  <a:off x="2220265" y="1026284"/>
                  <a:ext cx="889987" cy="27590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TW" altLang="en-US" sz="1100" b="1"/>
                    <a:t>白米路閥箱</a:t>
                  </a:r>
                </a:p>
              </p:txBody>
            </p:sp>
            <p:sp>
              <p:nvSpPr>
                <p:cNvPr id="14" name="文字方塊 4"/>
                <p:cNvSpPr txBox="1"/>
                <p:nvPr/>
              </p:nvSpPr>
              <p:spPr>
                <a:xfrm>
                  <a:off x="2441620" y="5325949"/>
                  <a:ext cx="891911" cy="27590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TW" altLang="en-US" sz="1100" b="1"/>
                    <a:t>藍田路</a:t>
                  </a:r>
                  <a:r>
                    <a:rPr lang="en-US" altLang="zh-TW" sz="1100" b="1"/>
                    <a:t>11</a:t>
                  </a:r>
                  <a:r>
                    <a:rPr lang="zh-TW" altLang="en-US" sz="1100" b="1"/>
                    <a:t>號</a:t>
                  </a:r>
                </a:p>
              </p:txBody>
            </p:sp>
            <p:sp>
              <p:nvSpPr>
                <p:cNvPr id="15" name="文字方塊 5"/>
                <p:cNvSpPr txBox="1"/>
                <p:nvPr/>
              </p:nvSpPr>
              <p:spPr>
                <a:xfrm>
                  <a:off x="4856409" y="5875985"/>
                  <a:ext cx="607859" cy="27590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TW" altLang="en-US" sz="1100" b="1"/>
                    <a:t>石焦站</a:t>
                  </a:r>
                </a:p>
              </p:txBody>
            </p:sp>
            <p:sp>
              <p:nvSpPr>
                <p:cNvPr id="16" name="文字方塊 7"/>
                <p:cNvSpPr txBox="1"/>
                <p:nvPr/>
              </p:nvSpPr>
              <p:spPr>
                <a:xfrm>
                  <a:off x="4753907" y="6142416"/>
                  <a:ext cx="1402050" cy="27590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TW" altLang="en-US" sz="1100" b="1"/>
                    <a:t>閥門盲封</a:t>
                  </a:r>
                  <a:r>
                    <a:rPr lang="en-US" altLang="zh-TW" sz="1100" b="1"/>
                    <a:t>(</a:t>
                  </a:r>
                  <a:r>
                    <a:rPr lang="zh-TW" altLang="en-US" sz="1100" b="1"/>
                    <a:t>氮氣保壓</a:t>
                  </a:r>
                  <a:r>
                    <a:rPr lang="en-US" altLang="zh-TW" sz="1100" b="1"/>
                    <a:t>)</a:t>
                  </a:r>
                  <a:endParaRPr lang="zh-TW" altLang="en-US" sz="1100" b="1"/>
                </a:p>
              </p:txBody>
            </p:sp>
          </p:grpSp>
          <p:sp>
            <p:nvSpPr>
              <p:cNvPr id="11" name="橢圓 10"/>
              <p:cNvSpPr/>
              <p:nvPr/>
            </p:nvSpPr>
            <p:spPr>
              <a:xfrm>
                <a:off x="3159349" y="5211917"/>
                <a:ext cx="100616" cy="1006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/>
              </a:p>
            </p:txBody>
          </p:sp>
        </p:grpSp>
        <p:sp>
          <p:nvSpPr>
            <p:cNvPr id="9" name="文字方塊 6"/>
            <p:cNvSpPr txBox="1"/>
            <p:nvPr/>
          </p:nvSpPr>
          <p:spPr>
            <a:xfrm>
              <a:off x="6249741" y="5780199"/>
              <a:ext cx="608243" cy="27590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100" b="1"/>
                <a:t>楠梓站</a:t>
              </a:r>
            </a:p>
          </p:txBody>
        </p:sp>
      </p:grpSp>
      <p:sp>
        <p:nvSpPr>
          <p:cNvPr id="18" name="語音泡泡: 圓角矩形 68"/>
          <p:cNvSpPr/>
          <p:nvPr/>
        </p:nvSpPr>
        <p:spPr>
          <a:xfrm>
            <a:off x="1551136" y="2742795"/>
            <a:ext cx="1080793" cy="510919"/>
          </a:xfrm>
          <a:prstGeom prst="wedgeRoundRectCallout">
            <a:avLst>
              <a:gd name="adj1" fmla="val 75039"/>
              <a:gd name="adj2" fmla="val -72101"/>
              <a:gd name="adj3" fmla="val 16667"/>
            </a:avLst>
          </a:prstGeom>
          <a:solidFill>
            <a:schemeClr val="lt1">
              <a:alpha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zh-TW" altLang="en-US" sz="1400" b="1" dirty="0">
                <a:solidFill>
                  <a:schemeClr val="tx1"/>
                </a:solidFill>
                <a:latin typeface="+mn-ea"/>
              </a:rPr>
              <a:t>管線盲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</a:rPr>
              <a:t>封</a:t>
            </a:r>
            <a:endParaRPr lang="en-US" altLang="zh-TW" sz="14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TW" sz="14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</a:rPr>
              <a:t>氮氣保壓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</a:rPr>
              <a:t>)</a:t>
            </a:r>
            <a:endParaRPr lang="zh-TW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004048" y="2150189"/>
            <a:ext cx="4074961" cy="83099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石油焦站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~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藍田路約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4KM</a:t>
            </a:r>
          </a:p>
          <a:p>
            <a:pPr algn="l"/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石油焦站</a:t>
            </a:r>
            <a:r>
              <a:rPr lang="en-US" altLang="zh-TW" b="1" dirty="0">
                <a:latin typeface="標楷體" pitchFamily="65" charset="-120"/>
                <a:ea typeface="標楷體" pitchFamily="65" charset="-120"/>
              </a:rPr>
              <a:t>~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白米路閥箱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約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10KM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60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627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EF3C913-2471-4017-B4F4-9795FE2E7A12}"/>
              </a:ext>
            </a:extLst>
          </p:cNvPr>
          <p:cNvSpPr txBox="1"/>
          <p:nvPr/>
        </p:nvSpPr>
        <p:spPr>
          <a:xfrm>
            <a:off x="323528" y="1087688"/>
            <a:ext cx="8467448" cy="5221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633413" indent="-190500" algn="just" hangingPunct="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TW" sz="2400" dirty="0" smtClean="0"/>
              <a:t>2</a:t>
            </a:r>
            <a:r>
              <a:rPr lang="en-US" altLang="zh-TW" sz="2400" dirty="0"/>
              <a:t>.</a:t>
            </a:r>
            <a:r>
              <a:rPr lang="zh-TW" altLang="en-US" sz="2400" dirty="0"/>
              <a:t>管線基本資料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pPr marL="633413" indent="-190500" algn="just" hangingPunct="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TW" sz="2400" dirty="0"/>
          </a:p>
          <a:p>
            <a:pPr marL="633413" indent="-190500" algn="just" hangingPunct="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TW" sz="2400" dirty="0" smtClean="0"/>
          </a:p>
          <a:p>
            <a:pPr marL="633413" indent="-190500" algn="just" hangingPunct="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TW" sz="2400" dirty="0"/>
          </a:p>
          <a:p>
            <a:pPr marL="633413" indent="-190500" algn="just" hangingPunct="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TW" sz="24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TW" sz="2400" dirty="0"/>
              <a:t>(</a:t>
            </a:r>
            <a:r>
              <a:rPr lang="zh-TW" altLang="en-US" sz="2400" dirty="0"/>
              <a:t>三</a:t>
            </a:r>
            <a:r>
              <a:rPr lang="en-US" altLang="zh-TW" sz="2400" dirty="0"/>
              <a:t>)</a:t>
            </a:r>
            <a:r>
              <a:rPr lang="zh-TW" altLang="en-US" sz="2400" dirty="0"/>
              <a:t>管線近期完成檢測：</a:t>
            </a:r>
            <a:endParaRPr lang="en-US" altLang="zh-TW" sz="2400" dirty="0"/>
          </a:p>
          <a:p>
            <a:pPr marL="633413" indent="-1588" algn="just" hangingPunct="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TW" sz="2400" dirty="0" smtClean="0"/>
              <a:t>16</a:t>
            </a:r>
            <a:r>
              <a:rPr lang="zh-TW" altLang="en-US" sz="2400" dirty="0"/>
              <a:t>吋高南</a:t>
            </a:r>
            <a:r>
              <a:rPr lang="zh-TW" altLang="en-US" sz="2400" dirty="0" smtClean="0"/>
              <a:t>線於</a:t>
            </a:r>
            <a:r>
              <a:rPr lang="en-US" altLang="zh-TW" sz="2400" dirty="0"/>
              <a:t>108</a:t>
            </a:r>
            <a:r>
              <a:rPr lang="zh-TW" altLang="en-US" sz="2400" dirty="0"/>
              <a:t>年</a:t>
            </a:r>
            <a:r>
              <a:rPr lang="en-US" altLang="zh-TW" sz="2400" dirty="0"/>
              <a:t>8</a:t>
            </a:r>
            <a:r>
              <a:rPr lang="zh-TW" altLang="en-US" sz="2400" dirty="0" smtClean="0"/>
              <a:t>月</a:t>
            </a:r>
            <a:r>
              <a:rPr lang="en-US" altLang="zh-TW" sz="2400" dirty="0" smtClean="0"/>
              <a:t>8</a:t>
            </a:r>
            <a:r>
              <a:rPr lang="zh-TW" altLang="en-US" sz="2400" dirty="0" smtClean="0"/>
              <a:t>日完成</a:t>
            </a:r>
            <a:r>
              <a:rPr lang="en-US" altLang="zh-TW" sz="2400" dirty="0"/>
              <a:t>IP(CDG)</a:t>
            </a:r>
            <a:r>
              <a:rPr lang="zh-TW" altLang="en-US" sz="2400" dirty="0" smtClean="0"/>
              <a:t>檢測，檢測</a:t>
            </a:r>
            <a:r>
              <a:rPr lang="zh-TW" altLang="en-US" sz="2400" dirty="0"/>
              <a:t>結果</a:t>
            </a:r>
            <a:r>
              <a:rPr lang="zh-TW" altLang="en-US" sz="2400" dirty="0" smtClean="0"/>
              <a:t>如下頁；另於</a:t>
            </a:r>
            <a:r>
              <a:rPr lang="en-US" altLang="zh-TW" sz="2400" dirty="0"/>
              <a:t>109</a:t>
            </a:r>
            <a:r>
              <a:rPr lang="zh-TW" altLang="en-US" sz="2400" dirty="0"/>
              <a:t>年</a:t>
            </a:r>
            <a:r>
              <a:rPr lang="en-US" altLang="zh-TW" sz="2400" dirty="0"/>
              <a:t>4</a:t>
            </a:r>
            <a:r>
              <a:rPr lang="zh-TW" altLang="en-US" sz="2400" dirty="0"/>
              <a:t>月完成緊密電位</a:t>
            </a:r>
            <a:r>
              <a:rPr lang="zh-TW" altLang="en-US" sz="2400" dirty="0" smtClean="0"/>
              <a:t>檢測，檢測折線圖如下</a:t>
            </a:r>
            <a:r>
              <a:rPr lang="zh-TW" altLang="en-US" sz="2400" dirty="0"/>
              <a:t>頁</a:t>
            </a:r>
            <a:r>
              <a:rPr lang="zh-TW" altLang="en-US" sz="2400" dirty="0" smtClean="0"/>
              <a:t>，</a:t>
            </a:r>
            <a:r>
              <a:rPr lang="zh-TW" altLang="en-US" sz="2400" dirty="0"/>
              <a:t>初判藍田路</a:t>
            </a:r>
            <a:r>
              <a:rPr lang="en-US" altLang="zh-TW" sz="2400" dirty="0"/>
              <a:t>11</a:t>
            </a:r>
            <a:r>
              <a:rPr lang="zh-TW" altLang="en-US" sz="2400" dirty="0"/>
              <a:t>號疑似洩漏位置看不出</a:t>
            </a:r>
            <a:r>
              <a:rPr lang="zh-TW" altLang="en-US" sz="2400" dirty="0" smtClean="0"/>
              <a:t>腐蝕現象。</a:t>
            </a:r>
            <a:endParaRPr lang="en-US" altLang="zh-TW" sz="2400" dirty="0"/>
          </a:p>
          <a:p>
            <a:pPr marL="633413" indent="-190500" algn="just" hangingPunct="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TW" sz="2400" dirty="0"/>
          </a:p>
          <a:p>
            <a:pPr marL="633413" indent="-190500" algn="just" hangingPunct="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TW" sz="2400" dirty="0"/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0D9A08BD-364B-461A-8906-EDAFAEF8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116632"/>
            <a:ext cx="8028384" cy="583407"/>
          </a:xfrm>
        </p:spPr>
        <p:txBody>
          <a:bodyPr/>
          <a:lstStyle/>
          <a:p>
            <a:pPr marL="538163" indent="-538163">
              <a:spcAft>
                <a:spcPts val="1200"/>
              </a:spcAft>
            </a:pPr>
            <a:r>
              <a:rPr lang="zh-TW" altLang="en-US" sz="3000" b="1" dirty="0">
                <a:latin typeface="標楷體" panose="03000509000000000000" pitchFamily="65" charset="-120"/>
              </a:rPr>
              <a:t>一</a:t>
            </a:r>
            <a:r>
              <a:rPr lang="en-US" altLang="zh-TW" sz="3000" b="1" dirty="0" smtClean="0">
                <a:latin typeface="標楷體" panose="03000509000000000000" pitchFamily="65" charset="-120"/>
              </a:rPr>
              <a:t>.</a:t>
            </a:r>
            <a:r>
              <a:rPr lang="zh-TW" altLang="en-US" sz="3000" b="1" dirty="0">
                <a:latin typeface="標楷體" panose="03000509000000000000" pitchFamily="65" charset="-120"/>
              </a:rPr>
              <a:t>源起</a:t>
            </a:r>
            <a:r>
              <a:rPr lang="en-US" altLang="zh-TW" sz="3000" b="1" dirty="0">
                <a:latin typeface="標楷體" panose="03000509000000000000" pitchFamily="65" charset="-120"/>
              </a:rPr>
              <a:t>(</a:t>
            </a:r>
            <a:r>
              <a:rPr lang="zh-TW" altLang="en-US" sz="3000" b="1" dirty="0">
                <a:latin typeface="標楷體" panose="03000509000000000000" pitchFamily="65" charset="-120"/>
              </a:rPr>
              <a:t>含通報、背景資料</a:t>
            </a:r>
            <a:r>
              <a:rPr lang="en-US" altLang="zh-TW" sz="3000" b="1" dirty="0">
                <a:latin typeface="標楷體" panose="03000509000000000000" pitchFamily="65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4991525"/>
                  </p:ext>
                </p:extLst>
              </p:nvPr>
            </p:nvGraphicFramePr>
            <p:xfrm>
              <a:off x="467544" y="1695123"/>
              <a:ext cx="8280920" cy="14458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561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61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615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615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615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0016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0081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管線長度</a:t>
                          </a:r>
                        </a:p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(km)</a:t>
                          </a:r>
                          <a:endParaRPr lang="zh-TW" sz="2000" b="1" kern="100" dirty="0">
                            <a:solidFill>
                              <a:schemeClr val="tx1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管線尺寸</a:t>
                          </a:r>
                        </a:p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(inch)</a:t>
                          </a:r>
                          <a:endParaRPr lang="zh-TW" sz="2000" b="1" kern="100" dirty="0">
                            <a:solidFill>
                              <a:schemeClr val="tx1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管線厚度</a:t>
                          </a:r>
                        </a:p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(inch)</a:t>
                          </a:r>
                          <a:endParaRPr lang="zh-TW" sz="2000" b="1" kern="100" dirty="0">
                            <a:solidFill>
                              <a:schemeClr val="tx1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設計壓力</a:t>
                          </a:r>
                        </a:p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(kg/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2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j-ea"/>
                                    </a:rPr>
                                    <m:t>𝒄𝒎</m:t>
                                  </m:r>
                                </m:e>
                                <m:sup>
                                  <m:r>
                                    <a:rPr lang="en-US" sz="2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j-ea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)</a:t>
                          </a:r>
                          <a:endParaRPr lang="zh-TW" sz="2000" b="1" kern="100" dirty="0">
                            <a:solidFill>
                              <a:schemeClr val="tx1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正常操作壓力</a:t>
                          </a:r>
                          <a:r>
                            <a:rPr lang="en-US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 (kg/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2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j-ea"/>
                                    </a:rPr>
                                    <m:t>𝒄𝒎</m:t>
                                  </m:r>
                                </m:e>
                                <m:sup>
                                  <m:r>
                                    <a:rPr lang="en-US" sz="2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j-ea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)</a:t>
                          </a:r>
                          <a:endParaRPr lang="zh-TW" sz="2000" b="1" kern="100" dirty="0">
                            <a:solidFill>
                              <a:schemeClr val="tx1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管線材質</a:t>
                          </a:r>
                          <a:endParaRPr lang="zh-TW" sz="2000" b="1" kern="100" dirty="0">
                            <a:solidFill>
                              <a:schemeClr val="tx1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73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  <a:cs typeface="+mn-cs"/>
                            </a:rPr>
                            <a:t>10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</a:rPr>
                            <a:t>16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</a:rPr>
                            <a:t>0.438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</a:rPr>
                            <a:t>50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</a:rPr>
                            <a:t>22-25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</a:rPr>
                            <a:t>API5L-X52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4991525"/>
                  </p:ext>
                </p:extLst>
              </p:nvPr>
            </p:nvGraphicFramePr>
            <p:xfrm>
              <a:off x="467544" y="1695123"/>
              <a:ext cx="8280920" cy="14458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56151"/>
                    <a:gridCol w="1356151"/>
                    <a:gridCol w="1356151"/>
                    <a:gridCol w="1356151"/>
                    <a:gridCol w="1356151"/>
                    <a:gridCol w="1500165"/>
                  </a:tblGrid>
                  <a:tr h="10081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管線長度</a:t>
                          </a:r>
                        </a:p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(km)</a:t>
                          </a:r>
                          <a:endParaRPr lang="zh-TW" sz="2000" b="1" kern="100" dirty="0">
                            <a:solidFill>
                              <a:schemeClr val="tx1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管線尺寸</a:t>
                          </a:r>
                        </a:p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(inch)</a:t>
                          </a:r>
                          <a:endParaRPr lang="zh-TW" sz="2000" b="1" kern="100" dirty="0">
                            <a:solidFill>
                              <a:schemeClr val="tx1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管線厚度</a:t>
                          </a:r>
                        </a:p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(inch)</a:t>
                          </a:r>
                          <a:endParaRPr lang="zh-TW" sz="2000" b="1" kern="100" dirty="0">
                            <a:solidFill>
                              <a:schemeClr val="tx1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99552" t="-1212" r="-210314" b="-5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401351" t="-1212" r="-111261" b="-5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TW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+mj-ea"/>
                              <a:ea typeface="+mj-ea"/>
                            </a:rPr>
                            <a:t>管線材質</a:t>
                          </a:r>
                          <a:endParaRPr lang="zh-TW" sz="2000" b="1" kern="100" dirty="0">
                            <a:solidFill>
                              <a:schemeClr val="tx1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</a:tr>
                  <a:tr h="437733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  <a:cs typeface="+mn-cs"/>
                            </a:rPr>
                            <a:t>10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</a:rPr>
                            <a:t>16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</a:rPr>
                            <a:t>0.438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</a:rPr>
                            <a:t>50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</a:rPr>
                            <a:t>22-25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b="1" kern="100" dirty="0">
                              <a:solidFill>
                                <a:srgbClr val="FF0000"/>
                              </a:solidFill>
                              <a:effectLst/>
                              <a:latin typeface="+mj-ea"/>
                              <a:ea typeface="+mj-ea"/>
                            </a:rPr>
                            <a:t>API5L-X52</a:t>
                          </a:r>
                          <a:endParaRPr lang="zh-TW" sz="2200" b="1" kern="100" dirty="0"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61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12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>
            <a:extLst>
              <a:ext uri="{FF2B5EF4-FFF2-40B4-BE49-F238E27FC236}">
                <a16:creationId xmlns:a16="http://schemas.microsoft.com/office/drawing/2014/main" id="{0D9A08BD-364B-461A-8906-EDAFAEF8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116632"/>
            <a:ext cx="8028384" cy="583407"/>
          </a:xfrm>
        </p:spPr>
        <p:txBody>
          <a:bodyPr/>
          <a:lstStyle/>
          <a:p>
            <a:pPr marL="538163" indent="-538163">
              <a:spcAft>
                <a:spcPts val="1200"/>
              </a:spcAft>
            </a:pPr>
            <a:r>
              <a:rPr lang="zh-TW" altLang="en-US" sz="3000" b="1" dirty="0">
                <a:latin typeface="標楷體" panose="03000509000000000000" pitchFamily="65" charset="-120"/>
              </a:rPr>
              <a:t>一</a:t>
            </a:r>
            <a:r>
              <a:rPr lang="en-US" altLang="zh-TW" sz="3000" b="1" dirty="0" smtClean="0">
                <a:latin typeface="標楷體" panose="03000509000000000000" pitchFamily="65" charset="-120"/>
              </a:rPr>
              <a:t>.</a:t>
            </a:r>
            <a:r>
              <a:rPr lang="zh-TW" altLang="en-US" sz="3000" b="1" dirty="0">
                <a:latin typeface="標楷體" panose="03000509000000000000" pitchFamily="65" charset="-120"/>
              </a:rPr>
              <a:t>源起</a:t>
            </a:r>
            <a:r>
              <a:rPr lang="en-US" altLang="zh-TW" sz="3000" b="1" dirty="0">
                <a:latin typeface="標楷體" panose="03000509000000000000" pitchFamily="65" charset="-120"/>
              </a:rPr>
              <a:t>(</a:t>
            </a:r>
            <a:r>
              <a:rPr lang="zh-TW" altLang="en-US" sz="3000" b="1" dirty="0">
                <a:latin typeface="標楷體" panose="03000509000000000000" pitchFamily="65" charset="-120"/>
              </a:rPr>
              <a:t>含通報、背景資料</a:t>
            </a:r>
            <a:r>
              <a:rPr lang="en-US" altLang="zh-TW" sz="3000" b="1" dirty="0">
                <a:latin typeface="標楷體" panose="03000509000000000000" pitchFamily="65" charset="-12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F3C913-2471-4017-B4F4-9795FE2E7A12}"/>
              </a:ext>
            </a:extLst>
          </p:cNvPr>
          <p:cNvSpPr txBox="1"/>
          <p:nvPr/>
        </p:nvSpPr>
        <p:spPr>
          <a:xfrm>
            <a:off x="366040" y="980728"/>
            <a:ext cx="8467448" cy="4032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algn="l"/>
            <a:r>
              <a:rPr lang="en-US" altLang="zh-TW" sz="2400" dirty="0"/>
              <a:t>1.IP</a:t>
            </a:r>
            <a:r>
              <a:rPr lang="zh-TW" altLang="en-US" sz="2400" dirty="0" smtClean="0"/>
              <a:t>檢測</a:t>
            </a:r>
            <a:r>
              <a:rPr lang="zh-TW" altLang="en-US" sz="2400" dirty="0"/>
              <a:t>結果</a:t>
            </a:r>
            <a:r>
              <a:rPr lang="zh-TW" altLang="en-US" sz="2400" dirty="0" smtClean="0"/>
              <a:t>：</a:t>
            </a:r>
            <a:endParaRPr lang="zh-TW" altLang="en-US" sz="2400" dirty="0"/>
          </a:p>
        </p:txBody>
      </p:sp>
      <p:pic>
        <p:nvPicPr>
          <p:cNvPr id="1026" name="Picture 2" descr="Z:\109111藍田路事件\簡報資料\IP檢測點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2"/>
          <a:stretch/>
        </p:blipFill>
        <p:spPr bwMode="auto">
          <a:xfrm>
            <a:off x="652993" y="1484784"/>
            <a:ext cx="7951455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語音泡泡: 圓角矩形 68"/>
          <p:cNvSpPr/>
          <p:nvPr/>
        </p:nvSpPr>
        <p:spPr>
          <a:xfrm>
            <a:off x="1693556" y="2169344"/>
            <a:ext cx="792761" cy="343998"/>
          </a:xfrm>
          <a:prstGeom prst="wedgeRoundRectCallout">
            <a:avLst>
              <a:gd name="adj1" fmla="val -60475"/>
              <a:gd name="adj2" fmla="val -190842"/>
              <a:gd name="adj3" fmla="val 16667"/>
            </a:avLst>
          </a:prstGeom>
          <a:solidFill>
            <a:schemeClr val="lt1">
              <a:alpha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n-ea"/>
              </a:rPr>
              <a:t>開挖處</a:t>
            </a:r>
            <a:endParaRPr lang="zh-TW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語音泡泡: 圓角矩形 68"/>
          <p:cNvSpPr/>
          <p:nvPr/>
        </p:nvSpPr>
        <p:spPr>
          <a:xfrm>
            <a:off x="255869" y="2187930"/>
            <a:ext cx="1155936" cy="356402"/>
          </a:xfrm>
          <a:prstGeom prst="wedgeRoundRectCallout">
            <a:avLst>
              <a:gd name="adj1" fmla="val 64421"/>
              <a:gd name="adj2" fmla="val -132489"/>
              <a:gd name="adj3" fmla="val 16667"/>
            </a:avLst>
          </a:prstGeom>
          <a:solidFill>
            <a:schemeClr val="lt1">
              <a:alpha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zh-TW" altLang="en-US" sz="1400" b="1" dirty="0">
                <a:solidFill>
                  <a:schemeClr val="tx1"/>
                </a:solidFill>
                <a:latin typeface="+mn-ea"/>
              </a:rPr>
              <a:t>藍田路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</a:rPr>
              <a:t>11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</a:rPr>
              <a:t>號</a:t>
            </a:r>
          </a:p>
        </p:txBody>
      </p:sp>
      <p:sp>
        <p:nvSpPr>
          <p:cNvPr id="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62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421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>
            <a:extLst>
              <a:ext uri="{FF2B5EF4-FFF2-40B4-BE49-F238E27FC236}">
                <a16:creationId xmlns:a16="http://schemas.microsoft.com/office/drawing/2014/main" id="{0D9A08BD-364B-461A-8906-EDAFAEF8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116632"/>
            <a:ext cx="8028384" cy="583407"/>
          </a:xfrm>
        </p:spPr>
        <p:txBody>
          <a:bodyPr/>
          <a:lstStyle/>
          <a:p>
            <a:pPr marL="538163" indent="-538163">
              <a:spcAft>
                <a:spcPts val="1200"/>
              </a:spcAft>
            </a:pPr>
            <a:r>
              <a:rPr lang="zh-TW" altLang="en-US" sz="3000" b="1" dirty="0">
                <a:latin typeface="標楷體" panose="03000509000000000000" pitchFamily="65" charset="-120"/>
              </a:rPr>
              <a:t>一</a:t>
            </a:r>
            <a:r>
              <a:rPr lang="en-US" altLang="zh-TW" sz="3000" b="1" dirty="0" smtClean="0">
                <a:latin typeface="標楷體" panose="03000509000000000000" pitchFamily="65" charset="-120"/>
              </a:rPr>
              <a:t>.</a:t>
            </a:r>
            <a:r>
              <a:rPr lang="zh-TW" altLang="en-US" sz="3000" b="1" dirty="0">
                <a:latin typeface="標楷體" panose="03000509000000000000" pitchFamily="65" charset="-120"/>
              </a:rPr>
              <a:t>源起</a:t>
            </a:r>
            <a:r>
              <a:rPr lang="en-US" altLang="zh-TW" sz="3000" b="1" dirty="0">
                <a:latin typeface="標楷體" panose="03000509000000000000" pitchFamily="65" charset="-120"/>
              </a:rPr>
              <a:t>(</a:t>
            </a:r>
            <a:r>
              <a:rPr lang="zh-TW" altLang="en-US" sz="3000" b="1" dirty="0">
                <a:latin typeface="標楷體" panose="03000509000000000000" pitchFamily="65" charset="-120"/>
              </a:rPr>
              <a:t>含通報、背景資料</a:t>
            </a:r>
            <a:r>
              <a:rPr lang="en-US" altLang="zh-TW" sz="3000" b="1" dirty="0">
                <a:latin typeface="標楷體" panose="03000509000000000000" pitchFamily="65" charset="-12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F3C913-2471-4017-B4F4-9795FE2E7A12}"/>
              </a:ext>
            </a:extLst>
          </p:cNvPr>
          <p:cNvSpPr txBox="1"/>
          <p:nvPr/>
        </p:nvSpPr>
        <p:spPr>
          <a:xfrm>
            <a:off x="366040" y="980728"/>
            <a:ext cx="8467448" cy="4032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algn="l"/>
            <a:r>
              <a:rPr lang="en-US" altLang="zh-TW" sz="2400" dirty="0" smtClean="0"/>
              <a:t>2.</a:t>
            </a:r>
            <a:r>
              <a:rPr lang="zh-TW" altLang="en-US" sz="2400" dirty="0" smtClean="0"/>
              <a:t>緊密電位檢測折線圖：</a:t>
            </a:r>
            <a:endParaRPr lang="zh-TW" altLang="en-US" sz="2400" dirty="0"/>
          </a:p>
        </p:txBody>
      </p:sp>
      <p:grpSp>
        <p:nvGrpSpPr>
          <p:cNvPr id="4" name="群組 3"/>
          <p:cNvGrpSpPr/>
          <p:nvPr/>
        </p:nvGrpSpPr>
        <p:grpSpPr>
          <a:xfrm>
            <a:off x="29877" y="1453116"/>
            <a:ext cx="9083400" cy="5144235"/>
            <a:chOff x="0" y="1844824"/>
            <a:chExt cx="9083400" cy="496855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44824"/>
              <a:ext cx="9083400" cy="496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直線單箭頭接點 5"/>
            <p:cNvCxnSpPr/>
            <p:nvPr/>
          </p:nvCxnSpPr>
          <p:spPr>
            <a:xfrm flipV="1">
              <a:off x="6948264" y="5233851"/>
              <a:ext cx="349519" cy="6120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5914541" y="5884997"/>
              <a:ext cx="1342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藍田路</a:t>
              </a:r>
              <a:r>
                <a:rPr lang="en-US" altLang="zh-TW" dirty="0" smtClean="0"/>
                <a:t>11</a:t>
              </a:r>
              <a:r>
                <a:rPr lang="zh-TW" altLang="en-US" dirty="0" smtClean="0"/>
                <a:t>號</a:t>
              </a:r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099707" y="3284984"/>
              <a:ext cx="155321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圖說文字 9"/>
            <p:cNvSpPr/>
            <p:nvPr/>
          </p:nvSpPr>
          <p:spPr>
            <a:xfrm>
              <a:off x="4716016" y="2708920"/>
              <a:ext cx="936104" cy="432048"/>
            </a:xfrm>
            <a:prstGeom prst="wedgeRectCallout">
              <a:avLst>
                <a:gd name="adj1" fmla="val -4135"/>
                <a:gd name="adj2" fmla="val 76972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50" dirty="0" smtClean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藍田路</a:t>
              </a:r>
              <a:r>
                <a:rPr lang="en-US" altLang="zh-TW" sz="1050" dirty="0" smtClean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11</a:t>
              </a:r>
              <a:r>
                <a:rPr lang="zh-TW" altLang="en-US" sz="1050" dirty="0" smtClean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號</a:t>
              </a:r>
              <a:endParaRPr lang="zh-TW" altLang="en-US" sz="105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11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63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47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>
            <a:extLst>
              <a:ext uri="{FF2B5EF4-FFF2-40B4-BE49-F238E27FC236}">
                <a16:creationId xmlns:a16="http://schemas.microsoft.com/office/drawing/2014/main" id="{0D9A08BD-364B-461A-8906-EDAFAEF8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116632"/>
            <a:ext cx="8028384" cy="583407"/>
          </a:xfrm>
        </p:spPr>
        <p:txBody>
          <a:bodyPr/>
          <a:lstStyle/>
          <a:p>
            <a:pPr marL="538163" indent="-538163">
              <a:spcAft>
                <a:spcPts val="1200"/>
              </a:spcAft>
            </a:pPr>
            <a:r>
              <a:rPr lang="zh-TW" altLang="en-US" sz="3000" b="1" dirty="0">
                <a:latin typeface="標楷體" panose="03000509000000000000" pitchFamily="65" charset="-120"/>
              </a:rPr>
              <a:t>二</a:t>
            </a:r>
            <a:r>
              <a:rPr lang="en-US" altLang="zh-TW" sz="3000" b="1" dirty="0">
                <a:latin typeface="標楷體" panose="03000509000000000000" pitchFamily="65" charset="-120"/>
              </a:rPr>
              <a:t>.</a:t>
            </a:r>
            <a:r>
              <a:rPr lang="zh-TW" altLang="en-US" sz="3000" b="1" dirty="0">
                <a:latin typeface="標楷體" panose="03000509000000000000" pitchFamily="65" charset="-120"/>
              </a:rPr>
              <a:t>現場環境量測工作</a:t>
            </a:r>
            <a:endParaRPr lang="en-US" altLang="zh-TW" sz="3000" b="1" dirty="0">
              <a:latin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F3C913-2471-4017-B4F4-9795FE2E7A12}"/>
              </a:ext>
            </a:extLst>
          </p:cNvPr>
          <p:cNvSpPr txBox="1"/>
          <p:nvPr/>
        </p:nvSpPr>
        <p:spPr>
          <a:xfrm>
            <a:off x="353024" y="908720"/>
            <a:ext cx="8467448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zh-TW" altLang="en-US" sz="25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F3C913-2471-4017-B4F4-9795FE2E7A12}"/>
              </a:ext>
            </a:extLst>
          </p:cNvPr>
          <p:cNvSpPr txBox="1"/>
          <p:nvPr/>
        </p:nvSpPr>
        <p:spPr>
          <a:xfrm>
            <a:off x="353024" y="908720"/>
            <a:ext cx="8467448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633413" indent="-633413" algn="ctr" hangingPunct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200" dirty="0" smtClean="0"/>
              <a:t>現場環境量測位置圖</a:t>
            </a:r>
            <a:endParaRPr lang="en-US" altLang="zh-TW" sz="22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zh-TW" altLang="en-US" sz="2500" dirty="0"/>
          </a:p>
        </p:txBody>
      </p:sp>
      <p:pic>
        <p:nvPicPr>
          <p:cNvPr id="84" name="圖片 83"/>
          <p:cNvPicPr>
            <a:picLocks noChangeAspect="1"/>
          </p:cNvPicPr>
          <p:nvPr/>
        </p:nvPicPr>
        <p:blipFill rotWithShape="1">
          <a:blip r:embed="rId2"/>
          <a:srcRect l="15956" t="16405" r="8249" b="6715"/>
          <a:stretch/>
        </p:blipFill>
        <p:spPr>
          <a:xfrm>
            <a:off x="80684" y="1525216"/>
            <a:ext cx="9018488" cy="5072136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 rot="726611">
            <a:off x="3921365" y="3263941"/>
            <a:ext cx="574498" cy="170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6" name="文字方塊 3"/>
          <p:cNvSpPr txBox="1"/>
          <p:nvPr/>
        </p:nvSpPr>
        <p:spPr>
          <a:xfrm rot="803060">
            <a:off x="3744683" y="3063716"/>
            <a:ext cx="1257615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dirty="0"/>
              <a:t>長</a:t>
            </a:r>
            <a:r>
              <a:rPr lang="en-US" altLang="zh-TW" sz="1100" dirty="0"/>
              <a:t>:10.8m </a:t>
            </a:r>
            <a:r>
              <a:rPr lang="zh-TW" altLang="zh-TW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寬</a:t>
            </a:r>
            <a:r>
              <a:rPr lang="en-US" altLang="zh-TW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:2.3m</a:t>
            </a:r>
            <a:endParaRPr lang="zh-TW" altLang="zh-TW" dirty="0">
              <a:effectLst/>
            </a:endParaRPr>
          </a:p>
        </p:txBody>
      </p:sp>
      <p:sp>
        <p:nvSpPr>
          <p:cNvPr id="87" name="文字方塊 4"/>
          <p:cNvSpPr txBox="1"/>
          <p:nvPr/>
        </p:nvSpPr>
        <p:spPr>
          <a:xfrm rot="705716">
            <a:off x="4318156" y="3594225"/>
            <a:ext cx="116841" cy="16586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1100"/>
          </a:p>
        </p:txBody>
      </p:sp>
      <p:sp>
        <p:nvSpPr>
          <p:cNvPr id="88" name="流程圖: 接點 87"/>
          <p:cNvSpPr/>
          <p:nvPr/>
        </p:nvSpPr>
        <p:spPr>
          <a:xfrm>
            <a:off x="3759450" y="3220192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89" name="流程圖: 接點 88"/>
          <p:cNvSpPr/>
          <p:nvPr/>
        </p:nvSpPr>
        <p:spPr>
          <a:xfrm>
            <a:off x="2842622" y="2972608"/>
            <a:ext cx="53125" cy="5265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90" name="流程圖: 接點 89"/>
          <p:cNvSpPr/>
          <p:nvPr/>
        </p:nvSpPr>
        <p:spPr>
          <a:xfrm>
            <a:off x="3359633" y="3147953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91" name="流程圖: 接點 90"/>
          <p:cNvSpPr/>
          <p:nvPr/>
        </p:nvSpPr>
        <p:spPr>
          <a:xfrm>
            <a:off x="3568310" y="3179478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92" name="流程圖: 接點 91"/>
          <p:cNvSpPr/>
          <p:nvPr/>
        </p:nvSpPr>
        <p:spPr>
          <a:xfrm>
            <a:off x="3183841" y="3099680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93" name="流程圖: 接點 92"/>
          <p:cNvSpPr/>
          <p:nvPr/>
        </p:nvSpPr>
        <p:spPr>
          <a:xfrm>
            <a:off x="3006394" y="3037795"/>
            <a:ext cx="54220" cy="5265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94" name="流程圖: 接點 93"/>
          <p:cNvSpPr/>
          <p:nvPr/>
        </p:nvSpPr>
        <p:spPr>
          <a:xfrm>
            <a:off x="2686552" y="2915108"/>
            <a:ext cx="53125" cy="5265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95" name="流程圖: 接點 94"/>
          <p:cNvSpPr/>
          <p:nvPr/>
        </p:nvSpPr>
        <p:spPr>
          <a:xfrm>
            <a:off x="2540872" y="2835851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96" name="流程圖: 接點 95"/>
          <p:cNvSpPr/>
          <p:nvPr/>
        </p:nvSpPr>
        <p:spPr>
          <a:xfrm>
            <a:off x="2368903" y="2794595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97" name="流程圖: 接點 96"/>
          <p:cNvSpPr/>
          <p:nvPr/>
        </p:nvSpPr>
        <p:spPr>
          <a:xfrm>
            <a:off x="2196933" y="2748995"/>
            <a:ext cx="54220" cy="5265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98" name="流程圖: 接點 97"/>
          <p:cNvSpPr/>
          <p:nvPr/>
        </p:nvSpPr>
        <p:spPr>
          <a:xfrm>
            <a:off x="2019487" y="2718596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99" name="流程圖: 接點 98"/>
          <p:cNvSpPr/>
          <p:nvPr/>
        </p:nvSpPr>
        <p:spPr>
          <a:xfrm>
            <a:off x="4661477" y="3431918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 rot="547462">
            <a:off x="3663676" y="3254271"/>
            <a:ext cx="18258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dirty="0"/>
              <a:t>10</a:t>
            </a:r>
            <a:endParaRPr lang="zh-TW" altLang="en-US" sz="800" dirty="0"/>
          </a:p>
        </p:txBody>
      </p:sp>
      <p:sp>
        <p:nvSpPr>
          <p:cNvPr id="101" name="文字方塊 100"/>
          <p:cNvSpPr txBox="1"/>
          <p:nvPr/>
        </p:nvSpPr>
        <p:spPr>
          <a:xfrm rot="547462">
            <a:off x="3273137" y="3203441"/>
            <a:ext cx="18258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12</a:t>
            </a:r>
            <a:endParaRPr lang="zh-TW" altLang="en-US" sz="800"/>
          </a:p>
        </p:txBody>
      </p:sp>
      <p:sp>
        <p:nvSpPr>
          <p:cNvPr id="102" name="文字方塊 101"/>
          <p:cNvSpPr txBox="1"/>
          <p:nvPr/>
        </p:nvSpPr>
        <p:spPr>
          <a:xfrm rot="547462">
            <a:off x="3461627" y="3210512"/>
            <a:ext cx="18258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dirty="0"/>
              <a:t>11</a:t>
            </a:r>
            <a:endParaRPr lang="zh-TW" altLang="en-US" sz="800" dirty="0"/>
          </a:p>
        </p:txBody>
      </p:sp>
      <p:sp>
        <p:nvSpPr>
          <p:cNvPr id="103" name="文字方塊 102"/>
          <p:cNvSpPr txBox="1"/>
          <p:nvPr/>
        </p:nvSpPr>
        <p:spPr>
          <a:xfrm rot="547462">
            <a:off x="3104451" y="3150239"/>
            <a:ext cx="18258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13</a:t>
            </a:r>
            <a:endParaRPr lang="zh-TW" altLang="en-US" sz="800"/>
          </a:p>
        </p:txBody>
      </p:sp>
      <p:sp>
        <p:nvSpPr>
          <p:cNvPr id="104" name="文字方塊 103"/>
          <p:cNvSpPr txBox="1"/>
          <p:nvPr/>
        </p:nvSpPr>
        <p:spPr>
          <a:xfrm rot="547462">
            <a:off x="2916049" y="3077494"/>
            <a:ext cx="18258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14</a:t>
            </a:r>
            <a:endParaRPr lang="zh-TW" altLang="en-US" sz="800"/>
          </a:p>
        </p:txBody>
      </p:sp>
      <p:sp>
        <p:nvSpPr>
          <p:cNvPr id="105" name="文字方塊 104"/>
          <p:cNvSpPr txBox="1"/>
          <p:nvPr/>
        </p:nvSpPr>
        <p:spPr>
          <a:xfrm rot="547462">
            <a:off x="2760508" y="3026466"/>
            <a:ext cx="18258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15</a:t>
            </a:r>
            <a:endParaRPr lang="zh-TW" altLang="en-US" sz="800"/>
          </a:p>
        </p:txBody>
      </p:sp>
      <p:sp>
        <p:nvSpPr>
          <p:cNvPr id="106" name="文字方塊 105"/>
          <p:cNvSpPr txBox="1"/>
          <p:nvPr/>
        </p:nvSpPr>
        <p:spPr>
          <a:xfrm rot="547462">
            <a:off x="2599491" y="2970008"/>
            <a:ext cx="18258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16</a:t>
            </a:r>
            <a:endParaRPr lang="zh-TW" altLang="en-US" sz="800"/>
          </a:p>
        </p:txBody>
      </p:sp>
      <p:sp>
        <p:nvSpPr>
          <p:cNvPr id="107" name="文字方塊 106"/>
          <p:cNvSpPr txBox="1"/>
          <p:nvPr/>
        </p:nvSpPr>
        <p:spPr>
          <a:xfrm rot="547462">
            <a:off x="2443950" y="2902691"/>
            <a:ext cx="18258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17</a:t>
            </a:r>
            <a:endParaRPr lang="zh-TW" altLang="en-US" sz="800"/>
          </a:p>
        </p:txBody>
      </p:sp>
      <p:sp>
        <p:nvSpPr>
          <p:cNvPr id="108" name="文字方塊 107"/>
          <p:cNvSpPr txBox="1"/>
          <p:nvPr/>
        </p:nvSpPr>
        <p:spPr>
          <a:xfrm rot="547462">
            <a:off x="1932417" y="2770233"/>
            <a:ext cx="18258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20</a:t>
            </a:r>
            <a:endParaRPr lang="zh-TW" altLang="en-US" sz="800"/>
          </a:p>
        </p:txBody>
      </p:sp>
      <p:sp>
        <p:nvSpPr>
          <p:cNvPr id="109" name="文字方塊 108"/>
          <p:cNvSpPr txBox="1"/>
          <p:nvPr/>
        </p:nvSpPr>
        <p:spPr>
          <a:xfrm rot="547462">
            <a:off x="2269787" y="2838633"/>
            <a:ext cx="18258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18</a:t>
            </a:r>
            <a:endParaRPr lang="zh-TW" altLang="en-US" sz="800"/>
          </a:p>
        </p:txBody>
      </p:sp>
      <p:sp>
        <p:nvSpPr>
          <p:cNvPr id="110" name="文字方塊 109"/>
          <p:cNvSpPr txBox="1"/>
          <p:nvPr/>
        </p:nvSpPr>
        <p:spPr>
          <a:xfrm rot="547462">
            <a:off x="2108770" y="2803890"/>
            <a:ext cx="18258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19</a:t>
            </a:r>
            <a:endParaRPr lang="zh-TW" altLang="en-US" sz="800"/>
          </a:p>
        </p:txBody>
      </p:sp>
      <p:sp>
        <p:nvSpPr>
          <p:cNvPr id="111" name="流程圖: 接點 110"/>
          <p:cNvSpPr/>
          <p:nvPr/>
        </p:nvSpPr>
        <p:spPr>
          <a:xfrm>
            <a:off x="5997271" y="3728937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12" name="流程圖: 接點 111"/>
          <p:cNvSpPr/>
          <p:nvPr/>
        </p:nvSpPr>
        <p:spPr>
          <a:xfrm>
            <a:off x="6184042" y="3769581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13" name="流程圖: 接點 112"/>
          <p:cNvSpPr/>
          <p:nvPr/>
        </p:nvSpPr>
        <p:spPr>
          <a:xfrm>
            <a:off x="5639647" y="3653409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14" name="流程圖: 接點 113"/>
          <p:cNvSpPr/>
          <p:nvPr/>
        </p:nvSpPr>
        <p:spPr>
          <a:xfrm>
            <a:off x="5456722" y="3613236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15" name="流程圖: 接點 114"/>
          <p:cNvSpPr/>
          <p:nvPr/>
        </p:nvSpPr>
        <p:spPr>
          <a:xfrm>
            <a:off x="5246413" y="3562206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16" name="流程圖: 接點 115"/>
          <p:cNvSpPr/>
          <p:nvPr/>
        </p:nvSpPr>
        <p:spPr>
          <a:xfrm>
            <a:off x="5036103" y="3522035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17" name="流程圖: 接點 116"/>
          <p:cNvSpPr/>
          <p:nvPr/>
        </p:nvSpPr>
        <p:spPr>
          <a:xfrm>
            <a:off x="4847702" y="3476434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18" name="流程圖: 接點 117"/>
          <p:cNvSpPr/>
          <p:nvPr/>
        </p:nvSpPr>
        <p:spPr>
          <a:xfrm>
            <a:off x="5825858" y="3685980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19" name="文字方塊 40"/>
          <p:cNvSpPr txBox="1"/>
          <p:nvPr/>
        </p:nvSpPr>
        <p:spPr>
          <a:xfrm rot="547462">
            <a:off x="4598537" y="3485727"/>
            <a:ext cx="149690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9</a:t>
            </a:r>
            <a:endParaRPr lang="zh-TW" altLang="en-US" sz="800"/>
          </a:p>
        </p:txBody>
      </p:sp>
      <p:sp>
        <p:nvSpPr>
          <p:cNvPr id="120" name="文字方塊 41"/>
          <p:cNvSpPr txBox="1"/>
          <p:nvPr/>
        </p:nvSpPr>
        <p:spPr>
          <a:xfrm rot="547462">
            <a:off x="4793511" y="3516129"/>
            <a:ext cx="149690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8</a:t>
            </a:r>
            <a:endParaRPr lang="zh-TW" altLang="en-US" sz="800"/>
          </a:p>
        </p:txBody>
      </p:sp>
      <p:sp>
        <p:nvSpPr>
          <p:cNvPr id="121" name="文字方塊 42"/>
          <p:cNvSpPr txBox="1"/>
          <p:nvPr/>
        </p:nvSpPr>
        <p:spPr>
          <a:xfrm rot="547462">
            <a:off x="5032299" y="3410814"/>
            <a:ext cx="149690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7</a:t>
            </a:r>
            <a:endParaRPr lang="zh-TW" altLang="en-US" sz="800"/>
          </a:p>
        </p:txBody>
      </p:sp>
      <p:sp>
        <p:nvSpPr>
          <p:cNvPr id="122" name="文字方塊 43"/>
          <p:cNvSpPr txBox="1"/>
          <p:nvPr/>
        </p:nvSpPr>
        <p:spPr>
          <a:xfrm rot="547462">
            <a:off x="5232749" y="3441214"/>
            <a:ext cx="149690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6</a:t>
            </a:r>
            <a:endParaRPr lang="zh-TW" altLang="en-US" sz="800"/>
          </a:p>
        </p:txBody>
      </p:sp>
      <p:sp>
        <p:nvSpPr>
          <p:cNvPr id="123" name="文字方塊 44"/>
          <p:cNvSpPr txBox="1"/>
          <p:nvPr/>
        </p:nvSpPr>
        <p:spPr>
          <a:xfrm rot="547462">
            <a:off x="5422248" y="3487901"/>
            <a:ext cx="149690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5</a:t>
            </a:r>
            <a:endParaRPr lang="zh-TW" altLang="en-US" sz="800"/>
          </a:p>
        </p:txBody>
      </p:sp>
      <p:sp>
        <p:nvSpPr>
          <p:cNvPr id="124" name="文字方塊 45"/>
          <p:cNvSpPr txBox="1"/>
          <p:nvPr/>
        </p:nvSpPr>
        <p:spPr>
          <a:xfrm rot="547462">
            <a:off x="5611745" y="3518301"/>
            <a:ext cx="149690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4</a:t>
            </a:r>
            <a:endParaRPr lang="zh-TW" altLang="en-US" sz="800"/>
          </a:p>
        </p:txBody>
      </p:sp>
      <p:sp>
        <p:nvSpPr>
          <p:cNvPr id="125" name="文字方塊 46"/>
          <p:cNvSpPr txBox="1"/>
          <p:nvPr/>
        </p:nvSpPr>
        <p:spPr>
          <a:xfrm rot="547462">
            <a:off x="5784812" y="3570416"/>
            <a:ext cx="149690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3</a:t>
            </a:r>
            <a:endParaRPr lang="zh-TW" altLang="en-US" sz="800"/>
          </a:p>
        </p:txBody>
      </p:sp>
      <p:sp>
        <p:nvSpPr>
          <p:cNvPr id="126" name="文字方塊 47"/>
          <p:cNvSpPr txBox="1"/>
          <p:nvPr/>
        </p:nvSpPr>
        <p:spPr>
          <a:xfrm rot="547462">
            <a:off x="6165997" y="3633389"/>
            <a:ext cx="149690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1</a:t>
            </a:r>
            <a:endParaRPr lang="zh-TW" altLang="en-US" sz="800"/>
          </a:p>
        </p:txBody>
      </p:sp>
      <p:sp>
        <p:nvSpPr>
          <p:cNvPr id="127" name="文字方塊 48"/>
          <p:cNvSpPr txBox="1"/>
          <p:nvPr/>
        </p:nvSpPr>
        <p:spPr>
          <a:xfrm rot="547462">
            <a:off x="5988548" y="3598646"/>
            <a:ext cx="149690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/>
              <a:t>2</a:t>
            </a:r>
            <a:endParaRPr lang="zh-TW" altLang="en-US" sz="800"/>
          </a:p>
        </p:txBody>
      </p:sp>
      <p:sp>
        <p:nvSpPr>
          <p:cNvPr id="128" name="圓角矩形 127"/>
          <p:cNvSpPr/>
          <p:nvPr/>
        </p:nvSpPr>
        <p:spPr>
          <a:xfrm rot="667570">
            <a:off x="1318904" y="1524403"/>
            <a:ext cx="2180827" cy="6925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>
                <a:solidFill>
                  <a:sysClr val="windowText" lastClr="000000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zh-TW" altLang="zh-TW" sz="1600">
                <a:solidFill>
                  <a:sysClr val="windowText" lastClr="000000"/>
                </a:solidFill>
                <a:effectLst/>
                <a:latin typeface="+mn-lt"/>
                <a:ea typeface="+mn-ea"/>
                <a:cs typeface="+mn-cs"/>
              </a:rPr>
              <a:t>世紀大樓</a:t>
            </a:r>
            <a:endParaRPr lang="zh-TW" altLang="zh-TW" sz="1600">
              <a:solidFill>
                <a:sysClr val="windowText" lastClr="000000"/>
              </a:solidFill>
              <a:effectLst/>
            </a:endParaRPr>
          </a:p>
          <a:p>
            <a:pPr algn="l"/>
            <a:endParaRPr lang="zh-TW" altLang="en-US" sz="1100"/>
          </a:p>
        </p:txBody>
      </p:sp>
      <p:sp>
        <p:nvSpPr>
          <p:cNvPr id="129" name="文字方塊 50"/>
          <p:cNvSpPr txBox="1"/>
          <p:nvPr/>
        </p:nvSpPr>
        <p:spPr>
          <a:xfrm>
            <a:off x="3131840" y="5801917"/>
            <a:ext cx="384466" cy="17297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dirty="0"/>
              <a:t>機車行</a:t>
            </a:r>
          </a:p>
        </p:txBody>
      </p:sp>
      <p:sp>
        <p:nvSpPr>
          <p:cNvPr id="130" name="文字方塊 54"/>
          <p:cNvSpPr txBox="1"/>
          <p:nvPr/>
        </p:nvSpPr>
        <p:spPr>
          <a:xfrm rot="547462">
            <a:off x="3874849" y="2398913"/>
            <a:ext cx="26949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dirty="0"/>
              <a:t>21 (2)</a:t>
            </a:r>
            <a:endParaRPr lang="zh-TW" altLang="en-US" sz="800" dirty="0"/>
          </a:p>
        </p:txBody>
      </p:sp>
      <p:sp>
        <p:nvSpPr>
          <p:cNvPr id="131" name="文字方塊 55"/>
          <p:cNvSpPr txBox="1"/>
          <p:nvPr/>
        </p:nvSpPr>
        <p:spPr>
          <a:xfrm rot="547462">
            <a:off x="4318470" y="2800633"/>
            <a:ext cx="26949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dirty="0"/>
              <a:t>22 (1)</a:t>
            </a:r>
            <a:endParaRPr lang="zh-TW" altLang="en-US" sz="800" dirty="0"/>
          </a:p>
        </p:txBody>
      </p:sp>
      <p:sp>
        <p:nvSpPr>
          <p:cNvPr id="132" name="文字方塊 56"/>
          <p:cNvSpPr txBox="1"/>
          <p:nvPr/>
        </p:nvSpPr>
        <p:spPr>
          <a:xfrm rot="547462">
            <a:off x="3634078" y="5334245"/>
            <a:ext cx="269491" cy="1363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dirty="0"/>
              <a:t>23 (3)</a:t>
            </a:r>
            <a:endParaRPr lang="zh-TW" altLang="en-US" sz="800" dirty="0"/>
          </a:p>
        </p:txBody>
      </p:sp>
      <p:sp>
        <p:nvSpPr>
          <p:cNvPr id="133" name="文字方塊 57"/>
          <p:cNvSpPr txBox="1"/>
          <p:nvPr/>
        </p:nvSpPr>
        <p:spPr>
          <a:xfrm rot="904284">
            <a:off x="4994038" y="3765828"/>
            <a:ext cx="786572" cy="17297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dirty="0"/>
              <a:t>每</a:t>
            </a:r>
            <a:r>
              <a:rPr lang="en-US" altLang="zh-TW" sz="1100" dirty="0"/>
              <a:t>3</a:t>
            </a:r>
            <a:r>
              <a:rPr lang="zh-TW" altLang="en-US" sz="1100" dirty="0"/>
              <a:t>公尺道路鑽孔</a:t>
            </a:r>
          </a:p>
        </p:txBody>
      </p:sp>
      <p:sp>
        <p:nvSpPr>
          <p:cNvPr id="134" name="文字方塊 58"/>
          <p:cNvSpPr txBox="1"/>
          <p:nvPr/>
        </p:nvSpPr>
        <p:spPr>
          <a:xfrm rot="999425">
            <a:off x="2211261" y="3160162"/>
            <a:ext cx="786572" cy="17297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dirty="0"/>
              <a:t>每</a:t>
            </a:r>
            <a:r>
              <a:rPr lang="en-US" altLang="zh-TW" sz="1100" dirty="0"/>
              <a:t>3</a:t>
            </a:r>
            <a:r>
              <a:rPr lang="zh-TW" altLang="en-US" sz="1100" dirty="0"/>
              <a:t>公尺道路鑽孔</a:t>
            </a:r>
          </a:p>
        </p:txBody>
      </p:sp>
      <p:sp>
        <p:nvSpPr>
          <p:cNvPr id="135" name="向右箭號 134"/>
          <p:cNvSpPr/>
          <p:nvPr/>
        </p:nvSpPr>
        <p:spPr>
          <a:xfrm rot="1174941">
            <a:off x="6223005" y="4102827"/>
            <a:ext cx="710412" cy="30383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36" name="文字方塊 60"/>
          <p:cNvSpPr txBox="1"/>
          <p:nvPr/>
        </p:nvSpPr>
        <p:spPr>
          <a:xfrm rot="1146851">
            <a:off x="6300988" y="4473152"/>
            <a:ext cx="884676" cy="17297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dirty="0"/>
              <a:t>益群橋</a:t>
            </a:r>
            <a:r>
              <a:rPr lang="en-US" altLang="zh-TW" sz="1100" dirty="0"/>
              <a:t>(</a:t>
            </a:r>
            <a:r>
              <a:rPr lang="zh-TW" altLang="en-US" sz="1100" dirty="0"/>
              <a:t>往石油焦站</a:t>
            </a:r>
            <a:r>
              <a:rPr lang="en-US" altLang="zh-TW" sz="1100" dirty="0"/>
              <a:t>)</a:t>
            </a:r>
          </a:p>
        </p:txBody>
      </p:sp>
      <p:sp>
        <p:nvSpPr>
          <p:cNvPr id="137" name="向右箭號 136"/>
          <p:cNvSpPr/>
          <p:nvPr/>
        </p:nvSpPr>
        <p:spPr>
          <a:xfrm rot="11770831">
            <a:off x="1258196" y="2853215"/>
            <a:ext cx="618835" cy="30383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38" name="文字方塊 62"/>
          <p:cNvSpPr txBox="1"/>
          <p:nvPr/>
        </p:nvSpPr>
        <p:spPr>
          <a:xfrm rot="942588">
            <a:off x="510725" y="3113305"/>
            <a:ext cx="1063120" cy="17297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dirty="0"/>
              <a:t>中山高中</a:t>
            </a:r>
            <a:r>
              <a:rPr lang="en-US" altLang="zh-TW" sz="1100" dirty="0"/>
              <a:t>(</a:t>
            </a:r>
            <a:r>
              <a:rPr lang="zh-TW" altLang="en-US" sz="1100" dirty="0"/>
              <a:t>往白米路閥箱</a:t>
            </a:r>
            <a:r>
              <a:rPr lang="en-US" altLang="zh-TW" sz="1100" dirty="0"/>
              <a:t>)</a:t>
            </a:r>
          </a:p>
        </p:txBody>
      </p:sp>
      <p:sp>
        <p:nvSpPr>
          <p:cNvPr id="139" name="矩形 138"/>
          <p:cNvSpPr/>
          <p:nvPr/>
        </p:nvSpPr>
        <p:spPr>
          <a:xfrm>
            <a:off x="8969523" y="3721800"/>
            <a:ext cx="107455" cy="9446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140" name="橢圓 139"/>
          <p:cNvSpPr/>
          <p:nvPr/>
        </p:nvSpPr>
        <p:spPr>
          <a:xfrm>
            <a:off x="8739504" y="3792373"/>
            <a:ext cx="112274" cy="8089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141" name="橢圓 140"/>
          <p:cNvSpPr/>
          <p:nvPr/>
        </p:nvSpPr>
        <p:spPr>
          <a:xfrm>
            <a:off x="8953244" y="3850395"/>
            <a:ext cx="125820" cy="7769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80684" y="1590043"/>
            <a:ext cx="142397" cy="960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143" name="矩形 142"/>
          <p:cNvSpPr/>
          <p:nvPr/>
        </p:nvSpPr>
        <p:spPr>
          <a:xfrm>
            <a:off x="90724" y="4556906"/>
            <a:ext cx="121402" cy="1040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144" name="文字方塊 10"/>
          <p:cNvSpPr txBox="1"/>
          <p:nvPr/>
        </p:nvSpPr>
        <p:spPr>
          <a:xfrm>
            <a:off x="111718" y="4666383"/>
            <a:ext cx="211809" cy="9992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800" kern="100" dirty="0">
                <a:effectLst/>
                <a:ea typeface="新細明體"/>
                <a:cs typeface="Times New Roman"/>
              </a:rPr>
              <a:t>(4)</a:t>
            </a:r>
            <a:endParaRPr lang="zh-TW" sz="1200" kern="100" dirty="0">
              <a:effectLst/>
              <a:ea typeface="新細明體"/>
              <a:cs typeface="Times New Roman"/>
            </a:endParaRPr>
          </a:p>
        </p:txBody>
      </p:sp>
      <p:sp>
        <p:nvSpPr>
          <p:cNvPr id="145" name="文字方塊 11"/>
          <p:cNvSpPr txBox="1"/>
          <p:nvPr/>
        </p:nvSpPr>
        <p:spPr>
          <a:xfrm>
            <a:off x="117196" y="1699520"/>
            <a:ext cx="206332" cy="9992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800" kern="100" dirty="0">
                <a:effectLst/>
                <a:ea typeface="新細明體"/>
                <a:cs typeface="Times New Roman"/>
              </a:rPr>
              <a:t>(5)</a:t>
            </a:r>
            <a:endParaRPr lang="zh-TW" sz="1200" kern="100" dirty="0">
              <a:effectLst/>
              <a:ea typeface="新細明體"/>
              <a:cs typeface="Times New Roman"/>
            </a:endParaRPr>
          </a:p>
        </p:txBody>
      </p:sp>
      <p:sp>
        <p:nvSpPr>
          <p:cNvPr id="146" name="文字方塊 12"/>
          <p:cNvSpPr txBox="1"/>
          <p:nvPr/>
        </p:nvSpPr>
        <p:spPr>
          <a:xfrm>
            <a:off x="8953244" y="3599626"/>
            <a:ext cx="120886" cy="932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800" kern="100" dirty="0">
                <a:effectLst/>
                <a:ea typeface="新細明體"/>
                <a:cs typeface="Times New Roman"/>
              </a:rPr>
              <a:t>(6)</a:t>
            </a:r>
            <a:endParaRPr lang="zh-TW" sz="1200" kern="100" dirty="0">
              <a:effectLst/>
              <a:ea typeface="新細明體"/>
              <a:cs typeface="Times New Roman"/>
            </a:endParaRPr>
          </a:p>
        </p:txBody>
      </p:sp>
      <p:sp>
        <p:nvSpPr>
          <p:cNvPr id="147" name="文字方塊 13"/>
          <p:cNvSpPr txBox="1"/>
          <p:nvPr/>
        </p:nvSpPr>
        <p:spPr>
          <a:xfrm>
            <a:off x="8676456" y="3856859"/>
            <a:ext cx="175322" cy="82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800" kern="100" dirty="0">
                <a:effectLst/>
                <a:ea typeface="新細明體"/>
                <a:cs typeface="Times New Roman"/>
              </a:rPr>
              <a:t>(7)</a:t>
            </a:r>
            <a:endParaRPr lang="zh-TW" sz="1200" kern="100" dirty="0">
              <a:effectLst/>
              <a:ea typeface="新細明體"/>
              <a:cs typeface="Times New Roman"/>
            </a:endParaRPr>
          </a:p>
        </p:txBody>
      </p:sp>
      <p:sp>
        <p:nvSpPr>
          <p:cNvPr id="148" name="文字方塊 14"/>
          <p:cNvSpPr txBox="1"/>
          <p:nvPr/>
        </p:nvSpPr>
        <p:spPr>
          <a:xfrm>
            <a:off x="8953244" y="3939316"/>
            <a:ext cx="145928" cy="122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800" kern="100" dirty="0">
                <a:effectLst/>
                <a:ea typeface="新細明體"/>
                <a:cs typeface="Times New Roman"/>
              </a:rPr>
              <a:t>(8)</a:t>
            </a:r>
            <a:endParaRPr lang="zh-TW" sz="1200" kern="100" dirty="0">
              <a:effectLst/>
              <a:ea typeface="新細明體"/>
              <a:cs typeface="Times New Roman"/>
            </a:endParaRPr>
          </a:p>
        </p:txBody>
      </p:sp>
      <p:sp>
        <p:nvSpPr>
          <p:cNvPr id="149" name="文字方塊 15"/>
          <p:cNvSpPr txBox="1"/>
          <p:nvPr/>
        </p:nvSpPr>
        <p:spPr>
          <a:xfrm>
            <a:off x="4788024" y="3633907"/>
            <a:ext cx="211456" cy="11794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800" kern="100" dirty="0">
                <a:effectLst/>
                <a:ea typeface="新細明體"/>
                <a:cs typeface="Times New Roman"/>
              </a:rPr>
              <a:t>(14)</a:t>
            </a:r>
            <a:endParaRPr lang="zh-TW" sz="1200" kern="100" dirty="0">
              <a:effectLst/>
              <a:ea typeface="新細明體"/>
              <a:cs typeface="Times New Roman"/>
            </a:endParaRPr>
          </a:p>
        </p:txBody>
      </p:sp>
      <p:sp>
        <p:nvSpPr>
          <p:cNvPr id="150" name="文字方塊 16"/>
          <p:cNvSpPr txBox="1"/>
          <p:nvPr/>
        </p:nvSpPr>
        <p:spPr>
          <a:xfrm>
            <a:off x="4572000" y="3586814"/>
            <a:ext cx="225839" cy="9916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800" kern="100" dirty="0">
                <a:effectLst/>
                <a:ea typeface="新細明體"/>
                <a:cs typeface="Times New Roman"/>
              </a:rPr>
              <a:t>(13)</a:t>
            </a:r>
            <a:endParaRPr lang="zh-TW" sz="1200" kern="100" dirty="0">
              <a:effectLst/>
              <a:ea typeface="新細明體"/>
              <a:cs typeface="Times New Roman"/>
            </a:endParaRPr>
          </a:p>
        </p:txBody>
      </p:sp>
      <p:sp>
        <p:nvSpPr>
          <p:cNvPr id="151" name="文字方塊 17"/>
          <p:cNvSpPr txBox="1"/>
          <p:nvPr/>
        </p:nvSpPr>
        <p:spPr>
          <a:xfrm>
            <a:off x="3482438" y="3340679"/>
            <a:ext cx="173413" cy="13587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800" kern="100" dirty="0">
                <a:effectLst/>
                <a:ea typeface="新細明體"/>
                <a:cs typeface="Times New Roman"/>
              </a:rPr>
              <a:t>(15)</a:t>
            </a:r>
            <a:endParaRPr lang="zh-TW" sz="1200" kern="100" dirty="0">
              <a:effectLst/>
              <a:ea typeface="新細明體"/>
              <a:cs typeface="Times New Roman"/>
            </a:endParaRPr>
          </a:p>
        </p:txBody>
      </p:sp>
      <p:sp>
        <p:nvSpPr>
          <p:cNvPr id="152" name="文字方塊 18"/>
          <p:cNvSpPr txBox="1"/>
          <p:nvPr/>
        </p:nvSpPr>
        <p:spPr>
          <a:xfrm>
            <a:off x="3721714" y="3377076"/>
            <a:ext cx="182212" cy="1104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</a:pPr>
            <a:r>
              <a:rPr lang="en-US" sz="800" kern="100" dirty="0">
                <a:solidFill>
                  <a:schemeClr val="dk1"/>
                </a:solidFill>
                <a:effectLst/>
                <a:latin typeface="+mn-lt"/>
                <a:ea typeface="新細明體"/>
                <a:cs typeface="Times New Roman"/>
              </a:rPr>
              <a:t>(16)</a:t>
            </a:r>
            <a:endParaRPr lang="zh-TW" sz="800" kern="100" dirty="0">
              <a:solidFill>
                <a:schemeClr val="dk1"/>
              </a:solidFill>
              <a:effectLst/>
              <a:latin typeface="+mn-lt"/>
              <a:ea typeface="新細明體"/>
              <a:cs typeface="Times New Roman"/>
            </a:endParaRPr>
          </a:p>
        </p:txBody>
      </p:sp>
      <p:sp>
        <p:nvSpPr>
          <p:cNvPr id="81" name="流程圖: 接點 80"/>
          <p:cNvSpPr/>
          <p:nvPr/>
        </p:nvSpPr>
        <p:spPr>
          <a:xfrm>
            <a:off x="4499992" y="2650290"/>
            <a:ext cx="54220" cy="5374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82" name="文字方塊 55"/>
          <p:cNvSpPr txBox="1"/>
          <p:nvPr/>
        </p:nvSpPr>
        <p:spPr>
          <a:xfrm rot="547462">
            <a:off x="4471538" y="2647915"/>
            <a:ext cx="300082" cy="1786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00" dirty="0" smtClean="0"/>
              <a:t>24</a:t>
            </a:r>
            <a:endParaRPr lang="zh-TW" altLang="en-US" sz="900" dirty="0"/>
          </a:p>
        </p:txBody>
      </p:sp>
      <p:sp>
        <p:nvSpPr>
          <p:cNvPr id="83" name="矩形圖說文字 82"/>
          <p:cNvSpPr/>
          <p:nvPr/>
        </p:nvSpPr>
        <p:spPr>
          <a:xfrm rot="830510">
            <a:off x="3323669" y="3639701"/>
            <a:ext cx="641528" cy="214411"/>
          </a:xfrm>
          <a:prstGeom prst="wedgeRectCallout">
            <a:avLst>
              <a:gd name="adj1" fmla="val 63548"/>
              <a:gd name="adj2" fmla="val -206349"/>
            </a:avLst>
          </a:prstGeom>
          <a:ln w="12700">
            <a:solidFill>
              <a:srgbClr val="0000F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200" b="1" dirty="0" smtClean="0">
                <a:latin typeface="新細明體" pitchFamily="18" charset="-120"/>
                <a:ea typeface="新細明體" pitchFamily="18" charset="-120"/>
                <a:cs typeface="Times New Roman" panose="02020603050405020304" pitchFamily="18" charset="0"/>
              </a:rPr>
              <a:t>開挖處</a:t>
            </a:r>
          </a:p>
        </p:txBody>
      </p:sp>
      <p:sp>
        <p:nvSpPr>
          <p:cNvPr id="7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64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10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EF3C913-2471-4017-B4F4-9795FE2E7A12}"/>
              </a:ext>
            </a:extLst>
          </p:cNvPr>
          <p:cNvSpPr txBox="1"/>
          <p:nvPr/>
        </p:nvSpPr>
        <p:spPr>
          <a:xfrm>
            <a:off x="353024" y="908720"/>
            <a:ext cx="8467448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zh-TW" altLang="en-US" sz="25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F3C913-2471-4017-B4F4-9795FE2E7A12}"/>
              </a:ext>
            </a:extLst>
          </p:cNvPr>
          <p:cNvSpPr txBox="1"/>
          <p:nvPr/>
        </p:nvSpPr>
        <p:spPr>
          <a:xfrm>
            <a:off x="353024" y="777404"/>
            <a:ext cx="8467448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b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Wingdings" panose="05000000000000000000" pitchFamily="2" charset="2"/>
              <a:buChar char="l"/>
              <a:defRPr sz="240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en-US" altLang="zh-TW" sz="2500" dirty="0" smtClean="0"/>
          </a:p>
          <a:p>
            <a:pPr marL="633413" indent="-633413" algn="just" hangingPunct="0">
              <a:lnSpc>
                <a:spcPts val="3100"/>
              </a:lnSpc>
              <a:spcBef>
                <a:spcPts val="0"/>
              </a:spcBef>
              <a:spcAft>
                <a:spcPts val="300"/>
              </a:spcAft>
            </a:pPr>
            <a:endParaRPr lang="zh-TW" altLang="en-US" sz="2500" dirty="0"/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0D9A08BD-364B-461A-8906-EDAFAEF8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290" y="116632"/>
            <a:ext cx="8001709" cy="583407"/>
          </a:xfrm>
        </p:spPr>
        <p:txBody>
          <a:bodyPr/>
          <a:lstStyle/>
          <a:p>
            <a:r>
              <a:rPr lang="zh-TW" altLang="en-US" sz="3000" dirty="0">
                <a:latin typeface="標楷體" panose="03000509000000000000" pitchFamily="65" charset="-120"/>
              </a:rPr>
              <a:t>藍田路現場開挖、鑽孔位置圖</a:t>
            </a:r>
            <a:endParaRPr lang="en-US" altLang="zh-TW" sz="3000" dirty="0">
              <a:latin typeface="標楷體" panose="03000509000000000000" pitchFamily="65" charset="-120"/>
            </a:endParaRPr>
          </a:p>
        </p:txBody>
      </p:sp>
      <p:graphicFrame>
        <p:nvGraphicFramePr>
          <p:cNvPr id="27" name="物件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611937"/>
              </p:ext>
            </p:extLst>
          </p:nvPr>
        </p:nvGraphicFramePr>
        <p:xfrm>
          <a:off x="477592" y="4712171"/>
          <a:ext cx="8277225" cy="1597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工作表" r:id="rId3" imgW="8277143" imgH="1381050" progId="Excel.Sheet.12">
                  <p:embed/>
                </p:oleObj>
              </mc:Choice>
              <mc:Fallback>
                <p:oleObj name="工作表" r:id="rId3" imgW="8277143" imgH="13810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592" y="4712171"/>
                        <a:ext cx="8277225" cy="1597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群組 17"/>
          <p:cNvGrpSpPr/>
          <p:nvPr/>
        </p:nvGrpSpPr>
        <p:grpSpPr>
          <a:xfrm>
            <a:off x="35496" y="1144840"/>
            <a:ext cx="8943478" cy="3363417"/>
            <a:chOff x="35496" y="856808"/>
            <a:chExt cx="8943478" cy="3363417"/>
          </a:xfrm>
        </p:grpSpPr>
        <p:grpSp>
          <p:nvGrpSpPr>
            <p:cNvPr id="13" name="群組 12"/>
            <p:cNvGrpSpPr/>
            <p:nvPr/>
          </p:nvGrpSpPr>
          <p:grpSpPr>
            <a:xfrm>
              <a:off x="35496" y="856808"/>
              <a:ext cx="8943478" cy="3363417"/>
              <a:chOff x="179512" y="856808"/>
              <a:chExt cx="8943478" cy="3363417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4108567" y="2560759"/>
                <a:ext cx="650168" cy="2226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/>
              </a:p>
            </p:txBody>
          </p:sp>
          <p:sp>
            <p:nvSpPr>
              <p:cNvPr id="153" name="文字方塊 3"/>
              <p:cNvSpPr txBox="1"/>
              <p:nvPr/>
            </p:nvSpPr>
            <p:spPr>
              <a:xfrm>
                <a:off x="3635896" y="2852936"/>
                <a:ext cx="1652374" cy="26161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100" dirty="0"/>
                  <a:t>長</a:t>
                </a:r>
                <a:r>
                  <a:rPr lang="en-US" altLang="zh-TW" sz="1100" dirty="0"/>
                  <a:t>:10.8m </a:t>
                </a:r>
                <a:r>
                  <a:rPr lang="zh-TW" altLang="zh-TW" sz="11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寬</a:t>
                </a:r>
                <a:r>
                  <a:rPr lang="en-US" altLang="zh-TW" sz="11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</a:t>
                </a:r>
                <a:r>
                  <a:rPr lang="en-US" altLang="zh-TW" sz="11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2.3m</a:t>
                </a:r>
                <a:r>
                  <a:rPr lang="zh-TW" altLang="en-US" sz="11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TW" altLang="en-US" dirty="0" smtClean="0"/>
                  <a:t>深</a:t>
                </a:r>
                <a:r>
                  <a:rPr lang="en-US" altLang="zh-TW" dirty="0"/>
                  <a:t>5</a:t>
                </a:r>
                <a:r>
                  <a:rPr lang="zh-TW" altLang="en-US" dirty="0"/>
                  <a:t>米</a:t>
                </a:r>
                <a:endParaRPr lang="zh-TW" altLang="zh-TW" dirty="0">
                  <a:effectLst/>
                </a:endParaRPr>
              </a:p>
            </p:txBody>
          </p:sp>
          <p:sp>
            <p:nvSpPr>
              <p:cNvPr id="154" name="矩形圖說文字 153"/>
              <p:cNvSpPr/>
              <p:nvPr/>
            </p:nvSpPr>
            <p:spPr>
              <a:xfrm>
                <a:off x="3881082" y="3212976"/>
                <a:ext cx="851605" cy="276999"/>
              </a:xfrm>
              <a:prstGeom prst="wedgeRectCallout">
                <a:avLst>
                  <a:gd name="adj1" fmla="val 14552"/>
                  <a:gd name="adj2" fmla="val -172943"/>
                </a:avLst>
              </a:prstGeom>
              <a:ln w="12700">
                <a:solidFill>
                  <a:srgbClr val="0000FF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1200" b="1" dirty="0"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原</a:t>
                </a:r>
                <a:r>
                  <a:rPr lang="zh-TW" altLang="en-US" sz="1200" b="1" dirty="0" smtClean="0"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開挖處</a:t>
                </a:r>
              </a:p>
            </p:txBody>
          </p:sp>
          <p:sp>
            <p:nvSpPr>
              <p:cNvPr id="155" name="向右箭號 154"/>
              <p:cNvSpPr/>
              <p:nvPr/>
            </p:nvSpPr>
            <p:spPr>
              <a:xfrm>
                <a:off x="7721695" y="2626825"/>
                <a:ext cx="710412" cy="303830"/>
              </a:xfrm>
              <a:prstGeom prst="rightArrow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/>
              </a:p>
            </p:txBody>
          </p:sp>
          <p:sp>
            <p:nvSpPr>
              <p:cNvPr id="156" name="文字方塊 60"/>
              <p:cNvSpPr txBox="1"/>
              <p:nvPr/>
            </p:nvSpPr>
            <p:spPr>
              <a:xfrm>
                <a:off x="7326091" y="2984431"/>
                <a:ext cx="1424867" cy="26161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1100" dirty="0"/>
                  <a:t>益群橋</a:t>
                </a:r>
                <a:r>
                  <a:rPr lang="en-US" altLang="zh-TW" sz="1100" dirty="0"/>
                  <a:t>(</a:t>
                </a:r>
                <a:r>
                  <a:rPr lang="zh-TW" altLang="en-US" sz="1100" dirty="0"/>
                  <a:t>往石油焦站</a:t>
                </a:r>
                <a:r>
                  <a:rPr lang="en-US" altLang="zh-TW" sz="1100" dirty="0"/>
                  <a:t>)</a:t>
                </a:r>
              </a:p>
            </p:txBody>
          </p:sp>
          <p:sp>
            <p:nvSpPr>
              <p:cNvPr id="157" name="向右箭號 156"/>
              <p:cNvSpPr/>
              <p:nvPr/>
            </p:nvSpPr>
            <p:spPr>
              <a:xfrm rot="10800000">
                <a:off x="539552" y="2981153"/>
                <a:ext cx="618835" cy="303831"/>
              </a:xfrm>
              <a:prstGeom prst="rightArrow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/>
              </a:p>
            </p:txBody>
          </p:sp>
          <p:sp>
            <p:nvSpPr>
              <p:cNvPr id="158" name="文字方塊 62"/>
              <p:cNvSpPr txBox="1"/>
              <p:nvPr/>
            </p:nvSpPr>
            <p:spPr>
              <a:xfrm>
                <a:off x="179512" y="3311406"/>
                <a:ext cx="1681871" cy="26161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dirty="0"/>
                  <a:t>高雄大學</a:t>
                </a:r>
                <a:r>
                  <a:rPr lang="en-US" altLang="zh-TW" sz="1100" dirty="0" smtClean="0"/>
                  <a:t>(</a:t>
                </a:r>
                <a:r>
                  <a:rPr lang="zh-TW" altLang="en-US" sz="1100" dirty="0"/>
                  <a:t>往白米路閥箱</a:t>
                </a:r>
                <a:r>
                  <a:rPr lang="en-US" altLang="zh-TW" sz="1100" dirty="0"/>
                  <a:t>)</a:t>
                </a:r>
              </a:p>
            </p:txBody>
          </p:sp>
          <p:sp>
            <p:nvSpPr>
              <p:cNvPr id="177" name="文字方塊 57"/>
              <p:cNvSpPr txBox="1"/>
              <p:nvPr/>
            </p:nvSpPr>
            <p:spPr>
              <a:xfrm>
                <a:off x="6487373" y="2926984"/>
                <a:ext cx="748923" cy="26161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1100" dirty="0" smtClean="0"/>
                  <a:t>道路</a:t>
                </a:r>
                <a:r>
                  <a:rPr lang="zh-TW" altLang="en-US" sz="1100" dirty="0"/>
                  <a:t>鑽孔</a:t>
                </a:r>
              </a:p>
            </p:txBody>
          </p:sp>
          <p:sp>
            <p:nvSpPr>
              <p:cNvPr id="180" name="流程圖: 接點 179"/>
              <p:cNvSpPr/>
              <p:nvPr/>
            </p:nvSpPr>
            <p:spPr>
              <a:xfrm>
                <a:off x="6423896" y="2617862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81" name="文字方塊 47"/>
              <p:cNvSpPr txBox="1"/>
              <p:nvPr/>
            </p:nvSpPr>
            <p:spPr>
              <a:xfrm rot="547462">
                <a:off x="6258422" y="2721784"/>
                <a:ext cx="384721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800" b="1" dirty="0" smtClean="0"/>
                  <a:t>24</a:t>
                </a:r>
              </a:p>
              <a:p>
                <a:pPr algn="ctr"/>
                <a:r>
                  <a:rPr lang="zh-TW" altLang="en-US" sz="800" b="1" dirty="0"/>
                  <a:t>深</a:t>
                </a:r>
                <a:r>
                  <a:rPr lang="en-US" altLang="zh-TW" sz="800" b="1" dirty="0"/>
                  <a:t>10.7</a:t>
                </a:r>
                <a:r>
                  <a:rPr lang="zh-TW" altLang="en-US" sz="800" b="1" dirty="0" smtClean="0"/>
                  <a:t>米</a:t>
                </a:r>
                <a:endParaRPr lang="zh-TW" altLang="en-US" sz="800" b="1" dirty="0"/>
              </a:p>
            </p:txBody>
          </p:sp>
          <p:sp>
            <p:nvSpPr>
              <p:cNvPr id="182" name="流程圖: 接點 181"/>
              <p:cNvSpPr/>
              <p:nvPr/>
            </p:nvSpPr>
            <p:spPr>
              <a:xfrm>
                <a:off x="6721453" y="2554593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83" name="流程圖: 接點 182"/>
              <p:cNvSpPr/>
              <p:nvPr/>
            </p:nvSpPr>
            <p:spPr>
              <a:xfrm>
                <a:off x="7019010" y="2491324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84" name="流程圖: 接點 183"/>
              <p:cNvSpPr/>
              <p:nvPr/>
            </p:nvSpPr>
            <p:spPr>
              <a:xfrm>
                <a:off x="7326092" y="2439152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85" name="文字方塊 47"/>
              <p:cNvSpPr txBox="1"/>
              <p:nvPr/>
            </p:nvSpPr>
            <p:spPr>
              <a:xfrm rot="547462">
                <a:off x="6663968" y="2674844"/>
                <a:ext cx="10259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800" dirty="0" smtClean="0"/>
                  <a:t>25</a:t>
                </a:r>
                <a:endParaRPr lang="zh-TW" altLang="en-US" sz="800" dirty="0"/>
              </a:p>
            </p:txBody>
          </p:sp>
          <p:sp>
            <p:nvSpPr>
              <p:cNvPr id="186" name="文字方塊 47"/>
              <p:cNvSpPr txBox="1"/>
              <p:nvPr/>
            </p:nvSpPr>
            <p:spPr>
              <a:xfrm rot="547462">
                <a:off x="6976427" y="2587118"/>
                <a:ext cx="10259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800" dirty="0" smtClean="0"/>
                  <a:t>26</a:t>
                </a:r>
                <a:endParaRPr lang="zh-TW" altLang="en-US" sz="800" dirty="0"/>
              </a:p>
            </p:txBody>
          </p:sp>
          <p:sp>
            <p:nvSpPr>
              <p:cNvPr id="188" name="圓角矩形 187"/>
              <p:cNvSpPr/>
              <p:nvPr/>
            </p:nvSpPr>
            <p:spPr>
              <a:xfrm>
                <a:off x="1895314" y="1584296"/>
                <a:ext cx="1812590" cy="69257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60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21</a:t>
                </a:r>
                <a:r>
                  <a:rPr lang="zh-TW" altLang="zh-TW" sz="160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世紀大樓</a:t>
                </a:r>
                <a:endParaRPr lang="zh-TW" altLang="zh-TW" sz="1600">
                  <a:solidFill>
                    <a:sysClr val="windowText" lastClr="000000"/>
                  </a:solidFill>
                  <a:effectLst/>
                </a:endParaRPr>
              </a:p>
              <a:p>
                <a:pPr algn="l"/>
                <a:endParaRPr lang="zh-TW" altLang="en-US" sz="1100"/>
              </a:p>
            </p:txBody>
          </p:sp>
          <p:sp>
            <p:nvSpPr>
              <p:cNvPr id="190" name="文字方塊 50"/>
              <p:cNvSpPr txBox="1"/>
              <p:nvPr/>
            </p:nvSpPr>
            <p:spPr>
              <a:xfrm>
                <a:off x="4273792" y="4081726"/>
                <a:ext cx="346250" cy="1384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900" dirty="0"/>
                  <a:t>機車行</a:t>
                </a:r>
              </a:p>
            </p:txBody>
          </p:sp>
          <p:cxnSp>
            <p:nvCxnSpPr>
              <p:cNvPr id="9" name="直線接點 8"/>
              <p:cNvCxnSpPr/>
              <p:nvPr/>
            </p:nvCxnSpPr>
            <p:spPr>
              <a:xfrm>
                <a:off x="1396979" y="2344457"/>
                <a:ext cx="598032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 flipV="1">
                <a:off x="2286444" y="3188593"/>
                <a:ext cx="4892487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/>
              <p:nvPr/>
            </p:nvCxnSpPr>
            <p:spPr>
              <a:xfrm>
                <a:off x="1497303" y="4041135"/>
                <a:ext cx="5629578" cy="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/>
              <p:cNvCxnSpPr/>
              <p:nvPr/>
            </p:nvCxnSpPr>
            <p:spPr>
              <a:xfrm>
                <a:off x="2059540" y="2564118"/>
                <a:ext cx="4077586" cy="130747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>
                <a:off x="683568" y="912565"/>
                <a:ext cx="0" cy="14379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>
                <a:off x="1411015" y="912565"/>
                <a:ext cx="0" cy="143793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>
                <a:off x="7342100" y="912565"/>
                <a:ext cx="0" cy="143793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/>
              <p:cNvCxnSpPr/>
              <p:nvPr/>
            </p:nvCxnSpPr>
            <p:spPr>
              <a:xfrm>
                <a:off x="8388424" y="856808"/>
                <a:ext cx="0" cy="15787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字方塊 16"/>
              <p:cNvSpPr txBox="1"/>
              <p:nvPr/>
            </p:nvSpPr>
            <p:spPr>
              <a:xfrm>
                <a:off x="824642" y="924255"/>
                <a:ext cx="461665" cy="142899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dirty="0" smtClean="0"/>
                  <a:t>大學一街</a:t>
                </a:r>
                <a:endParaRPr lang="zh-TW" altLang="en-US" dirty="0"/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>
                <a:off x="7678140" y="931126"/>
                <a:ext cx="461665" cy="142899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dirty="0" smtClean="0"/>
                  <a:t>援中路</a:t>
                </a:r>
                <a:endParaRPr lang="zh-TW" altLang="en-US" dirty="0"/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 flipV="1">
                <a:off x="6102041" y="2391005"/>
                <a:ext cx="1530118" cy="30386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字方塊 47"/>
              <p:cNvSpPr txBox="1"/>
              <p:nvPr/>
            </p:nvSpPr>
            <p:spPr>
              <a:xfrm rot="547462">
                <a:off x="7174044" y="2584313"/>
                <a:ext cx="384721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800" b="1" dirty="0" smtClean="0"/>
                  <a:t>27</a:t>
                </a:r>
              </a:p>
              <a:p>
                <a:pPr algn="ctr"/>
                <a:r>
                  <a:rPr lang="zh-TW" altLang="en-US" sz="800" b="1" dirty="0"/>
                  <a:t>深</a:t>
                </a:r>
                <a:r>
                  <a:rPr lang="en-US" altLang="zh-TW" sz="800" b="1" dirty="0"/>
                  <a:t>10.7</a:t>
                </a:r>
                <a:r>
                  <a:rPr lang="zh-TW" altLang="en-US" sz="800" b="1" dirty="0"/>
                  <a:t>米</a:t>
                </a:r>
              </a:p>
            </p:txBody>
          </p:sp>
          <p:sp>
            <p:nvSpPr>
              <p:cNvPr id="85" name="流程圖: 接點 84"/>
              <p:cNvSpPr/>
              <p:nvPr/>
            </p:nvSpPr>
            <p:spPr>
              <a:xfrm>
                <a:off x="4898132" y="2629918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87" name="流程圖: 接點 86"/>
              <p:cNvSpPr/>
              <p:nvPr/>
            </p:nvSpPr>
            <p:spPr>
              <a:xfrm>
                <a:off x="5213598" y="2638061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88" name="流程圖: 接點 87"/>
              <p:cNvSpPr/>
              <p:nvPr/>
            </p:nvSpPr>
            <p:spPr>
              <a:xfrm>
                <a:off x="5360278" y="2647323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89" name="流程圖: 接點 88"/>
              <p:cNvSpPr/>
              <p:nvPr/>
            </p:nvSpPr>
            <p:spPr>
              <a:xfrm>
                <a:off x="5489436" y="2648632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流程圖: 接點 89"/>
              <p:cNvSpPr/>
              <p:nvPr/>
            </p:nvSpPr>
            <p:spPr>
              <a:xfrm>
                <a:off x="5633452" y="2648632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流程圖: 接點 90"/>
              <p:cNvSpPr/>
              <p:nvPr/>
            </p:nvSpPr>
            <p:spPr>
              <a:xfrm>
                <a:off x="5777468" y="2658680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流程圖: 接點 91"/>
              <p:cNvSpPr/>
              <p:nvPr/>
            </p:nvSpPr>
            <p:spPr>
              <a:xfrm>
                <a:off x="5903696" y="2658680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流程圖: 接點 93"/>
              <p:cNvSpPr/>
              <p:nvPr/>
            </p:nvSpPr>
            <p:spPr>
              <a:xfrm>
                <a:off x="5055101" y="2633346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95" name="文字方塊 47"/>
              <p:cNvSpPr txBox="1"/>
              <p:nvPr/>
            </p:nvSpPr>
            <p:spPr>
              <a:xfrm rot="547462">
                <a:off x="5887393" y="2779731"/>
                <a:ext cx="256481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800" b="1" dirty="0" smtClean="0"/>
                  <a:t>1</a:t>
                </a:r>
              </a:p>
              <a:p>
                <a:pPr algn="ctr"/>
                <a:r>
                  <a:rPr lang="zh-TW" altLang="en-US" sz="800" b="1" dirty="0" smtClean="0"/>
                  <a:t>深</a:t>
                </a:r>
                <a:r>
                  <a:rPr lang="en-US" altLang="zh-TW" sz="800" b="1" dirty="0"/>
                  <a:t>5</a:t>
                </a:r>
                <a:r>
                  <a:rPr lang="zh-TW" altLang="en-US" sz="800" b="1" dirty="0" smtClean="0"/>
                  <a:t>米</a:t>
                </a:r>
                <a:endParaRPr lang="zh-TW" altLang="en-US" sz="800" b="1" dirty="0"/>
              </a:p>
            </p:txBody>
          </p:sp>
          <p:sp>
            <p:nvSpPr>
              <p:cNvPr id="96" name="文字方塊 47"/>
              <p:cNvSpPr txBox="1"/>
              <p:nvPr/>
            </p:nvSpPr>
            <p:spPr>
              <a:xfrm rot="547462">
                <a:off x="4889059" y="2718553"/>
                <a:ext cx="131305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800" dirty="0" smtClean="0"/>
                  <a:t>9</a:t>
                </a:r>
                <a:r>
                  <a:rPr lang="zh-TW" altLang="en-US" sz="800" dirty="0" smtClean="0"/>
                  <a:t>      </a:t>
                </a:r>
                <a:endParaRPr lang="en-US" altLang="zh-TW" sz="800" dirty="0" smtClean="0"/>
              </a:p>
            </p:txBody>
          </p:sp>
          <p:cxnSp>
            <p:nvCxnSpPr>
              <p:cNvPr id="33" name="直線接點 32"/>
              <p:cNvCxnSpPr>
                <a:stCxn id="71" idx="2"/>
              </p:cNvCxnSpPr>
              <p:nvPr/>
            </p:nvCxnSpPr>
            <p:spPr>
              <a:xfrm>
                <a:off x="1458998" y="2527488"/>
                <a:ext cx="600542" cy="26872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矩形圖說文字 100"/>
              <p:cNvSpPr/>
              <p:nvPr/>
            </p:nvSpPr>
            <p:spPr>
              <a:xfrm>
                <a:off x="4932040" y="3140968"/>
                <a:ext cx="1911556" cy="276999"/>
              </a:xfrm>
              <a:prstGeom prst="wedgeRectCallout">
                <a:avLst>
                  <a:gd name="adj1" fmla="val -17134"/>
                  <a:gd name="adj2" fmla="val -171568"/>
                </a:avLst>
              </a:prstGeom>
              <a:ln w="12700">
                <a:solidFill>
                  <a:srgbClr val="0000FF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1200" b="1" dirty="0">
                    <a:solidFill>
                      <a:srgbClr val="FF0000"/>
                    </a:solidFill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試壓</a:t>
                </a:r>
                <a:r>
                  <a:rPr lang="zh-TW" altLang="en-US" sz="1200" b="1" dirty="0" smtClean="0">
                    <a:solidFill>
                      <a:srgbClr val="FF0000"/>
                    </a:solidFill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段一：開挖盲封試壓</a:t>
                </a:r>
              </a:p>
            </p:txBody>
          </p:sp>
          <p:sp>
            <p:nvSpPr>
              <p:cNvPr id="102" name="矩形圖說文字 101"/>
              <p:cNvSpPr/>
              <p:nvPr/>
            </p:nvSpPr>
            <p:spPr>
              <a:xfrm>
                <a:off x="1835696" y="3068960"/>
                <a:ext cx="1872208" cy="276999"/>
              </a:xfrm>
              <a:prstGeom prst="wedgeRectCallout">
                <a:avLst>
                  <a:gd name="adj1" fmla="val -14022"/>
                  <a:gd name="adj2" fmla="val -218712"/>
                </a:avLst>
              </a:prstGeom>
              <a:ln w="12700">
                <a:solidFill>
                  <a:srgbClr val="0000FF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1200" b="1" dirty="0">
                    <a:solidFill>
                      <a:srgbClr val="FF0000"/>
                    </a:solidFill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試壓</a:t>
                </a:r>
                <a:r>
                  <a:rPr lang="zh-TW" altLang="en-US" sz="1200" b="1" dirty="0" smtClean="0">
                    <a:solidFill>
                      <a:srgbClr val="FF0000"/>
                    </a:solidFill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段二：</a:t>
                </a:r>
                <a:r>
                  <a:rPr lang="zh-TW" altLang="en-US" sz="1200" b="1" dirty="0">
                    <a:solidFill>
                      <a:srgbClr val="FF0000"/>
                    </a:solidFill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開挖盲封試壓</a:t>
                </a:r>
              </a:p>
            </p:txBody>
          </p:sp>
          <p:cxnSp>
            <p:nvCxnSpPr>
              <p:cNvPr id="37" name="直線接點 36"/>
              <p:cNvCxnSpPr/>
              <p:nvPr/>
            </p:nvCxnSpPr>
            <p:spPr>
              <a:xfrm>
                <a:off x="7630690" y="2391005"/>
                <a:ext cx="1183013" cy="173113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/>
              <p:cNvCxnSpPr/>
              <p:nvPr/>
            </p:nvCxnSpPr>
            <p:spPr>
              <a:xfrm>
                <a:off x="718048" y="2426476"/>
                <a:ext cx="5443726" cy="153286"/>
              </a:xfrm>
              <a:prstGeom prst="line">
                <a:avLst/>
              </a:prstGeom>
              <a:ln w="158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>
                <a:off x="6137126" y="2569198"/>
                <a:ext cx="440949" cy="182131"/>
              </a:xfrm>
              <a:prstGeom prst="line">
                <a:avLst/>
              </a:prstGeom>
              <a:ln w="158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6578075" y="2540521"/>
                <a:ext cx="1062663" cy="210808"/>
              </a:xfrm>
              <a:prstGeom prst="line">
                <a:avLst/>
              </a:prstGeom>
              <a:ln w="158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622756" y="2196383"/>
                <a:ext cx="116410" cy="358210"/>
              </a:xfrm>
              <a:prstGeom prst="line">
                <a:avLst/>
              </a:prstGeom>
              <a:ln w="158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/>
              <p:nvPr/>
            </p:nvCxnSpPr>
            <p:spPr>
              <a:xfrm>
                <a:off x="7731546" y="2205906"/>
                <a:ext cx="190672" cy="0"/>
              </a:xfrm>
              <a:prstGeom prst="line">
                <a:avLst/>
              </a:prstGeom>
              <a:ln w="158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7922218" y="2204293"/>
                <a:ext cx="610222" cy="189139"/>
              </a:xfrm>
              <a:prstGeom prst="line">
                <a:avLst/>
              </a:prstGeom>
              <a:ln w="158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矩形圖說文字 130"/>
              <p:cNvSpPr/>
              <p:nvPr/>
            </p:nvSpPr>
            <p:spPr>
              <a:xfrm>
                <a:off x="8271385" y="3433842"/>
                <a:ext cx="851605" cy="276999"/>
              </a:xfrm>
              <a:prstGeom prst="wedgeRectCallout">
                <a:avLst>
                  <a:gd name="adj1" fmla="val 4486"/>
                  <a:gd name="adj2" fmla="val -355531"/>
                </a:avLst>
              </a:prstGeom>
              <a:ln w="12700">
                <a:solidFill>
                  <a:srgbClr val="0000FF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1200" b="1" dirty="0">
                    <a:solidFill>
                      <a:srgbClr val="FF0000"/>
                    </a:solidFill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中油</a:t>
                </a:r>
                <a:r>
                  <a:rPr lang="en-US" altLang="zh-TW" sz="1200" b="1" dirty="0">
                    <a:solidFill>
                      <a:srgbClr val="FF0000"/>
                    </a:solidFill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NG</a:t>
                </a:r>
                <a:r>
                  <a:rPr lang="zh-TW" altLang="en-US" sz="1200" b="1" dirty="0">
                    <a:solidFill>
                      <a:srgbClr val="FF0000"/>
                    </a:solidFill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管</a:t>
                </a:r>
                <a:endParaRPr lang="zh-TW" altLang="en-US" sz="1200" b="1" dirty="0" smtClean="0">
                  <a:solidFill>
                    <a:srgbClr val="FF0000"/>
                  </a:solidFill>
                  <a:latin typeface="新細明體" pitchFamily="18" charset="-120"/>
                  <a:ea typeface="新細明體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矩形圖說文字 132"/>
              <p:cNvSpPr/>
              <p:nvPr/>
            </p:nvSpPr>
            <p:spPr>
              <a:xfrm>
                <a:off x="8388424" y="1258290"/>
                <a:ext cx="734566" cy="461665"/>
              </a:xfrm>
              <a:prstGeom prst="wedgeRectCallout">
                <a:avLst>
                  <a:gd name="adj1" fmla="val -64079"/>
                  <a:gd name="adj2" fmla="val 181584"/>
                </a:avLst>
              </a:prstGeom>
              <a:ln w="12700">
                <a:solidFill>
                  <a:srgbClr val="0000FF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TW" altLang="en-US" sz="1200" b="1" dirty="0" smtClean="0">
                    <a:solidFill>
                      <a:srgbClr val="FFC000"/>
                    </a:solidFill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台電高壓電管</a:t>
                </a: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6104153" y="2636912"/>
                <a:ext cx="111939" cy="1013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TW" altLang="en-US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矩形圖說文字 67"/>
              <p:cNvSpPr/>
              <p:nvPr/>
            </p:nvSpPr>
            <p:spPr>
              <a:xfrm>
                <a:off x="3995936" y="1772816"/>
                <a:ext cx="1013778" cy="461665"/>
              </a:xfrm>
              <a:prstGeom prst="wedgeRectCallout">
                <a:avLst>
                  <a:gd name="adj1" fmla="val -368972"/>
                  <a:gd name="adj2" fmla="val 103367"/>
                </a:avLst>
              </a:prstGeom>
              <a:ln w="12700">
                <a:solidFill>
                  <a:srgbClr val="0000FF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9pPr>
              </a:lstStyle>
              <a:p>
                <a:pPr algn="ctr"/>
                <a:endParaRPr lang="en-US" altLang="zh-TW" sz="1200" b="1" dirty="0" smtClean="0">
                  <a:latin typeface="新細明體" pitchFamily="18" charset="-120"/>
                  <a:ea typeface="新細明體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zh-TW" altLang="en-US" sz="1200" b="1" dirty="0" smtClean="0">
                  <a:latin typeface="新細明體" pitchFamily="18" charset="-120"/>
                  <a:ea typeface="新細明體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圖說文字 68"/>
              <p:cNvSpPr/>
              <p:nvPr/>
            </p:nvSpPr>
            <p:spPr>
              <a:xfrm>
                <a:off x="3995936" y="1776334"/>
                <a:ext cx="1013778" cy="461665"/>
              </a:xfrm>
              <a:prstGeom prst="wedgeRectCallout">
                <a:avLst>
                  <a:gd name="adj1" fmla="val 152667"/>
                  <a:gd name="adj2" fmla="val 119964"/>
                </a:avLst>
              </a:prstGeom>
              <a:ln w="12700">
                <a:solidFill>
                  <a:srgbClr val="0000FF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9pPr>
              </a:lstStyle>
              <a:p>
                <a:pPr algn="ctr"/>
                <a:r>
                  <a:rPr lang="zh-TW" altLang="en-US" sz="1200" b="1" dirty="0" smtClean="0">
                    <a:solidFill>
                      <a:srgbClr val="FF0000"/>
                    </a:solidFill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擬新開挖</a:t>
                </a:r>
                <a:endParaRPr lang="en-US" altLang="zh-TW" sz="1200" b="1" dirty="0" smtClean="0">
                  <a:solidFill>
                    <a:srgbClr val="FF0000"/>
                  </a:solidFill>
                  <a:latin typeface="新細明體" pitchFamily="18" charset="-120"/>
                  <a:ea typeface="新細明體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TW" altLang="en-US" sz="1200" b="1" dirty="0" smtClean="0">
                    <a:solidFill>
                      <a:srgbClr val="FF0000"/>
                    </a:solidFill>
                    <a:latin typeface="新細明體" pitchFamily="18" charset="-120"/>
                    <a:ea typeface="新細明體" pitchFamily="18" charset="-120"/>
                    <a:cs typeface="Times New Roman" panose="02020603050405020304" pitchFamily="18" charset="0"/>
                  </a:rPr>
                  <a:t>盲封處</a:t>
                </a:r>
              </a:p>
            </p:txBody>
          </p:sp>
          <p:sp>
            <p:nvSpPr>
              <p:cNvPr id="71" name="流程圖: 接點 70"/>
              <p:cNvSpPr/>
              <p:nvPr/>
            </p:nvSpPr>
            <p:spPr>
              <a:xfrm>
                <a:off x="1458998" y="2500616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文字方塊 47"/>
              <p:cNvSpPr txBox="1"/>
              <p:nvPr/>
            </p:nvSpPr>
            <p:spPr>
              <a:xfrm rot="547462">
                <a:off x="1317767" y="2589716"/>
                <a:ext cx="359073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800" b="1" dirty="0" smtClean="0"/>
                  <a:t>28</a:t>
                </a:r>
              </a:p>
              <a:p>
                <a:pPr algn="ctr"/>
                <a:r>
                  <a:rPr lang="zh-TW" altLang="en-US" sz="800" b="1" dirty="0" smtClean="0"/>
                  <a:t>深約</a:t>
                </a:r>
                <a:r>
                  <a:rPr lang="en-US" altLang="zh-TW" sz="800" b="1" dirty="0" smtClean="0"/>
                  <a:t>2</a:t>
                </a:r>
                <a:r>
                  <a:rPr lang="zh-TW" altLang="en-US" sz="800" b="1" dirty="0" smtClean="0"/>
                  <a:t>米</a:t>
                </a:r>
                <a:endParaRPr lang="zh-TW" altLang="en-US" sz="800" b="1" dirty="0"/>
              </a:p>
            </p:txBody>
          </p:sp>
          <p:cxnSp>
            <p:nvCxnSpPr>
              <p:cNvPr id="81" name="直線接點 80"/>
              <p:cNvCxnSpPr>
                <a:stCxn id="97" idx="2"/>
                <a:endCxn id="71" idx="2"/>
              </p:cNvCxnSpPr>
              <p:nvPr/>
            </p:nvCxnSpPr>
            <p:spPr>
              <a:xfrm flipV="1">
                <a:off x="629348" y="2527488"/>
                <a:ext cx="829650" cy="75577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流程圖: 接點 83"/>
              <p:cNvSpPr/>
              <p:nvPr/>
            </p:nvSpPr>
            <p:spPr>
              <a:xfrm>
                <a:off x="1043944" y="2542326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文字方塊 47"/>
              <p:cNvSpPr txBox="1"/>
              <p:nvPr/>
            </p:nvSpPr>
            <p:spPr>
              <a:xfrm rot="547462">
                <a:off x="1020905" y="2642741"/>
                <a:ext cx="10259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800" dirty="0" smtClean="0"/>
                  <a:t>29</a:t>
                </a:r>
                <a:endParaRPr lang="zh-TW" altLang="en-US" sz="800" dirty="0"/>
              </a:p>
            </p:txBody>
          </p:sp>
          <p:sp>
            <p:nvSpPr>
              <p:cNvPr id="97" name="流程圖: 接點 96"/>
              <p:cNvSpPr/>
              <p:nvPr/>
            </p:nvSpPr>
            <p:spPr>
              <a:xfrm>
                <a:off x="629348" y="2576193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文字方塊 47"/>
              <p:cNvSpPr txBox="1"/>
              <p:nvPr/>
            </p:nvSpPr>
            <p:spPr>
              <a:xfrm rot="547462">
                <a:off x="591959" y="2676608"/>
                <a:ext cx="10259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800" dirty="0" smtClean="0"/>
                  <a:t>30</a:t>
                </a:r>
                <a:endParaRPr lang="zh-TW" altLang="en-US" sz="800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481370" y="3959345"/>
                <a:ext cx="90630" cy="7214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TW" altLang="en-US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249827" y="2276872"/>
                <a:ext cx="90630" cy="7214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TW" altLang="en-US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4393262" y="2386284"/>
                <a:ext cx="89467" cy="9522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zh-TW" altLang="en-US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流程圖: 接點 116"/>
              <p:cNvSpPr/>
              <p:nvPr/>
            </p:nvSpPr>
            <p:spPr>
              <a:xfrm>
                <a:off x="6046048" y="2667056"/>
                <a:ext cx="54220" cy="5374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TW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文字方塊 57"/>
              <p:cNvSpPr txBox="1"/>
              <p:nvPr/>
            </p:nvSpPr>
            <p:spPr>
              <a:xfrm>
                <a:off x="708807" y="2795895"/>
                <a:ext cx="697627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1000" dirty="0" smtClean="0"/>
                  <a:t>道路</a:t>
                </a:r>
                <a:r>
                  <a:rPr lang="zh-TW" altLang="en-US" sz="1000" dirty="0"/>
                  <a:t>鑽孔</a:t>
                </a:r>
              </a:p>
            </p:txBody>
          </p:sp>
          <p:cxnSp>
            <p:nvCxnSpPr>
              <p:cNvPr id="7" name="直線單箭頭接點 6"/>
              <p:cNvCxnSpPr/>
              <p:nvPr/>
            </p:nvCxnSpPr>
            <p:spPr>
              <a:xfrm>
                <a:off x="561315" y="3706644"/>
                <a:ext cx="4010685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78"/>
              <p:cNvCxnSpPr/>
              <p:nvPr/>
            </p:nvCxnSpPr>
            <p:spPr>
              <a:xfrm flipV="1">
                <a:off x="4644008" y="3706644"/>
                <a:ext cx="2742491" cy="467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字方塊 11"/>
              <p:cNvSpPr txBox="1"/>
              <p:nvPr/>
            </p:nvSpPr>
            <p:spPr>
              <a:xfrm>
                <a:off x="1910116" y="3614827"/>
                <a:ext cx="93369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000" dirty="0"/>
                  <a:t>距離</a:t>
                </a:r>
                <a:r>
                  <a:rPr lang="zh-TW" altLang="en-US" sz="1000" dirty="0" smtClean="0"/>
                  <a:t>約</a:t>
                </a:r>
                <a:r>
                  <a:rPr lang="en-US" altLang="zh-TW" sz="1000" dirty="0" smtClean="0"/>
                  <a:t>115</a:t>
                </a:r>
                <a:r>
                  <a:rPr lang="zh-TW" altLang="en-US" sz="1000" dirty="0" smtClean="0"/>
                  <a:t>米</a:t>
                </a:r>
                <a:endParaRPr lang="zh-TW" altLang="en-US" sz="1000" dirty="0"/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5582524" y="3594731"/>
                <a:ext cx="933692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000" dirty="0"/>
                  <a:t>距離</a:t>
                </a:r>
                <a:r>
                  <a:rPr lang="zh-TW" altLang="en-US" sz="1000" dirty="0" smtClean="0"/>
                  <a:t>約</a:t>
                </a:r>
                <a:r>
                  <a:rPr lang="en-US" altLang="zh-TW" sz="1000" dirty="0" smtClean="0"/>
                  <a:t>74</a:t>
                </a:r>
                <a:r>
                  <a:rPr lang="zh-TW" altLang="en-US" sz="1000" dirty="0" smtClean="0"/>
                  <a:t>米</a:t>
                </a:r>
                <a:endParaRPr lang="zh-TW" altLang="en-US" sz="1000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377430" y="2537329"/>
              <a:ext cx="111939" cy="1013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zh-TW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接點 15"/>
            <p:cNvCxnSpPr/>
            <p:nvPr/>
          </p:nvCxnSpPr>
          <p:spPr>
            <a:xfrm flipV="1">
              <a:off x="233414" y="2353510"/>
              <a:ext cx="308128" cy="87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65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117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>
            <a:extLst>
              <a:ext uri="{FF2B5EF4-FFF2-40B4-BE49-F238E27FC236}">
                <a16:creationId xmlns:a16="http://schemas.microsoft.com/office/drawing/2014/main" id="{0D9A08BD-364B-461A-8906-EDAFAEF8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6632"/>
            <a:ext cx="7956376" cy="583407"/>
          </a:xfrm>
        </p:spPr>
        <p:txBody>
          <a:bodyPr/>
          <a:lstStyle/>
          <a:p>
            <a:pPr marL="538163" indent="-538163">
              <a:spcAft>
                <a:spcPts val="1200"/>
              </a:spcAft>
            </a:pPr>
            <a:r>
              <a:rPr lang="zh-TW" altLang="en-US" sz="3000" b="1" dirty="0" smtClean="0">
                <a:latin typeface="標楷體" panose="03000509000000000000" pitchFamily="65" charset="-120"/>
              </a:rPr>
              <a:t>四</a:t>
            </a:r>
            <a:r>
              <a:rPr lang="en-US" altLang="zh-TW" sz="3000" b="1" dirty="0" smtClean="0">
                <a:latin typeface="標楷體" panose="03000509000000000000" pitchFamily="65" charset="-120"/>
              </a:rPr>
              <a:t>.</a:t>
            </a:r>
            <a:r>
              <a:rPr lang="zh-TW" altLang="en-US" sz="3000" b="1" dirty="0">
                <a:latin typeface="標楷體" panose="03000509000000000000" pitchFamily="65" charset="-120"/>
              </a:rPr>
              <a:t>現場管線開挖及管線洩漏檢測工作</a:t>
            </a:r>
            <a:endParaRPr lang="en-US" altLang="zh-TW" sz="3000" b="1" dirty="0">
              <a:latin typeface="標楷體" panose="03000509000000000000" pitchFamily="65" charset="-120"/>
            </a:endParaRPr>
          </a:p>
        </p:txBody>
      </p:sp>
      <p:pic>
        <p:nvPicPr>
          <p:cNvPr id="6" name="圖片 5"/>
          <p:cNvPicPr/>
          <p:nvPr/>
        </p:nvPicPr>
        <p:blipFill rotWithShape="1">
          <a:blip r:embed="rId2"/>
          <a:srcRect l="9855" t="14825" r="23737" b="4043"/>
          <a:stretch/>
        </p:blipFill>
        <p:spPr bwMode="auto">
          <a:xfrm>
            <a:off x="32943" y="1287140"/>
            <a:ext cx="9076551" cy="51661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707904" y="1300698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</a:rPr>
              <a:t>石油焦站壓力曲線圖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66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06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432919"/>
              </p:ext>
            </p:extLst>
          </p:nvPr>
        </p:nvGraphicFramePr>
        <p:xfrm>
          <a:off x="179511" y="908720"/>
          <a:ext cx="8568953" cy="511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0D9A08BD-364B-461A-8906-EDAFAEF8003F}"/>
              </a:ext>
            </a:extLst>
          </p:cNvPr>
          <p:cNvSpPr txBox="1">
            <a:spLocks/>
          </p:cNvSpPr>
          <p:nvPr/>
        </p:nvSpPr>
        <p:spPr>
          <a:xfrm>
            <a:off x="4716016" y="897705"/>
            <a:ext cx="3384376" cy="4393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</a:rPr>
              <a:t>藍田路管線水壓測試曲線圖</a:t>
            </a:r>
            <a:endParaRPr lang="en-US" altLang="zh-TW" sz="2000" b="1" dirty="0">
              <a:solidFill>
                <a:srgbClr val="0000FF"/>
              </a:solidFill>
              <a:latin typeface="標楷體" pitchFamily="65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D9A08BD-364B-461A-8906-EDAFAEF8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116632"/>
            <a:ext cx="8028384" cy="583407"/>
          </a:xfrm>
        </p:spPr>
        <p:txBody>
          <a:bodyPr/>
          <a:lstStyle/>
          <a:p>
            <a:pPr marL="628650" indent="-628650" hangingPunct="0">
              <a:spcAft>
                <a:spcPts val="1200"/>
              </a:spcAft>
            </a:pPr>
            <a:r>
              <a:rPr lang="en-US" altLang="zh-TW" sz="2700" b="1" dirty="0" smtClean="0">
                <a:latin typeface="標楷體" panose="03000509000000000000" pitchFamily="65" charset="-120"/>
              </a:rPr>
              <a:t>16</a:t>
            </a:r>
            <a:r>
              <a:rPr lang="zh-TW" altLang="zh-TW" sz="2700" b="1" dirty="0">
                <a:latin typeface="標楷體" pitchFamily="65" charset="-120"/>
              </a:rPr>
              <a:t>吋高南總管藍田路段管線開挖</a:t>
            </a:r>
            <a:r>
              <a:rPr lang="zh-TW" altLang="zh-TW" sz="2700" b="1" dirty="0" smtClean="0">
                <a:latin typeface="標楷體" pitchFamily="65" charset="-120"/>
              </a:rPr>
              <a:t>檢測</a:t>
            </a:r>
            <a:r>
              <a:rPr lang="zh-TW" altLang="en-US" sz="2700" b="1" dirty="0" smtClean="0">
                <a:latin typeface="標楷體" pitchFamily="65" charset="-120"/>
              </a:rPr>
              <a:t>進度報告</a:t>
            </a:r>
            <a:r>
              <a:rPr lang="en-US" altLang="zh-TW" sz="2700" b="1" dirty="0">
                <a:latin typeface="標楷體" pitchFamily="65" charset="-120"/>
              </a:rPr>
              <a:t>(</a:t>
            </a:r>
            <a:r>
              <a:rPr lang="zh-TW" altLang="en-US" sz="2700" b="1" dirty="0">
                <a:latin typeface="標楷體" pitchFamily="65" charset="-120"/>
              </a:rPr>
              <a:t>續</a:t>
            </a:r>
            <a:r>
              <a:rPr lang="en-US" altLang="zh-TW" sz="2700" b="1" dirty="0">
                <a:latin typeface="標楷體" pitchFamily="65" charset="-120"/>
              </a:rPr>
              <a:t>)</a:t>
            </a: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00863" y="6408738"/>
            <a:ext cx="2135187" cy="476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67</a:t>
            </a:fld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870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壹</a:t>
            </a:r>
            <a:r>
              <a:rPr lang="zh-TW" altLang="zh-TW" dirty="0" smtClean="0"/>
              <a:t>、</a:t>
            </a:r>
            <a:r>
              <a:rPr lang="zh-TW" altLang="zh-TW" dirty="0"/>
              <a:t>事業單位之基本資料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3662"/>
            <a:ext cx="8229600" cy="5073650"/>
          </a:xfrm>
        </p:spPr>
        <p:txBody>
          <a:bodyPr/>
          <a:lstStyle/>
          <a:p>
            <a:pPr marL="0" lvl="0" indent="0">
              <a:buNone/>
            </a:pPr>
            <a:r>
              <a:rPr lang="zh-TW" altLang="en-US" dirty="0">
                <a:solidFill>
                  <a:schemeClr val="accent2"/>
                </a:solidFill>
              </a:rPr>
              <a:t>一</a:t>
            </a:r>
            <a:r>
              <a:rPr lang="zh-TW" altLang="zh-TW" dirty="0">
                <a:solidFill>
                  <a:schemeClr val="accent2"/>
                </a:solidFill>
              </a:rPr>
              <a:t>、</a:t>
            </a:r>
            <a:r>
              <a:rPr lang="zh-TW" altLang="zh-TW" dirty="0" smtClean="0">
                <a:solidFill>
                  <a:schemeClr val="accent2"/>
                </a:solidFill>
              </a:rPr>
              <a:t>設</a:t>
            </a:r>
            <a:r>
              <a:rPr lang="zh-TW" altLang="zh-TW" dirty="0">
                <a:solidFill>
                  <a:schemeClr val="accent2"/>
                </a:solidFill>
              </a:rPr>
              <a:t>廠及管線設置</a:t>
            </a:r>
            <a:r>
              <a:rPr lang="zh-TW" altLang="zh-TW" dirty="0" smtClean="0">
                <a:solidFill>
                  <a:schemeClr val="accent2"/>
                </a:solidFill>
              </a:rPr>
              <a:t>歷程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1.</a:t>
            </a:r>
            <a:r>
              <a:rPr lang="zh-TW" altLang="en-US" dirty="0">
                <a:solidFill>
                  <a:schemeClr val="accent2"/>
                </a:solidFill>
              </a:rPr>
              <a:t>本中心</a:t>
            </a:r>
            <a:r>
              <a:rPr lang="zh-TW" altLang="en-US" dirty="0">
                <a:solidFill>
                  <a:srgbClr val="FF0000"/>
                </a:solidFill>
              </a:rPr>
              <a:t>成立於</a:t>
            </a:r>
            <a:r>
              <a:rPr lang="en-US" altLang="zh-TW" dirty="0">
                <a:solidFill>
                  <a:srgbClr val="FF0000"/>
                </a:solidFill>
              </a:rPr>
              <a:t>84</a:t>
            </a:r>
            <a:r>
              <a:rPr lang="zh-TW" altLang="en-US" dirty="0">
                <a:solidFill>
                  <a:srgbClr val="FF0000"/>
                </a:solidFill>
              </a:rPr>
              <a:t>年</a:t>
            </a:r>
            <a:r>
              <a:rPr lang="en-US" altLang="zh-TW" dirty="0">
                <a:solidFill>
                  <a:srgbClr val="FF0000"/>
                </a:solidFill>
              </a:rPr>
              <a:t>7</a:t>
            </a:r>
            <a:r>
              <a:rPr lang="zh-TW" altLang="en-US" dirty="0">
                <a:solidFill>
                  <a:srgbClr val="FF0000"/>
                </a:solidFill>
              </a:rPr>
              <a:t>月名稱供氣課</a:t>
            </a:r>
            <a:r>
              <a:rPr lang="zh-TW" altLang="en-US" dirty="0">
                <a:solidFill>
                  <a:schemeClr val="accent2"/>
                </a:solidFill>
              </a:rPr>
              <a:t>，</a:t>
            </a:r>
            <a:r>
              <a:rPr lang="en-US" altLang="zh-TW" dirty="0">
                <a:solidFill>
                  <a:schemeClr val="accent2"/>
                </a:solidFill>
              </a:rPr>
              <a:t>88</a:t>
            </a:r>
            <a:r>
              <a:rPr lang="zh-TW" altLang="en-US" dirty="0" smtClean="0">
                <a:solidFill>
                  <a:schemeClr val="accent2"/>
                </a:solidFill>
              </a:rPr>
              <a:t>年</a:t>
            </a:r>
            <a:r>
              <a:rPr lang="en-US" altLang="zh-TW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>
                <a:solidFill>
                  <a:schemeClr val="accent2"/>
                </a:solidFill>
              </a:rPr>
              <a:t>8</a:t>
            </a:r>
            <a:r>
              <a:rPr lang="zh-TW" altLang="en-US" dirty="0">
                <a:solidFill>
                  <a:schemeClr val="accent2"/>
                </a:solidFill>
              </a:rPr>
              <a:t>月改為高雄供氣服務中心，</a:t>
            </a:r>
            <a:r>
              <a:rPr lang="zh-TW" altLang="en-US" dirty="0">
                <a:solidFill>
                  <a:srgbClr val="FF0000"/>
                </a:solidFill>
              </a:rPr>
              <a:t>隸屬油品</a:t>
            </a:r>
            <a:r>
              <a:rPr lang="zh-TW" altLang="en-US" dirty="0" smtClean="0">
                <a:solidFill>
                  <a:srgbClr val="FF0000"/>
                </a:solidFill>
              </a:rPr>
              <a:t>行銷</a:t>
            </a:r>
            <a:r>
              <a:rPr lang="zh-TW" altLang="en-US" dirty="0">
                <a:solidFill>
                  <a:srgbClr val="FF0000"/>
                </a:solidFill>
              </a:rPr>
              <a:t>事業部高雄營業處</a:t>
            </a:r>
            <a:r>
              <a:rPr lang="zh-TW" altLang="en-US" dirty="0" smtClean="0">
                <a:solidFill>
                  <a:schemeClr val="accent2"/>
                </a:solidFill>
              </a:rPr>
              <a:t>。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2.91</a:t>
            </a:r>
            <a:r>
              <a:rPr lang="zh-TW" altLang="en-US" dirty="0">
                <a:solidFill>
                  <a:schemeClr val="accent2"/>
                </a:solidFill>
              </a:rPr>
              <a:t>年</a:t>
            </a:r>
            <a:r>
              <a:rPr lang="en-US" altLang="zh-TW" dirty="0">
                <a:solidFill>
                  <a:schemeClr val="accent2"/>
                </a:solidFill>
              </a:rPr>
              <a:t>5</a:t>
            </a:r>
            <a:r>
              <a:rPr lang="zh-TW" altLang="en-US" dirty="0">
                <a:solidFill>
                  <a:schemeClr val="accent2"/>
                </a:solidFill>
              </a:rPr>
              <a:t>月公司組織調整，本中心改隸</a:t>
            </a:r>
            <a:r>
              <a:rPr lang="zh-TW" altLang="en-US" dirty="0" smtClean="0">
                <a:solidFill>
                  <a:schemeClr val="accent2"/>
                </a:solidFill>
              </a:rPr>
              <a:t>天然氣</a:t>
            </a:r>
            <a:r>
              <a:rPr lang="zh-TW" altLang="en-US" dirty="0">
                <a:solidFill>
                  <a:schemeClr val="accent2"/>
                </a:solidFill>
              </a:rPr>
              <a:t>事業部管線處高雄供氣中心，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r>
              <a:rPr lang="zh-TW" altLang="en-US" dirty="0" smtClean="0">
                <a:solidFill>
                  <a:srgbClr val="FF0000"/>
                </a:solidFill>
              </a:rPr>
              <a:t>年</a:t>
            </a:r>
            <a:r>
              <a:rPr lang="en-US" altLang="zh-TW" dirty="0">
                <a:solidFill>
                  <a:srgbClr val="FF0000"/>
                </a:solidFill>
              </a:rPr>
              <a:t>3</a:t>
            </a:r>
            <a:r>
              <a:rPr lang="zh-TW" altLang="en-US" dirty="0" smtClean="0">
                <a:solidFill>
                  <a:srgbClr val="FF0000"/>
                </a:solidFill>
              </a:rPr>
              <a:t>月組織</a:t>
            </a:r>
            <a:r>
              <a:rPr lang="zh-TW" altLang="en-US" dirty="0">
                <a:solidFill>
                  <a:srgbClr val="FF0000"/>
                </a:solidFill>
              </a:rPr>
              <a:t>調整為天然氣事業部南區營業處</a:t>
            </a:r>
            <a:r>
              <a:rPr lang="zh-TW" altLang="en-US" dirty="0" smtClean="0">
                <a:solidFill>
                  <a:srgbClr val="FF0000"/>
                </a:solidFill>
              </a:rPr>
              <a:t>高雄供</a:t>
            </a:r>
            <a:r>
              <a:rPr lang="zh-TW" altLang="en-US" dirty="0">
                <a:solidFill>
                  <a:srgbClr val="FF0000"/>
                </a:solidFill>
              </a:rPr>
              <a:t>氣中心</a:t>
            </a:r>
            <a:r>
              <a:rPr lang="zh-TW" altLang="en-US" dirty="0">
                <a:solidFill>
                  <a:schemeClr val="accent2"/>
                </a:solidFill>
              </a:rPr>
              <a:t>，目前</a:t>
            </a:r>
            <a:r>
              <a:rPr lang="zh-TW" altLang="en-US" dirty="0">
                <a:solidFill>
                  <a:srgbClr val="FF0000"/>
                </a:solidFill>
              </a:rPr>
              <a:t>中心人員</a:t>
            </a:r>
            <a:r>
              <a:rPr lang="zh-TW" altLang="en-US" dirty="0" smtClean="0">
                <a:solidFill>
                  <a:srgbClr val="FF0000"/>
                </a:solidFill>
              </a:rPr>
              <a:t>合計</a:t>
            </a:r>
            <a:r>
              <a:rPr lang="en-US" altLang="zh-TW" dirty="0" smtClean="0">
                <a:solidFill>
                  <a:srgbClr val="FF0000"/>
                </a:solidFill>
              </a:rPr>
              <a:t>73</a:t>
            </a:r>
            <a:r>
              <a:rPr lang="zh-TW" altLang="en-US" dirty="0" smtClean="0">
                <a:solidFill>
                  <a:srgbClr val="FF0000"/>
                </a:solidFill>
              </a:rPr>
              <a:t>名</a:t>
            </a:r>
            <a:r>
              <a:rPr lang="zh-TW" altLang="en-US" dirty="0">
                <a:solidFill>
                  <a:schemeClr val="accent2"/>
                </a:solidFill>
              </a:rPr>
              <a:t>。</a:t>
            </a:r>
            <a:endParaRPr lang="en-US" altLang="zh-TW" dirty="0">
              <a:solidFill>
                <a:schemeClr val="accent2"/>
              </a:solidFill>
            </a:endParaRPr>
          </a:p>
          <a:p>
            <a:pPr marL="714375" indent="-266700" eaLnBrk="1" hangingPunct="1">
              <a:spcBef>
                <a:spcPts val="1200"/>
              </a:spcBef>
              <a:buNone/>
            </a:pPr>
            <a:r>
              <a:rPr lang="en-US" altLang="zh-TW" dirty="0">
                <a:solidFill>
                  <a:schemeClr val="accent2"/>
                </a:solidFill>
              </a:rPr>
              <a:t>3.</a:t>
            </a:r>
            <a:r>
              <a:rPr lang="zh-TW" altLang="en-US" dirty="0">
                <a:solidFill>
                  <a:schemeClr val="accent2"/>
                </a:solidFill>
              </a:rPr>
              <a:t>本中心</a:t>
            </a:r>
            <a:r>
              <a:rPr lang="zh-TW" altLang="en-US" dirty="0">
                <a:solidFill>
                  <a:srgbClr val="FF0000"/>
                </a:solidFill>
              </a:rPr>
              <a:t>轄區幹線</a:t>
            </a:r>
            <a:r>
              <a:rPr lang="en-US" altLang="zh-TW" dirty="0">
                <a:solidFill>
                  <a:srgbClr val="FF0000"/>
                </a:solidFill>
              </a:rPr>
              <a:t>79</a:t>
            </a:r>
            <a:r>
              <a:rPr lang="zh-TW" altLang="en-US" dirty="0">
                <a:solidFill>
                  <a:srgbClr val="FF0000"/>
                </a:solidFill>
              </a:rPr>
              <a:t>年設置完成</a:t>
            </a:r>
            <a:r>
              <a:rPr lang="zh-TW" altLang="en-US" dirty="0">
                <a:solidFill>
                  <a:schemeClr val="accent2"/>
                </a:solidFill>
              </a:rPr>
              <a:t>，環線及</a:t>
            </a:r>
            <a:r>
              <a:rPr lang="zh-TW" altLang="en-US" dirty="0" smtClean="0">
                <a:solidFill>
                  <a:schemeClr val="accent2"/>
                </a:solidFill>
              </a:rPr>
              <a:t>營業</a:t>
            </a:r>
            <a:r>
              <a:rPr lang="zh-TW" altLang="en-US" dirty="0">
                <a:solidFill>
                  <a:schemeClr val="accent2"/>
                </a:solidFill>
              </a:rPr>
              <a:t>線詳天然氣管線基本資料，</a:t>
            </a:r>
            <a:r>
              <a:rPr lang="zh-TW" altLang="en-US" dirty="0">
                <a:solidFill>
                  <a:srgbClr val="FF0000"/>
                </a:solidFill>
              </a:rPr>
              <a:t>管線總長度</a:t>
            </a:r>
            <a:r>
              <a:rPr lang="en-US" altLang="zh-TW" dirty="0">
                <a:solidFill>
                  <a:srgbClr val="FF0000"/>
                </a:solidFill>
              </a:rPr>
              <a:t>173</a:t>
            </a:r>
            <a:r>
              <a:rPr lang="zh-TW" altLang="en-US" dirty="0">
                <a:solidFill>
                  <a:srgbClr val="FF0000"/>
                </a:solidFill>
              </a:rPr>
              <a:t>公里</a:t>
            </a:r>
            <a:r>
              <a:rPr lang="zh-TW" altLang="en-US" dirty="0">
                <a:solidFill>
                  <a:schemeClr val="accent2"/>
                </a:solidFill>
              </a:rPr>
              <a:t>。    </a:t>
            </a:r>
          </a:p>
          <a:p>
            <a:pPr marL="0" lvl="0" indent="0">
              <a:buNone/>
            </a:pPr>
            <a:endParaRPr lang="zh-TW" altLang="zh-TW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7</a:t>
            </a:fld>
            <a:r>
              <a:rPr lang="zh-TW" altLang="en-US" smtClean="0"/>
              <a:t>頁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6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20166"/>
              </p:ext>
            </p:extLst>
          </p:nvPr>
        </p:nvGraphicFramePr>
        <p:xfrm>
          <a:off x="326086" y="1122186"/>
          <a:ext cx="8496944" cy="5517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072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800" b="1" dirty="0" smtClean="0"/>
                        <a:t>輸儲管線概況</a:t>
                      </a:r>
                      <a:endParaRPr lang="zh-TW" altLang="en-US" sz="28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zh-TW" sz="2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場站概況</a:t>
                      </a:r>
                      <a:endParaRPr lang="zh-TW" altLang="en-US" sz="28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19"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Times New Roman"/>
                          <a:ea typeface="標楷體"/>
                        </a:rPr>
                        <a:t>管線名稱</a:t>
                      </a:r>
                      <a:endParaRPr lang="zh-TW" sz="24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Times New Roman"/>
                          <a:ea typeface="標楷體"/>
                        </a:rPr>
                        <a:t>數量</a:t>
                      </a:r>
                      <a:r>
                        <a:rPr lang="en-US" sz="2400" b="1" kern="100" dirty="0">
                          <a:effectLst/>
                          <a:latin typeface="Times New Roman"/>
                          <a:ea typeface="標楷體"/>
                        </a:rPr>
                        <a:t>(</a:t>
                      </a:r>
                      <a:r>
                        <a:rPr lang="zh-TW" sz="2400" b="1" kern="100" dirty="0">
                          <a:effectLst/>
                          <a:latin typeface="Times New Roman"/>
                          <a:ea typeface="標楷體"/>
                        </a:rPr>
                        <a:t>公尺</a:t>
                      </a:r>
                      <a:r>
                        <a:rPr lang="en-US" sz="2400" b="1" kern="100" dirty="0">
                          <a:effectLst/>
                          <a:latin typeface="Times New Roman"/>
                          <a:ea typeface="標楷體"/>
                        </a:rPr>
                        <a:t>)</a:t>
                      </a:r>
                      <a:endParaRPr lang="zh-TW" sz="24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Times New Roman"/>
                          <a:ea typeface="標楷體"/>
                        </a:rPr>
                        <a:t>場站名稱</a:t>
                      </a:r>
                      <a:endParaRPr lang="zh-TW" sz="24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effectLst/>
                          <a:latin typeface="Times New Roman"/>
                          <a:ea typeface="標楷體"/>
                        </a:rPr>
                        <a:t>數量</a:t>
                      </a:r>
                      <a:endParaRPr lang="zh-TW" sz="2400" b="1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807"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標楷體"/>
                        </a:rPr>
                        <a:t>輸氣幹線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/>
                          <a:ea typeface="標楷體"/>
                        </a:rPr>
                        <a:t>67,752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9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標楷體"/>
                        </a:rPr>
                        <a:t>配氣站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Times New Roman"/>
                          <a:ea typeface="標楷體"/>
                        </a:rPr>
                        <a:t>5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807"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標楷體"/>
                        </a:rPr>
                        <a:t>輸氣環線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/>
                          <a:ea typeface="標楷體"/>
                        </a:rPr>
                        <a:t>22,015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9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標楷體"/>
                        </a:rPr>
                        <a:t>隔離站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Times New Roman"/>
                          <a:ea typeface="標楷體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807"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標楷體"/>
                        </a:rPr>
                        <a:t>配氣專管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/>
                          <a:ea typeface="標楷體"/>
                        </a:rPr>
                        <a:t>82,908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9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標楷體"/>
                        </a:rPr>
                        <a:t>開關站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Times New Roman"/>
                          <a:ea typeface="標楷體"/>
                        </a:rPr>
                        <a:t>4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0" dirty="0" smtClean="0"/>
                        <a:t>總長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400" b="0" dirty="0" smtClean="0"/>
                        <a:t>172,675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9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標楷體"/>
                        </a:rPr>
                        <a:t>清管站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Times New Roman"/>
                          <a:ea typeface="標楷體"/>
                        </a:rPr>
                        <a:t>8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3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標楷體"/>
                        </a:rPr>
                        <a:t>高壓排放塔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/>
                          <a:ea typeface="標楷體"/>
                        </a:rPr>
                        <a:t>7</a:t>
                      </a: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0981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zh-TW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供氣對象</a:t>
                      </a:r>
                      <a:r>
                        <a:rPr lang="en-US" altLang="zh-TW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zh-TW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縣市</a:t>
                      </a:r>
                      <a:r>
                        <a:rPr lang="en-US" altLang="zh-TW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zh-TW" altLang="zh-TW" sz="24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高雄市、屏東縣</a:t>
                      </a:r>
                      <a:endParaRPr lang="en-US" altLang="zh-TW" sz="2400" kern="12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供應用戶：</a:t>
                      </a:r>
                      <a:r>
                        <a:rPr lang="zh-TW" altLang="en-US" sz="24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工業用戶</a:t>
                      </a:r>
                      <a:r>
                        <a:rPr lang="en-US" altLang="zh-TW" sz="24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r>
                        <a:rPr lang="zh-TW" altLang="en-US" sz="24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家、電廠</a:t>
                      </a:r>
                      <a:r>
                        <a:rPr lang="en-US" altLang="zh-TW" sz="24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TW" altLang="en-US" sz="24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家、瓦斯公司</a:t>
                      </a:r>
                      <a:r>
                        <a:rPr lang="en-US" altLang="zh-TW" sz="24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TW" altLang="en-US" sz="24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家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zh-TW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供應天然氣</a:t>
                      </a: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種類：</a:t>
                      </a:r>
                      <a:r>
                        <a:rPr lang="en-US" altLang="zh-TW" sz="24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NG2(</a:t>
                      </a:r>
                      <a:r>
                        <a:rPr lang="zh-TW" altLang="zh-TW" sz="24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進口氣</a:t>
                      </a:r>
                      <a:r>
                        <a:rPr lang="en-US" altLang="zh-TW" sz="24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57785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57785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壹</a:t>
            </a:r>
            <a:r>
              <a:rPr lang="zh-TW" altLang="zh-TW" dirty="0" smtClean="0"/>
              <a:t>、</a:t>
            </a:r>
            <a:r>
              <a:rPr lang="zh-TW" altLang="zh-TW" dirty="0"/>
              <a:t>事業單位之基本資料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8</a:t>
            </a:fld>
            <a:r>
              <a:rPr lang="zh-TW" altLang="en-US" smtClean="0"/>
              <a:t>頁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31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壹</a:t>
            </a:r>
            <a:r>
              <a:rPr lang="zh-TW" altLang="zh-TW" dirty="0" smtClean="0"/>
              <a:t>、</a:t>
            </a:r>
            <a:r>
              <a:rPr lang="zh-TW" altLang="zh-TW" dirty="0"/>
              <a:t>事業單位之基本資料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第</a:t>
            </a:r>
            <a:fld id="{A360532A-B38E-458A-9237-2A89C3824AB3}" type="slidenum">
              <a:rPr lang="zh-TW" altLang="en-US" smtClean="0"/>
              <a:pPr>
                <a:defRPr/>
              </a:pPr>
              <a:t>9</a:t>
            </a:fld>
            <a:r>
              <a:rPr lang="zh-TW" altLang="en-US" smtClean="0"/>
              <a:t>頁</a:t>
            </a:r>
            <a:endParaRPr lang="zh-TW" alt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D449AA2-2034-436D-BA23-99E2E72A7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376" y="980728"/>
            <a:ext cx="8136904" cy="626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l" eaLnBrk="0" hangingPunct="0">
              <a:spcBef>
                <a:spcPct val="20000"/>
              </a:spcBef>
              <a:buClr>
                <a:srgbClr val="FF0000"/>
              </a:buClr>
            </a:pPr>
            <a:r>
              <a:rPr lang="en-US" altLang="zh-TW" sz="2800" dirty="0">
                <a:solidFill>
                  <a:schemeClr val="accent2"/>
                </a:solidFill>
                <a:latin typeface="+mn-lt"/>
                <a:ea typeface="+mn-ea"/>
              </a:rPr>
              <a:t>109</a:t>
            </a:r>
            <a:r>
              <a:rPr lang="zh-TW" altLang="en-US" sz="2800" dirty="0">
                <a:solidFill>
                  <a:schemeClr val="accent2"/>
                </a:solidFill>
                <a:latin typeface="+mn-lt"/>
                <a:ea typeface="+mn-ea"/>
              </a:rPr>
              <a:t>年度「用戶自設輸氣管線定期檢查」</a:t>
            </a:r>
            <a:endParaRPr lang="en-US" altLang="zh-TW" sz="28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2E46E4-2500-4653-A331-4863494B6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875293"/>
              </p:ext>
            </p:extLst>
          </p:nvPr>
        </p:nvGraphicFramePr>
        <p:xfrm>
          <a:off x="448376" y="1700808"/>
          <a:ext cx="8247249" cy="1512168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246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3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4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2600" b="1" dirty="0">
                          <a:solidFill>
                            <a:srgbClr val="FFFF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應檢查戶數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2600" b="1" dirty="0">
                          <a:solidFill>
                            <a:srgbClr val="FFFF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實際檢查戶數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TW" altLang="en-US" sz="2600" b="1" dirty="0">
                          <a:solidFill>
                            <a:srgbClr val="FFFF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須改善戶數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ysClr val="window" lastClr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600" b="1" dirty="0" smtClean="0">
                          <a:solidFill>
                            <a:srgbClr val="C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itchFamily="18" charset="0"/>
                        </a:rPr>
                        <a:t>29</a:t>
                      </a:r>
                      <a:endParaRPr lang="zh-TW" altLang="en-US" sz="2600" b="1" dirty="0">
                        <a:solidFill>
                          <a:srgbClr val="C0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600" b="1" dirty="0" smtClean="0">
                          <a:solidFill>
                            <a:srgbClr val="C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itchFamily="18" charset="0"/>
                        </a:rPr>
                        <a:t>29</a:t>
                      </a:r>
                      <a:endParaRPr lang="zh-TW" altLang="en-US" sz="2600" b="1" dirty="0">
                        <a:solidFill>
                          <a:srgbClr val="C0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2600" b="1" dirty="0">
                          <a:solidFill>
                            <a:srgbClr val="C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itchFamily="18" charset="0"/>
                        </a:rPr>
                        <a:t>1</a:t>
                      </a:r>
                      <a:endParaRPr lang="zh-TW" altLang="en-US" sz="2600" b="1" dirty="0">
                        <a:solidFill>
                          <a:srgbClr val="C0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1B84AAC-3BD7-47A1-83A0-E57EFB5C8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02616"/>
              </p:ext>
            </p:extLst>
          </p:nvPr>
        </p:nvGraphicFramePr>
        <p:xfrm>
          <a:off x="448376" y="3573016"/>
          <a:ext cx="8280920" cy="1944216"/>
        </p:xfrm>
        <a:graphic>
          <a:graphicData uri="http://schemas.openxmlformats.org/drawingml/2006/table">
            <a:tbl>
              <a:tblPr firstRow="1" bandRow="1"/>
              <a:tblGrid>
                <a:gridCol w="246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2600" b="1" u="none" strike="noStrike" dirty="0">
                          <a:solidFill>
                            <a:srgbClr val="FFFF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用戶名稱</a:t>
                      </a:r>
                      <a:endParaRPr lang="zh-TW" altLang="en-US" sz="2600" b="1" i="0" u="none" strike="noStrike" dirty="0">
                        <a:solidFill>
                          <a:srgbClr val="FFFF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2600" b="1" u="none" strike="noStrike" dirty="0">
                          <a:solidFill>
                            <a:srgbClr val="FFFF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缺失項目</a:t>
                      </a:r>
                      <a:endParaRPr lang="zh-TW" altLang="en-US" sz="2600" b="1" i="0" u="none" strike="noStrike" dirty="0">
                        <a:solidFill>
                          <a:srgbClr val="FFFF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2600" b="1" i="0" u="none" strike="noStrike" dirty="0">
                          <a:solidFill>
                            <a:srgbClr val="FFFF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改善情形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81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2600" b="1" i="0" u="none" strike="noStrike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itchFamily="18" charset="0"/>
                        </a:rPr>
                        <a:t>俊鼎機械廠</a:t>
                      </a:r>
                      <a:endParaRPr lang="en-US" altLang="zh-TW" sz="2600" b="1" i="0" u="none" strike="noStrike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pPr algn="ctr" fontAlgn="ctr"/>
                      <a:r>
                        <a:rPr lang="zh-TW" altLang="en-US" sz="2600" b="1" i="0" u="none" strike="noStrike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itchFamily="18" charset="0"/>
                        </a:rPr>
                        <a:t>股份有限公司</a:t>
                      </a:r>
                      <a:endParaRPr lang="zh-TW" altLang="en-US" sz="2600" b="1" i="0" u="none" strike="noStrike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2600" b="1" i="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itchFamily="18" charset="0"/>
                        </a:rPr>
                        <a:t>陰極防蝕電位不足</a:t>
                      </a:r>
                      <a:endParaRPr lang="zh-TW" altLang="en-US" sz="26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>
                        <a:tabLst/>
                      </a:pPr>
                      <a:r>
                        <a:rPr lang="en-US" altLang="zh-TW" sz="2600" b="1" i="0" u="none" strike="noStrike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itchFamily="18" charset="0"/>
                        </a:rPr>
                        <a:t>110.2.24</a:t>
                      </a:r>
                    </a:p>
                    <a:p>
                      <a:pPr marL="0" algn="ctr" defTabSz="914400" rtl="0" eaLnBrk="1" fontAlgn="ctr" latinLnBrk="0" hangingPunct="1">
                        <a:tabLst/>
                      </a:pPr>
                      <a:r>
                        <a:rPr lang="zh-TW" altLang="en-US" sz="2600" b="1" i="0" u="none" strike="noStrike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itchFamily="18" charset="0"/>
                        </a:rPr>
                        <a:t>改善完成</a:t>
                      </a:r>
                      <a:endParaRPr lang="en-US" altLang="zh-TW" sz="2600" b="1" i="0" u="none" strike="noStrike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95536" y="5622339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>
                <a:srgbClr val="FF0000"/>
              </a:buClr>
            </a:pPr>
            <a:r>
              <a:rPr lang="zh-TW" altLang="en-US" sz="1600" dirty="0"/>
              <a:t>「天然氣事業法」第四十九條：</a:t>
            </a:r>
          </a:p>
          <a:p>
            <a:pPr algn="l"/>
            <a:r>
              <a:rPr lang="zh-TW" altLang="en-US" sz="1600" dirty="0" smtClean="0"/>
              <a:t>    天然氣</a:t>
            </a:r>
            <a:r>
              <a:rPr lang="zh-TW" altLang="en-US" sz="1600" dirty="0"/>
              <a:t>事業應定期檢查工業、電業、汽電共生系統或運輸用戶自設之輸氣管線，並</a:t>
            </a:r>
            <a:r>
              <a:rPr lang="zh-TW" altLang="en-US" sz="1600" dirty="0" smtClean="0"/>
              <a:t>記載</a:t>
            </a:r>
            <a:endParaRPr lang="en-US" altLang="zh-TW" sz="1600" dirty="0" smtClean="0"/>
          </a:p>
          <a:p>
            <a:pPr algn="l"/>
            <a:r>
              <a:rPr lang="zh-TW" altLang="en-US" sz="1600" dirty="0" smtClean="0"/>
              <a:t>    其結果</a:t>
            </a:r>
            <a:r>
              <a:rPr lang="zh-TW" altLang="en-US" sz="1600" dirty="0"/>
              <a:t>；如不合規定，應通知用戶限期改善。</a:t>
            </a:r>
          </a:p>
        </p:txBody>
      </p:sp>
    </p:spTree>
    <p:extLst>
      <p:ext uri="{BB962C8B-B14F-4D97-AF65-F5344CB8AC3E}">
        <p14:creationId xmlns:p14="http://schemas.microsoft.com/office/powerpoint/2010/main" val="12820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永續98Q2簡報">
  <a:themeElements>
    <a:clrScheme name="永續98Q2簡報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永續98Q2簡報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/>
          </a:outerShdw>
        </a:effec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新細明體" pitchFamily="18" charset="-12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/>
          </a:outerShdw>
        </a:effec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新細明體" pitchFamily="18" charset="-120"/>
            <a:ea typeface="新細明體" pitchFamily="18" charset="-120"/>
          </a:defRPr>
        </a:defPPr>
      </a:lstStyle>
    </a:lnDef>
  </a:objectDefaults>
  <a:extraClrSchemeLst>
    <a:extraClrScheme>
      <a:clrScheme name="永續98Q2簡報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永續98Q2簡報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永續98Q2簡報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永續98Q2簡報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永續98Q2簡報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永續98Q2簡報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永續98Q2簡報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24648</TotalTime>
  <Words>5910</Words>
  <Application>Microsoft Office PowerPoint</Application>
  <PresentationFormat>如螢幕大小 (4:3)</PresentationFormat>
  <Paragraphs>961</Paragraphs>
  <Slides>67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80" baseType="lpstr">
      <vt:lpstr>華康中黑體</vt:lpstr>
      <vt:lpstr>微軟正黑體</vt:lpstr>
      <vt:lpstr>新細明體</vt:lpstr>
      <vt:lpstr>標楷體</vt:lpstr>
      <vt:lpstr>Arial</vt:lpstr>
      <vt:lpstr>Cambria Math</vt:lpstr>
      <vt:lpstr>Garamond</vt:lpstr>
      <vt:lpstr>Symbol</vt:lpstr>
      <vt:lpstr>Times New Roman</vt:lpstr>
      <vt:lpstr>Webdings</vt:lpstr>
      <vt:lpstr>Wingdings</vt:lpstr>
      <vt:lpstr>永續98Q2簡報</vt:lpstr>
      <vt:lpstr>工作表</vt:lpstr>
      <vt:lpstr>PowerPoint 簡報</vt:lpstr>
      <vt:lpstr>PowerPoint 簡報</vt:lpstr>
      <vt:lpstr>緊急避難逃生路線</vt:lpstr>
      <vt:lpstr>安全叮嚀</vt:lpstr>
      <vt:lpstr>PowerPoint 簡報</vt:lpstr>
      <vt:lpstr>                          大綱</vt:lpstr>
      <vt:lpstr>壹、事業單位之基本資料</vt:lpstr>
      <vt:lpstr>壹、事業單位之基本資料</vt:lpstr>
      <vt:lpstr>壹、事業單位之基本資料</vt:lpstr>
      <vt:lpstr>壹、事業單位之基本資料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貳、管線管理</vt:lpstr>
      <vt:lpstr>參、緊急應變</vt:lpstr>
      <vt:lpstr>參、緊急應變</vt:lpstr>
      <vt:lpstr>參、緊急應變</vt:lpstr>
      <vt:lpstr>參、緊急應變</vt:lpstr>
      <vt:lpstr>參、緊急應變</vt:lpstr>
      <vt:lpstr>參、緊急應變</vt:lpstr>
      <vt:lpstr>肆、近3年事故分析檢討及改善情形</vt:lpstr>
      <vt:lpstr>伍、前次查核缺失之改善情形</vt:lpstr>
      <vt:lpstr>伍、前次查核缺失之改善情形</vt:lpstr>
      <vt:lpstr>伍、前次查核缺失之改善情形</vt:lpstr>
      <vt:lpstr>伍、前次查核缺失之改善情形</vt:lpstr>
      <vt:lpstr>陸、輸儲設備人員職能要求</vt:lpstr>
      <vt:lpstr>陸、輸儲設備人員職能要求</vt:lpstr>
      <vt:lpstr>陸、輸儲設備人員職能要求</vt:lpstr>
      <vt:lpstr>陸、輸儲設備人員職能要求</vt:lpstr>
      <vt:lpstr>陸、輸儲設備人員職能要求</vt:lpstr>
      <vt:lpstr>PowerPoint 簡報</vt:lpstr>
      <vt:lpstr>PowerPoint 簡報</vt:lpstr>
      <vt:lpstr>16吋高南總管藍田路段管線洩漏處理補充說明</vt:lpstr>
      <vt:lpstr>16吋高南總管藍田路段管線洩漏處理補充說明</vt:lpstr>
      <vt:lpstr>16吋高南總管藍田路段管線洩漏處理補充說明</vt:lpstr>
      <vt:lpstr>一.源起(含通報、背景資料)</vt:lpstr>
      <vt:lpstr>一.源起(含通報、背景資料)</vt:lpstr>
      <vt:lpstr>一.源起(含通報、背景資料)</vt:lpstr>
      <vt:lpstr>一.源起(含通報、背景資料)</vt:lpstr>
      <vt:lpstr>二.現場環境量測工作</vt:lpstr>
      <vt:lpstr>藍田路現場開挖、鑽孔位置圖</vt:lpstr>
      <vt:lpstr>四.現場管線開挖及管線洩漏檢測工作</vt:lpstr>
      <vt:lpstr>16吋高南總管藍田路段管線開挖檢測進度報告(續)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投標商資格</dc:title>
  <dc:creator>cpc</dc:creator>
  <cp:lastModifiedBy>張惠寧</cp:lastModifiedBy>
  <cp:revision>1780</cp:revision>
  <cp:lastPrinted>2021-03-24T07:22:38Z</cp:lastPrinted>
  <dcterms:created xsi:type="dcterms:W3CDTF">1997-08-20T21:46:40Z</dcterms:created>
  <dcterms:modified xsi:type="dcterms:W3CDTF">2021-03-26T08:34:56Z</dcterms:modified>
</cp:coreProperties>
</file>